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4" r:id="rId5"/>
    <p:sldId id="259" r:id="rId6"/>
    <p:sldId id="258" r:id="rId7"/>
    <p:sldId id="265" r:id="rId8"/>
    <p:sldId id="266" r:id="rId9"/>
    <p:sldId id="267" r:id="rId10"/>
    <p:sldId id="269" r:id="rId11"/>
    <p:sldId id="260" r:id="rId12"/>
    <p:sldId id="270" r:id="rId13"/>
    <p:sldId id="261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5241B2F-217F-487F-B2B7-132E5DA19BC7}">
          <p14:sldIdLst>
            <p14:sldId id="256"/>
            <p14:sldId id="257"/>
            <p14:sldId id="263"/>
            <p14:sldId id="264"/>
            <p14:sldId id="259"/>
            <p14:sldId id="258"/>
            <p14:sldId id="265"/>
            <p14:sldId id="266"/>
            <p14:sldId id="267"/>
            <p14:sldId id="269"/>
            <p14:sldId id="260"/>
            <p14:sldId id="270"/>
            <p14:sldId id="261"/>
            <p14:sldId id="271"/>
            <p14:sldId id="272"/>
            <p14:sldId id="273"/>
            <p14:sldId id="274"/>
            <p14:sldId id="275"/>
            <p14:sldId id="276"/>
            <p14:sldId id="277"/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F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D6996-9044-465B-BFF8-8A04AE44E113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3D10-09CF-4FC5-8918-544B4F205DD1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474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D6996-9044-465B-BFF8-8A04AE44E113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3D10-09CF-4FC5-8918-544B4F205D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502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D6996-9044-465B-BFF8-8A04AE44E113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3D10-09CF-4FC5-8918-544B4F205D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49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804" y="286604"/>
            <a:ext cx="11576116" cy="618370"/>
          </a:xfrm>
        </p:spPr>
        <p:txBody>
          <a:bodyPr/>
          <a:lstStyle>
            <a:lvl1pPr marL="0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D6996-9044-465B-BFF8-8A04AE44E113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3D10-09CF-4FC5-8918-544B4F205D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921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D6996-9044-465B-BFF8-8A04AE44E113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3D10-09CF-4FC5-8918-544B4F205DD1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047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D6996-9044-465B-BFF8-8A04AE44E113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3D10-09CF-4FC5-8918-544B4F205D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897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D6996-9044-465B-BFF8-8A04AE44E113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3D10-09CF-4FC5-8918-544B4F205D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128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D6996-9044-465B-BFF8-8A04AE44E113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3D10-09CF-4FC5-8918-544B4F205D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299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D6996-9044-465B-BFF8-8A04AE44E113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3D10-09CF-4FC5-8918-544B4F205D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69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7DD6996-9044-465B-BFF8-8A04AE44E113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9C3D10-09CF-4FC5-8918-544B4F205D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171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D6996-9044-465B-BFF8-8A04AE44E113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3D10-09CF-4FC5-8918-544B4F205D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811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183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37843"/>
            <a:ext cx="10058400" cy="47312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7DD6996-9044-465B-BFF8-8A04AE44E113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C9C3D10-09CF-4FC5-8918-544B4F205DD1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097280" y="1021408"/>
            <a:ext cx="9966960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030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2">
            <a:lumMod val="50000"/>
          </a:schemeClr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2">
            <a:lumMod val="50000"/>
          </a:schemeClr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2">
            <a:lumMod val="50000"/>
          </a:schemeClr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2">
            <a:lumMod val="50000"/>
          </a:schemeClr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oceed-eth.org/doku.php?id=ws:ws2-s0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microsoft.com/office/2007/relationships/hdphoto" Target="../media/hdphoto1.wdp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የተጠናቀቀ_የገጠር_መጠጥ_ዉሀ_ደንብ_2017 Imag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5804" y="1574786"/>
            <a:ext cx="1868297" cy="162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29175" y="178796"/>
            <a:ext cx="110566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                 </a:t>
            </a:r>
            <a:r>
              <a:rPr lang="en-US" sz="2400" b="1" dirty="0" err="1" smtClean="0"/>
              <a:t>የደቡብ</a:t>
            </a:r>
            <a:r>
              <a:rPr lang="en-US" sz="2400" b="1" dirty="0" smtClean="0"/>
              <a:t> </a:t>
            </a:r>
            <a:r>
              <a:rPr lang="en-US" sz="2400" b="1" dirty="0" err="1"/>
              <a:t>ኢትዮጵያ</a:t>
            </a:r>
            <a:r>
              <a:rPr lang="en-US" sz="2400" b="1" dirty="0"/>
              <a:t> </a:t>
            </a:r>
            <a:r>
              <a:rPr lang="en-US" sz="2400" b="1" dirty="0" err="1"/>
              <a:t>ክልላዊ</a:t>
            </a:r>
            <a:r>
              <a:rPr lang="en-US" sz="2400" b="1" dirty="0"/>
              <a:t> </a:t>
            </a:r>
            <a:r>
              <a:rPr lang="en-US" sz="2400" b="1" dirty="0" err="1"/>
              <a:t>መንግስት</a:t>
            </a:r>
            <a:r>
              <a:rPr lang="en-US" sz="2400" b="1" dirty="0"/>
              <a:t>  </a:t>
            </a:r>
            <a:r>
              <a:rPr lang="am-ET" sz="2400" b="1" dirty="0" smtClean="0"/>
              <a:t>ደቡብ </a:t>
            </a:r>
            <a:r>
              <a:rPr lang="am-ET" sz="2400" b="1" dirty="0"/>
              <a:t>ኢትዮጵያ ነጋሪት ጋዜጣ</a:t>
            </a:r>
            <a:endParaRPr lang="en-GB" sz="2400" dirty="0"/>
          </a:p>
          <a:p>
            <a:pPr algn="ctr">
              <a:spcAft>
                <a:spcPts val="80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Calisto MT" panose="02040603050505030304" pitchFamily="18" charset="0"/>
                <a:ea typeface="Calibri" panose="020F0502020204030204" pitchFamily="34" charset="0"/>
                <a:cs typeface="Nyala"/>
              </a:rPr>
              <a:t>DEBUB </a:t>
            </a:r>
            <a:r>
              <a:rPr lang="en-US" sz="2400" b="1" dirty="0">
                <a:solidFill>
                  <a:srgbClr val="000000"/>
                </a:solidFill>
                <a:latin typeface="Calisto MT" panose="02040603050505030304" pitchFamily="18" charset="0"/>
                <a:ea typeface="Calibri" panose="020F0502020204030204" pitchFamily="34" charset="0"/>
                <a:cs typeface="Nyala"/>
              </a:rPr>
              <a:t>ETHIOPIA NEGARIT </a:t>
            </a:r>
            <a:r>
              <a:rPr lang="en-US" sz="2400" b="1" dirty="0" smtClean="0">
                <a:solidFill>
                  <a:srgbClr val="000000"/>
                </a:solidFill>
                <a:latin typeface="Calisto MT" panose="02040603050505030304" pitchFamily="18" charset="0"/>
                <a:ea typeface="Calibri" panose="020F0502020204030204" pitchFamily="34" charset="0"/>
                <a:cs typeface="Nyala"/>
              </a:rPr>
              <a:t>GAZETA  </a:t>
            </a:r>
            <a:r>
              <a:rPr lang="en-US" sz="2400" b="1" dirty="0">
                <a:solidFill>
                  <a:srgbClr val="000000"/>
                </a:solidFill>
                <a:latin typeface="Calisto MT" panose="02040603050505030304" pitchFamily="18" charset="0"/>
                <a:ea typeface="Calibri" panose="020F0502020204030204" pitchFamily="34" charset="0"/>
                <a:cs typeface="Nyala"/>
              </a:rPr>
              <a:t>OF THE SOUTH ETHIOPIA REGIONAL STATE</a:t>
            </a:r>
            <a:endParaRPr lang="en-GB" sz="2400" dirty="0">
              <a:solidFill>
                <a:srgbClr val="000000"/>
              </a:solidFill>
              <a:latin typeface="Power Geez Unicode1" panose="00000400000000000000" pitchFamily="2" charset="0"/>
              <a:ea typeface="Calibri" panose="020F0502020204030204" pitchFamily="34" charset="0"/>
              <a:cs typeface="Nyal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95921" y="3294613"/>
            <a:ext cx="10008065" cy="211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 err="1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ደንብ</a:t>
            </a:r>
            <a:r>
              <a:rPr lang="en-US" sz="2000" b="1" dirty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ቁጥር</a:t>
            </a:r>
            <a:r>
              <a:rPr lang="en-US" sz="2000" b="1" dirty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101/፳፻፲፰ </a:t>
            </a:r>
            <a:r>
              <a:rPr lang="en-US" sz="2000" b="1" dirty="0" err="1" smtClean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ዓ.ም</a:t>
            </a:r>
            <a:endParaRPr lang="en-US" sz="2000" b="1" dirty="0" smtClean="0">
              <a:solidFill>
                <a:srgbClr val="0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r>
              <a:rPr lang="en-US" sz="2000" b="1" dirty="0" err="1"/>
              <a:t>የደቡብ</a:t>
            </a:r>
            <a:r>
              <a:rPr lang="en-US" sz="2000" b="1" dirty="0"/>
              <a:t> </a:t>
            </a:r>
            <a:r>
              <a:rPr lang="en-US" sz="2000" b="1" dirty="0" err="1"/>
              <a:t>ኢትዮጵያ</a:t>
            </a:r>
            <a:r>
              <a:rPr lang="en-US" sz="2000" b="1" dirty="0"/>
              <a:t> </a:t>
            </a:r>
            <a:r>
              <a:rPr lang="en-US" sz="2000" b="1" dirty="0" err="1"/>
              <a:t>ክልላዊ</a:t>
            </a:r>
            <a:r>
              <a:rPr lang="en-US" sz="2000" b="1" dirty="0"/>
              <a:t> </a:t>
            </a:r>
            <a:r>
              <a:rPr lang="en-US" sz="2000" b="1" dirty="0" err="1"/>
              <a:t>መንግስት</a:t>
            </a:r>
            <a:r>
              <a:rPr lang="en-US" sz="2000" b="1" dirty="0"/>
              <a:t> </a:t>
            </a:r>
            <a:r>
              <a:rPr lang="en-US" sz="2000" b="1" dirty="0" err="1"/>
              <a:t>የገጠር</a:t>
            </a:r>
            <a:r>
              <a:rPr lang="en-US" sz="2000" b="1" dirty="0"/>
              <a:t> </a:t>
            </a:r>
            <a:r>
              <a:rPr lang="en-US" sz="2000" b="1" dirty="0" err="1"/>
              <a:t>መጠጥ</a:t>
            </a:r>
            <a:r>
              <a:rPr lang="en-US" sz="2000" b="1" dirty="0"/>
              <a:t> </a:t>
            </a:r>
            <a:r>
              <a:rPr lang="en-US" sz="2000" b="1" dirty="0" err="1"/>
              <a:t>ውሀና</a:t>
            </a:r>
            <a:r>
              <a:rPr lang="en-US" sz="2000" b="1" dirty="0"/>
              <a:t> </a:t>
            </a:r>
            <a:r>
              <a:rPr lang="en-US" sz="2000" b="1" dirty="0" err="1"/>
              <a:t>ሳኒቴሽን</a:t>
            </a:r>
            <a:r>
              <a:rPr lang="en-US" sz="2000" b="1" dirty="0"/>
              <a:t> </a:t>
            </a:r>
            <a:r>
              <a:rPr lang="en-US" sz="2000" b="1" dirty="0" err="1"/>
              <a:t>ማህበር፣የማህበራት</a:t>
            </a:r>
            <a:r>
              <a:rPr lang="en-US" sz="2000" b="1" dirty="0"/>
              <a:t> </a:t>
            </a:r>
            <a:r>
              <a:rPr lang="en-US" sz="2000" b="1" dirty="0" err="1"/>
              <a:t>ፌዴሬሽንና</a:t>
            </a:r>
            <a:r>
              <a:rPr lang="en-US" sz="2000" b="1" dirty="0"/>
              <a:t> </a:t>
            </a:r>
            <a:r>
              <a:rPr lang="en-US" sz="2000" b="1" dirty="0" err="1"/>
              <a:t>የብዝሀ</a:t>
            </a:r>
            <a:r>
              <a:rPr lang="en-US" sz="2000" b="1" dirty="0"/>
              <a:t> </a:t>
            </a:r>
            <a:r>
              <a:rPr lang="en-US" sz="2000" b="1" dirty="0" err="1"/>
              <a:t>ቀበሌ</a:t>
            </a:r>
            <a:r>
              <a:rPr lang="en-US" sz="2000" b="1" dirty="0"/>
              <a:t> </a:t>
            </a:r>
            <a:r>
              <a:rPr lang="en-US" sz="2000" b="1" dirty="0" err="1"/>
              <a:t>ማቋቋሚያ</a:t>
            </a:r>
            <a:r>
              <a:rPr lang="en-US" sz="2000" b="1" dirty="0"/>
              <a:t> </a:t>
            </a:r>
            <a:r>
              <a:rPr lang="en-US" sz="2000" b="1" dirty="0" err="1"/>
              <a:t>ደንብ</a:t>
            </a:r>
            <a:r>
              <a:rPr lang="en-US" sz="2000" b="1" dirty="0"/>
              <a:t>---</a:t>
            </a:r>
            <a:r>
              <a:rPr lang="en-US" sz="2000" b="1" dirty="0" err="1"/>
              <a:t>ገፅ</a:t>
            </a:r>
            <a:endParaRPr lang="en-GB" sz="2000" dirty="0"/>
          </a:p>
          <a:p>
            <a:pPr algn="ctr">
              <a:lnSpc>
                <a:spcPts val="2200"/>
              </a:lnSpc>
              <a:spcAft>
                <a:spcPts val="0"/>
              </a:spcAft>
            </a:pPr>
            <a:endParaRPr lang="en-US" sz="2000" b="1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Nyala"/>
            </a:endParaRPr>
          </a:p>
          <a:p>
            <a:pPr algn="ctr">
              <a:lnSpc>
                <a:spcPts val="2200"/>
              </a:lnSpc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Nyala"/>
              </a:rPr>
              <a:t>Regulation No. 101/2026</a:t>
            </a:r>
            <a:endParaRPr lang="en-GB" sz="2000" dirty="0">
              <a:solidFill>
                <a:srgbClr val="000000"/>
              </a:solidFill>
              <a:latin typeface="Power Geez Unicode1" panose="00000400000000000000" pitchFamily="2" charset="0"/>
              <a:ea typeface="Calibri" panose="020F0502020204030204" pitchFamily="34" charset="0"/>
              <a:cs typeface="Nyala"/>
            </a:endParaRPr>
          </a:p>
          <a:p>
            <a:pPr algn="ctr">
              <a:lnSpc>
                <a:spcPts val="2200"/>
              </a:lnSpc>
              <a:spcAft>
                <a:spcPts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Nyala"/>
              </a:rPr>
              <a:t>Rural 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Nyala"/>
              </a:rPr>
              <a:t>Potable Water and Sanitation Associations, Federation </a:t>
            </a:r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Nyala"/>
              </a:rPr>
              <a:t>and</a:t>
            </a:r>
          </a:p>
          <a:p>
            <a:pPr algn="ctr">
              <a:lnSpc>
                <a:spcPts val="2200"/>
              </a:lnSpc>
              <a:spcAft>
                <a:spcPts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Nyala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Nyala"/>
              </a:rPr>
              <a:t>Multi-</a:t>
            </a:r>
            <a:r>
              <a:rPr lang="en-US" sz="20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Nyala"/>
              </a:rPr>
              <a:t>Kebele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Nyala"/>
              </a:rPr>
              <a:t> Establishment Regulation</a:t>
            </a:r>
            <a:endParaRPr lang="en-GB" sz="2000" dirty="0">
              <a:solidFill>
                <a:srgbClr val="000000"/>
              </a:solidFill>
              <a:latin typeface="Power Geez Unicode1" panose="00000400000000000000" pitchFamily="2" charset="0"/>
              <a:ea typeface="Calibri" panose="020F0502020204030204" pitchFamily="34" charset="0"/>
              <a:cs typeface="Nyal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7743" y="5815006"/>
            <a:ext cx="38466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hlinkClick r:id="rId3"/>
              </a:rPr>
              <a:t>https://proceed-eth.org/doku.php?id=ws:ws2-s00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04062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spc="0" dirty="0">
                <a:solidFill>
                  <a:srgbClr val="000000"/>
                </a:solidFill>
                <a:ea typeface="Calibri" panose="020F0502020204030204" pitchFamily="34" charset="0"/>
                <a:cs typeface="Nyala"/>
              </a:rPr>
              <a:t>Establishment and Structure of Service Provider Organization</a:t>
            </a:r>
            <a:endParaRPr lang="en-GB" kern="0" spc="0" dirty="0">
              <a:solidFill>
                <a:srgbClr val="000000"/>
              </a:solidFill>
              <a:ea typeface="Calibri" panose="020F0502020204030204" pitchFamily="34" charset="0"/>
              <a:cs typeface="Nyala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5559785"/>
              </p:ext>
            </p:extLst>
          </p:nvPr>
        </p:nvGraphicFramePr>
        <p:xfrm>
          <a:off x="215694" y="1263237"/>
          <a:ext cx="11576115" cy="4107180"/>
        </p:xfrm>
        <a:graphic>
          <a:graphicData uri="http://schemas.openxmlformats.org/drawingml/2006/table">
            <a:tbl>
              <a:tblPr firstRow="1" firstCol="1" bandRow="1"/>
              <a:tblGrid>
                <a:gridCol w="3990546">
                  <a:extLst>
                    <a:ext uri="{9D8B030D-6E8A-4147-A177-3AD203B41FA5}">
                      <a16:colId xmlns:a16="http://schemas.microsoft.com/office/drawing/2014/main" val="2186745361"/>
                    </a:ext>
                  </a:extLst>
                </a:gridCol>
                <a:gridCol w="3726864">
                  <a:extLst>
                    <a:ext uri="{9D8B030D-6E8A-4147-A177-3AD203B41FA5}">
                      <a16:colId xmlns:a16="http://schemas.microsoft.com/office/drawing/2014/main" val="3971238871"/>
                    </a:ext>
                  </a:extLst>
                </a:gridCol>
                <a:gridCol w="3858705">
                  <a:extLst>
                    <a:ext uri="{9D8B030D-6E8A-4147-A177-3AD203B41FA5}">
                      <a16:colId xmlns:a16="http://schemas.microsoft.com/office/drawing/2014/main" val="2924789616"/>
                    </a:ext>
                  </a:extLst>
                </a:gridCol>
              </a:tblGrid>
              <a:tr h="1370906"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፲፯. 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የቀበሌ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ገጠር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መጠጥ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ውሀና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ሳኒቴሽን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አገልግሎት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ሰጪ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ድርጅት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አመሰራረት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፡-</a:t>
                      </a:r>
                      <a:endParaRPr lang="en-GB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፩.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ሁሉም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የገጠር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መጠጥ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ውሀና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ሳኒቴሽን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ማህበራት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የአገልግሎት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ሰጪ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ድርጅቱ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አባል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የመሆን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ግዴታ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ይኖርባቸዋል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፡፡</a:t>
                      </a:r>
                      <a:endParaRPr lang="en-GB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፪.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በአንድ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ቀበሌ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ውስጥ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ከአንድ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በላይ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የቀበሌ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ገጠር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መጠጥ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ውሀና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ሳኒቴሽን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አገልግሎት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ሰጪ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ድርጅት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ሊኖር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አይችልም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፡፡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Power Geez Unicode1" panose="00000400000000000000" pitchFamily="2" charset="0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fontAlgn="base"/>
                      <a:r>
                        <a:rPr lang="en-US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Establishment of Service Provider Organization</a:t>
                      </a:r>
                      <a:endParaRPr lang="en-GB" sz="140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associations shall be obliged to be members of the service provider organization.</a:t>
                      </a:r>
                      <a:endParaRPr lang="en-GB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There shall not be more than one service provider organization in a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kebele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060946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GB" sz="1400" b="1" dirty="0" smtClean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am-ET" sz="1400" b="1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፲፰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.</a:t>
                      </a:r>
                      <a:r>
                        <a:rPr lang="am-ET" sz="1400" b="1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የገጠር</a:t>
                      </a: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መጠጥ</a:t>
                      </a: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ዉሀ</a:t>
                      </a: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ሳኒቴሽን</a:t>
                      </a: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አገልግሎት</a:t>
                      </a: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ሰጪ</a:t>
                      </a: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ድርጅት</a:t>
                      </a: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ኃላፊነት</a:t>
                      </a: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ተግባር</a:t>
                      </a:r>
                      <a:endParaRPr lang="en-GB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am-ET" sz="1400" b="1" dirty="0" smtClean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am-ET" sz="1400" b="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፩. </a:t>
                      </a:r>
                      <a:r>
                        <a:rPr lang="en-GB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በየቀበሌዉ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ያሉትን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የመጠጥ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ዉሀ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ተቋማት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ተገቢዉን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አገልግሎት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ለመስጠት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የሚያስችል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አሠራር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በመዘርጋት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የማስተዳደር</a:t>
                      </a:r>
                      <a:endParaRPr lang="en-GB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…</a:t>
                      </a:r>
                    </a:p>
                    <a:p>
                      <a:pPr mar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am-ET" sz="1400" b="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፫</a:t>
                      </a:r>
                      <a:r>
                        <a:rPr lang="am-ET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በገጠሩ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ያሉትንም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ሆነ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ወደፊት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የሚሠሩትን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የውሀ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ተቋማት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ከውሀ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አገልግሎት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የሚገኘውን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የአገልግሎት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ክፍያ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በመሰብሰብ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የተሰበሰበውን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ገንዘብ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መልሶ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ለመጠጥ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ውሀ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አገልግሎት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ማስፋፊያ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እና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ጥገና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ወጪ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እንዲውል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ማድረግ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፣</a:t>
                      </a:r>
                      <a:endParaRPr lang="en-GB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Power Geez Unicode1" panose="00000400000000000000" pitchFamily="2" charset="0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fontAlgn="base"/>
                      <a:r>
                        <a:rPr lang="en-US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Powers and Duties of Service Provider Organization</a:t>
                      </a:r>
                      <a:endParaRPr lang="en-GB" sz="140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Setting up a system that enables the proper functioning of the water schemes in each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kebele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managing it; </a:t>
                      </a: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en-GB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Collecting service fees from existing and future water schemes in rural areas and reinvesting the collected funds in the expansion and maintenance of potable water services;</a:t>
                      </a:r>
                      <a:endParaRPr lang="en-GB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30123256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4125153" y="1120521"/>
            <a:ext cx="3718130" cy="1332239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ounded Rectangle 17"/>
          <p:cNvSpPr/>
          <p:nvPr/>
        </p:nvSpPr>
        <p:spPr>
          <a:xfrm>
            <a:off x="4411791" y="1338992"/>
            <a:ext cx="1059468" cy="26844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u="sng" dirty="0" smtClean="0">
                <a:solidFill>
                  <a:schemeClr val="tx1"/>
                </a:solidFill>
              </a:rPr>
              <a:t>Association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530727" y="1338992"/>
            <a:ext cx="1059468" cy="26844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u="sng" dirty="0" smtClean="0">
                <a:solidFill>
                  <a:schemeClr val="tx1"/>
                </a:solidFill>
              </a:rPr>
              <a:t>Association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471259" y="1691686"/>
            <a:ext cx="1059468" cy="26844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u="sng" dirty="0" smtClean="0">
                <a:solidFill>
                  <a:schemeClr val="tx1"/>
                </a:solidFill>
              </a:rPr>
              <a:t>Association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411791" y="2007702"/>
            <a:ext cx="1059468" cy="26844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u="sng" dirty="0" smtClean="0">
                <a:solidFill>
                  <a:schemeClr val="tx1"/>
                </a:solidFill>
              </a:rPr>
              <a:t>Association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530727" y="2007702"/>
            <a:ext cx="1059468" cy="26844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u="sng" dirty="0" smtClean="0">
                <a:solidFill>
                  <a:schemeClr val="tx1"/>
                </a:solidFill>
              </a:rPr>
              <a:t>Association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1682" y="3245300"/>
            <a:ext cx="2400000" cy="1800000"/>
          </a:xfrm>
          <a:prstGeom prst="round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2214" y="5058000"/>
            <a:ext cx="2581275" cy="1800000"/>
          </a:xfrm>
          <a:prstGeom prst="roundRect">
            <a:avLst>
              <a:gd name="adj" fmla="val 18255"/>
            </a:avLst>
          </a:prstGeom>
        </p:spPr>
      </p:pic>
      <p:sp>
        <p:nvSpPr>
          <p:cNvPr id="14" name="Rounded Rectangle 13"/>
          <p:cNvSpPr/>
          <p:nvPr/>
        </p:nvSpPr>
        <p:spPr>
          <a:xfrm>
            <a:off x="4241682" y="2519211"/>
            <a:ext cx="3485071" cy="66769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Association are </a:t>
            </a:r>
            <a:r>
              <a:rPr lang="en-GB" sz="1600" dirty="0" smtClean="0">
                <a:solidFill>
                  <a:schemeClr val="tx1"/>
                </a:solidFill>
              </a:rPr>
              <a:t>mandatory members of </a:t>
            </a:r>
            <a:endParaRPr lang="en-GB" sz="1600" dirty="0">
              <a:solidFill>
                <a:schemeClr val="tx1"/>
              </a:solidFill>
            </a:endParaRP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 Federation   or  </a:t>
            </a:r>
            <a:r>
              <a:rPr lang="en-GB" sz="1600" dirty="0" smtClean="0">
                <a:solidFill>
                  <a:schemeClr val="tx1"/>
                </a:solidFill>
              </a:rPr>
              <a:t>Multi-</a:t>
            </a:r>
            <a:r>
              <a:rPr lang="en-GB" sz="1600" dirty="0" err="1" smtClean="0">
                <a:solidFill>
                  <a:schemeClr val="tx1"/>
                </a:solidFill>
              </a:rPr>
              <a:t>Kebele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103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spc="0" dirty="0">
                <a:solidFill>
                  <a:srgbClr val="000000"/>
                </a:solidFill>
                <a:ea typeface="Calibri" panose="020F0502020204030204" pitchFamily="34" charset="0"/>
                <a:cs typeface="Nyala"/>
              </a:rPr>
              <a:t>Establishment and Structure of Service Provider Organization</a:t>
            </a:r>
            <a:endParaRPr lang="en-GB" kern="0" spc="0" dirty="0">
              <a:solidFill>
                <a:srgbClr val="000000"/>
              </a:solidFill>
              <a:ea typeface="Calibri" panose="020F0502020204030204" pitchFamily="34" charset="0"/>
              <a:cs typeface="Nyala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866977"/>
              </p:ext>
            </p:extLst>
          </p:nvPr>
        </p:nvGraphicFramePr>
        <p:xfrm>
          <a:off x="282804" y="1280640"/>
          <a:ext cx="11700000" cy="4091940"/>
        </p:xfrm>
        <a:graphic>
          <a:graphicData uri="http://schemas.openxmlformats.org/drawingml/2006/table">
            <a:tbl>
              <a:tblPr firstRow="1" firstCol="1" bandRow="1"/>
              <a:tblGrid>
                <a:gridCol w="3096000">
                  <a:extLst>
                    <a:ext uri="{9D8B030D-6E8A-4147-A177-3AD203B41FA5}">
                      <a16:colId xmlns:a16="http://schemas.microsoft.com/office/drawing/2014/main" val="1710781426"/>
                    </a:ext>
                  </a:extLst>
                </a:gridCol>
                <a:gridCol w="5544000">
                  <a:extLst>
                    <a:ext uri="{9D8B030D-6E8A-4147-A177-3AD203B41FA5}">
                      <a16:colId xmlns:a16="http://schemas.microsoft.com/office/drawing/2014/main" val="112934379"/>
                    </a:ext>
                  </a:extLst>
                </a:gridCol>
                <a:gridCol w="3060000">
                  <a:extLst>
                    <a:ext uri="{9D8B030D-6E8A-4147-A177-3AD203B41FA5}">
                      <a16:colId xmlns:a16="http://schemas.microsoft.com/office/drawing/2014/main" val="3002982495"/>
                    </a:ext>
                  </a:extLst>
                </a:gridCol>
              </a:tblGrid>
              <a:tr h="206895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፲፱.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የገጠር</a:t>
                      </a: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መጠጥ</a:t>
                      </a: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ውሃ</a:t>
                      </a: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አገልግሎት</a:t>
                      </a: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ሰጪ</a:t>
                      </a: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ድርጅት</a:t>
                      </a: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አደረጃጀት</a:t>
                      </a:r>
                      <a:endParaRPr lang="en-GB" sz="1400" u="none" dirty="0" smtClean="0">
                        <a:effectLst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GB" sz="1400" b="0" dirty="0" smtClean="0">
                        <a:solidFill>
                          <a:srgbClr val="000000"/>
                        </a:solidFill>
                        <a:effectLst/>
                        <a:latin typeface="Power Geez Unicode1" panose="00000400000000000000" pitchFamily="2" charset="0"/>
                        <a:ea typeface="Calibri" panose="020F0502020204030204" pitchFamily="34" charset="0"/>
                        <a:cs typeface="Ebrima" panose="02000000000000000000" pitchFamily="2" charset="0"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GB" sz="1400" b="0" u="none" dirty="0" smtClean="0">
                        <a:solidFill>
                          <a:srgbClr val="000000"/>
                        </a:solidFill>
                        <a:effectLst/>
                        <a:latin typeface="Power Geez Unicode1" panose="00000400000000000000" pitchFamily="2" charset="0"/>
                        <a:ea typeface="Calibri" panose="020F0502020204030204" pitchFamily="34" charset="0"/>
                        <a:cs typeface="Ebrima" panose="02000000000000000000" pitchFamily="2" charset="0"/>
                      </a:endParaRPr>
                    </a:p>
                    <a:p>
                      <a:pPr marL="0" lvl="0" indent="-122555" algn="just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am-ET" sz="1400" u="sng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፩. </a:t>
                      </a:r>
                      <a:r>
                        <a:rPr lang="en-US" sz="1400" u="sng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ፌዴሬሽን</a:t>
                      </a:r>
                      <a:r>
                        <a:rPr lang="en-US" sz="1400" u="sng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u="sng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አደረጃጀት</a:t>
                      </a:r>
                      <a:endParaRPr lang="en-GB" sz="1400" u="sng" kern="1200" dirty="0" smtClean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Calibri" panose="020F0502020204030204" pitchFamily="34" charset="0"/>
                        <a:cs typeface="Ebrima" panose="02000000000000000000" pitchFamily="2" charset="0"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Calibri" panose="020F0502020204030204" pitchFamily="34" charset="0"/>
                        <a:cs typeface="Ebrima" panose="02000000000000000000" pitchFamily="2" charset="0"/>
                      </a:endParaRPr>
                    </a:p>
                    <a:p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የውሃ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ተጠቃሚዎች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ማህበር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ፌዴሬሽን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በአንድ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ቀበሌ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ውስጥ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ሁለት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እና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ከዚያ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በላይ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ማህበራትን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በማቀፍ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የተደራጀ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የገጠር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የመጠጥ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ውሃ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አገልግሎት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ሰጪ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ድርጅት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ነው</a:t>
                      </a:r>
                      <a:endParaRPr lang="en-GB" sz="1400" kern="1200" dirty="0" smtClean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Calibri" panose="020F0502020204030204" pitchFamily="34" charset="0"/>
                        <a:cs typeface="Nyala"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Power Geez Unicode1" panose="00000400000000000000" pitchFamily="2" charset="0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Power Geez Unicode1" panose="00000400000000000000" pitchFamily="2" charset="0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fontAlgn="base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b="1" u="none" strike="noStrike" kern="0" spc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Structure of Service Delivering </a:t>
                      </a:r>
                      <a:r>
                        <a:rPr lang="en-US" sz="1400" b="1" u="none" strike="noStrike" kern="0" spc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Organization</a:t>
                      </a:r>
                    </a:p>
                    <a:p>
                      <a:pPr marL="342900" lvl="0" indent="-342900" algn="just" fontAlgn="base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400" b="1" u="none" strike="noStrike" kern="0" spc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Nyala"/>
                      </a:endParaRPr>
                    </a:p>
                    <a:p>
                      <a:pPr marL="0" lvl="0" indent="0" algn="just" fontAlgn="base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u="sng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1. Organization </a:t>
                      </a:r>
                      <a:r>
                        <a:rPr lang="en-US" sz="14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of </a:t>
                      </a:r>
                      <a:r>
                        <a:rPr lang="en-US" sz="1400" u="sng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Federation   </a:t>
                      </a:r>
                    </a:p>
                    <a:p>
                      <a:pPr marL="0" lvl="0" indent="0" algn="just" fontAlgn="base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Nyala"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Federation is a rural potable water service provider organization organized by incorporating two or more associations within a single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kebele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.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Power Geez Unicode1" panose="00000400000000000000" pitchFamily="2" charset="0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12934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-122555" algn="just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am-ET" sz="1400" u="sng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፪. </a:t>
                      </a:r>
                      <a:r>
                        <a:rPr lang="en-US" sz="1400" u="sng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ብዝሀ</a:t>
                      </a:r>
                      <a:r>
                        <a:rPr lang="en-US" sz="1400" u="sng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u="sng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ቀበሌ</a:t>
                      </a:r>
                      <a:r>
                        <a:rPr lang="en-US" sz="1400" u="sng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u="sng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አደረጃጀት</a:t>
                      </a:r>
                      <a:r>
                        <a:rPr lang="en-US" sz="1400" u="sng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</a:p>
                    <a:p>
                      <a:pPr marL="0" lvl="0" indent="-122555" algn="just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GB" sz="1400" u="sng" kern="1200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Calibri" panose="020F0502020204030204" pitchFamily="34" charset="0"/>
                        <a:cs typeface="Ebrima" panose="02000000000000000000" pitchFamily="2" charset="0"/>
                      </a:endParaRPr>
                    </a:p>
                    <a:p>
                      <a:pPr algn="l"/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የብዝሃ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ቀበሌ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አደረጃጀት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በአንድ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አስተዳደራዊ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ወሰን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ሳይገደብ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፣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ከአንድ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በላይ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ቀበሌ፣ወረዳ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ወይም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ዞን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 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በማገናኘት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ሁሉንም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በስሩ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ያሉትን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ማህበራት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አቅፎ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አገልግሎት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የሚሰጥ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የገጠር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የንፁህ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መጠጥ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ውሀና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ሳኒቴሽን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ድርጅት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ማለት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ነው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፡፡  </a:t>
                      </a:r>
                      <a:endParaRPr lang="en-GB" sz="1400" kern="1200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Power Geez Unicode1" panose="00000400000000000000" pitchFamily="2" charset="0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lvl="1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u="sng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2. Organization </a:t>
                      </a:r>
                      <a:r>
                        <a:rPr lang="en-US" sz="14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of a </a:t>
                      </a:r>
                      <a:r>
                        <a:rPr lang="en-US" sz="1400" u="sng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Multi-</a:t>
                      </a:r>
                      <a:r>
                        <a:rPr lang="en-US" sz="1400" u="sng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Kebele</a:t>
                      </a:r>
                      <a:r>
                        <a:rPr lang="en-US" sz="1400" u="sng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  </a:t>
                      </a:r>
                    </a:p>
                    <a:p>
                      <a:pPr marL="0" lvl="1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Nyala"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A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Multi-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Kebele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organization is a rural potable water and sanitation organization that provides services to all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kebele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 associations organized under it, by connecting more than one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kebele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woreda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, or zone without being restricted to a single administrative boundary.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Power Geez Unicode1" panose="00000400000000000000" pitchFamily="2" charset="0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0202160"/>
                  </a:ext>
                </a:extLst>
              </a:tr>
            </a:tbl>
          </a:graphicData>
        </a:graphic>
      </p:graphicFrame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5370191" y="1715752"/>
            <a:ext cx="3591569" cy="3409626"/>
            <a:chOff x="7387947" y="1307853"/>
            <a:chExt cx="4655664" cy="4419816"/>
          </a:xfrm>
        </p:grpSpPr>
        <p:grpSp>
          <p:nvGrpSpPr>
            <p:cNvPr id="85" name="Group 84"/>
            <p:cNvGrpSpPr/>
            <p:nvPr/>
          </p:nvGrpSpPr>
          <p:grpSpPr>
            <a:xfrm>
              <a:off x="7387947" y="1307853"/>
              <a:ext cx="4655664" cy="4419816"/>
              <a:chOff x="6153023" y="1363220"/>
              <a:chExt cx="4655664" cy="4419816"/>
            </a:xfrm>
          </p:grpSpPr>
          <p:sp>
            <p:nvSpPr>
              <p:cNvPr id="33" name="Rectangle à coins arrondis 3"/>
              <p:cNvSpPr/>
              <p:nvPr/>
            </p:nvSpPr>
            <p:spPr>
              <a:xfrm>
                <a:off x="8435410" y="1363220"/>
                <a:ext cx="2275257" cy="2390744"/>
              </a:xfrm>
              <a:prstGeom prst="roundRect">
                <a:avLst>
                  <a:gd name="adj" fmla="val 10827"/>
                </a:avLst>
              </a:prstGeom>
              <a:solidFill>
                <a:srgbClr val="E7EFF5"/>
              </a:solidFill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Rectangle à coins arrondis 3"/>
              <p:cNvSpPr/>
              <p:nvPr/>
            </p:nvSpPr>
            <p:spPr>
              <a:xfrm>
                <a:off x="8435410" y="3754612"/>
                <a:ext cx="2275257" cy="2028424"/>
              </a:xfrm>
              <a:prstGeom prst="roundRect">
                <a:avLst>
                  <a:gd name="adj" fmla="val 10827"/>
                </a:avLst>
              </a:prstGeom>
              <a:solidFill>
                <a:srgbClr val="E7EFF5"/>
              </a:solidFill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Rectangle à coins arrondis 3"/>
              <p:cNvSpPr/>
              <p:nvPr/>
            </p:nvSpPr>
            <p:spPr>
              <a:xfrm>
                <a:off x="6153023" y="2202117"/>
                <a:ext cx="2275257" cy="2724471"/>
              </a:xfrm>
              <a:prstGeom prst="roundRect">
                <a:avLst>
                  <a:gd name="adj" fmla="val 10827"/>
                </a:avLst>
              </a:prstGeom>
              <a:solidFill>
                <a:srgbClr val="E7EFF5"/>
              </a:solidFill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5" name="Connecteur droit 13"/>
              <p:cNvCxnSpPr/>
              <p:nvPr/>
            </p:nvCxnSpPr>
            <p:spPr>
              <a:xfrm>
                <a:off x="9995325" y="2249112"/>
                <a:ext cx="146441" cy="215845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14"/>
              <p:cNvCxnSpPr/>
              <p:nvPr/>
            </p:nvCxnSpPr>
            <p:spPr>
              <a:xfrm flipH="1">
                <a:off x="8798925" y="2467165"/>
                <a:ext cx="1342841" cy="281429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16"/>
              <p:cNvCxnSpPr/>
              <p:nvPr/>
            </p:nvCxnSpPr>
            <p:spPr>
              <a:xfrm>
                <a:off x="8923264" y="2189279"/>
                <a:ext cx="622496" cy="403783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25"/>
              <p:cNvCxnSpPr/>
              <p:nvPr/>
            </p:nvCxnSpPr>
            <p:spPr>
              <a:xfrm flipH="1" flipV="1">
                <a:off x="9048259" y="4203739"/>
                <a:ext cx="337848" cy="423542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ounded Rectangle 5"/>
              <p:cNvSpPr/>
              <p:nvPr/>
            </p:nvSpPr>
            <p:spPr>
              <a:xfrm>
                <a:off x="8435410" y="5359188"/>
                <a:ext cx="2373277" cy="339937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 err="1" smtClean="0">
                    <a:solidFill>
                      <a:srgbClr val="E7E6E6">
                        <a:lumMod val="25000"/>
                      </a:srgbClr>
                    </a:solidFill>
                  </a:rPr>
                  <a:t>Kebele</a:t>
                </a:r>
                <a:r>
                  <a:rPr lang="en-GB" b="1" dirty="0" smtClean="0">
                    <a:solidFill>
                      <a:srgbClr val="E7E6E6">
                        <a:lumMod val="25000"/>
                      </a:srgbClr>
                    </a:solidFill>
                  </a:rPr>
                  <a:t> 2</a:t>
                </a:r>
                <a:endParaRPr lang="en-GB" b="1" dirty="0">
                  <a:solidFill>
                    <a:srgbClr val="E7E6E6">
                      <a:lumMod val="25000"/>
                    </a:srgbClr>
                  </a:solidFill>
                </a:endParaRPr>
              </a:p>
            </p:txBody>
          </p:sp>
          <p:cxnSp>
            <p:nvCxnSpPr>
              <p:cNvPr id="41" name="Connecteur droit 43"/>
              <p:cNvCxnSpPr/>
              <p:nvPr/>
            </p:nvCxnSpPr>
            <p:spPr>
              <a:xfrm flipH="1">
                <a:off x="9558779" y="2472576"/>
                <a:ext cx="565408" cy="2053191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cteur droit 44"/>
              <p:cNvCxnSpPr/>
              <p:nvPr/>
            </p:nvCxnSpPr>
            <p:spPr>
              <a:xfrm flipH="1">
                <a:off x="9129778" y="4525767"/>
                <a:ext cx="429001" cy="241933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cteur droit 45"/>
              <p:cNvCxnSpPr/>
              <p:nvPr/>
            </p:nvCxnSpPr>
            <p:spPr>
              <a:xfrm flipH="1" flipV="1">
                <a:off x="9558779" y="4525767"/>
                <a:ext cx="327125" cy="11603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Rounded Rectangle 5"/>
              <p:cNvSpPr/>
              <p:nvPr/>
            </p:nvSpPr>
            <p:spPr>
              <a:xfrm>
                <a:off x="9573038" y="2620489"/>
                <a:ext cx="1102296" cy="339937"/>
              </a:xfrm>
              <a:prstGeom prst="roundRect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 err="1" smtClean="0">
                    <a:solidFill>
                      <a:prstClr val="black"/>
                    </a:solidFill>
                  </a:rPr>
                  <a:t>Asso</a:t>
                </a:r>
                <a:r>
                  <a:rPr lang="en-GB" sz="1400" dirty="0" smtClean="0">
                    <a:solidFill>
                      <a:prstClr val="black"/>
                    </a:solidFill>
                  </a:rPr>
                  <a:t> 1</a:t>
                </a:r>
                <a:endParaRPr lang="en-GB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Rounded Rectangle 5"/>
              <p:cNvSpPr/>
              <p:nvPr/>
            </p:nvSpPr>
            <p:spPr>
              <a:xfrm>
                <a:off x="6690085" y="4288103"/>
                <a:ext cx="1102296" cy="339937"/>
              </a:xfrm>
              <a:prstGeom prst="roundRect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 err="1" smtClean="0">
                    <a:solidFill>
                      <a:srgbClr val="FF0000"/>
                    </a:solidFill>
                  </a:rPr>
                  <a:t>Asso</a:t>
                </a:r>
                <a:r>
                  <a:rPr lang="en-GB" sz="1400" dirty="0" smtClean="0">
                    <a:solidFill>
                      <a:srgbClr val="FF0000"/>
                    </a:solidFill>
                  </a:rPr>
                  <a:t> 4</a:t>
                </a:r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67" name="Connecteur droit 25"/>
              <p:cNvCxnSpPr/>
              <p:nvPr/>
            </p:nvCxnSpPr>
            <p:spPr>
              <a:xfrm flipH="1" flipV="1">
                <a:off x="6903385" y="2799321"/>
                <a:ext cx="337848" cy="423542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onnecteur droit 44"/>
              <p:cNvCxnSpPr/>
              <p:nvPr/>
            </p:nvCxnSpPr>
            <p:spPr>
              <a:xfrm flipH="1">
                <a:off x="6984905" y="3115958"/>
                <a:ext cx="429000" cy="247324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flipH="1">
                <a:off x="7413905" y="2752117"/>
                <a:ext cx="1385020" cy="363841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8798925" y="2759609"/>
                <a:ext cx="63903" cy="257141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Rounded Rectangle 5"/>
              <p:cNvSpPr/>
              <p:nvPr/>
            </p:nvSpPr>
            <p:spPr>
              <a:xfrm>
                <a:off x="7244283" y="3262688"/>
                <a:ext cx="1102296" cy="339937"/>
              </a:xfrm>
              <a:prstGeom prst="roundRect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 err="1" smtClean="0">
                    <a:solidFill>
                      <a:prstClr val="black"/>
                    </a:solidFill>
                  </a:rPr>
                  <a:t>Asso</a:t>
                </a:r>
                <a:r>
                  <a:rPr lang="en-GB" sz="1400" dirty="0" smtClean="0">
                    <a:solidFill>
                      <a:prstClr val="black"/>
                    </a:solidFill>
                  </a:rPr>
                  <a:t> 3</a:t>
                </a:r>
                <a:endParaRPr lang="en-GB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Rounded Rectangle 5"/>
              <p:cNvSpPr/>
              <p:nvPr/>
            </p:nvSpPr>
            <p:spPr>
              <a:xfrm>
                <a:off x="8337390" y="1456301"/>
                <a:ext cx="2373277" cy="339937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 err="1" smtClean="0">
                    <a:solidFill>
                      <a:srgbClr val="E7E6E6">
                        <a:lumMod val="25000"/>
                      </a:srgbClr>
                    </a:solidFill>
                  </a:rPr>
                  <a:t>Kebele</a:t>
                </a:r>
                <a:r>
                  <a:rPr lang="en-GB" b="1" dirty="0" smtClean="0">
                    <a:solidFill>
                      <a:srgbClr val="E7E6E6">
                        <a:lumMod val="25000"/>
                      </a:srgbClr>
                    </a:solidFill>
                  </a:rPr>
                  <a:t> 1</a:t>
                </a:r>
                <a:endParaRPr lang="en-GB" b="1" dirty="0">
                  <a:solidFill>
                    <a:srgbClr val="E7E6E6">
                      <a:lumMod val="25000"/>
                    </a:srgbClr>
                  </a:solidFill>
                </a:endParaRPr>
              </a:p>
            </p:txBody>
          </p:sp>
          <p:sp>
            <p:nvSpPr>
              <p:cNvPr id="82" name="Rounded Rectangle 5"/>
              <p:cNvSpPr/>
              <p:nvPr/>
            </p:nvSpPr>
            <p:spPr>
              <a:xfrm>
                <a:off x="6315690" y="2198915"/>
                <a:ext cx="2373277" cy="339937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 err="1" smtClean="0">
                    <a:solidFill>
                      <a:srgbClr val="E7E6E6">
                        <a:lumMod val="25000"/>
                      </a:srgbClr>
                    </a:solidFill>
                  </a:rPr>
                  <a:t>Kebele</a:t>
                </a:r>
                <a:r>
                  <a:rPr lang="en-GB" b="1" dirty="0" smtClean="0">
                    <a:solidFill>
                      <a:srgbClr val="E7E6E6">
                        <a:lumMod val="25000"/>
                      </a:srgbClr>
                    </a:solidFill>
                  </a:rPr>
                  <a:t> 3</a:t>
                </a:r>
                <a:endParaRPr lang="en-GB" b="1" dirty="0">
                  <a:solidFill>
                    <a:srgbClr val="E7E6E6">
                      <a:lumMod val="25000"/>
                    </a:srgbClr>
                  </a:solidFill>
                </a:endParaRPr>
              </a:p>
            </p:txBody>
          </p:sp>
          <p:sp>
            <p:nvSpPr>
              <p:cNvPr id="84" name="Rounded Rectangle 5"/>
              <p:cNvSpPr/>
              <p:nvPr/>
            </p:nvSpPr>
            <p:spPr>
              <a:xfrm>
                <a:off x="6153023" y="1390940"/>
                <a:ext cx="2184367" cy="33993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 smtClean="0">
                    <a:solidFill>
                      <a:prstClr val="black"/>
                    </a:solidFill>
                  </a:rPr>
                  <a:t>Multi-</a:t>
                </a:r>
                <a:r>
                  <a:rPr lang="en-GB" sz="1600" b="1" dirty="0" err="1" smtClean="0">
                    <a:solidFill>
                      <a:prstClr val="black"/>
                    </a:solidFill>
                  </a:rPr>
                  <a:t>Kebele</a:t>
                </a:r>
                <a:endParaRPr lang="en-GB" sz="1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Rounded Rectangle 5"/>
              <p:cNvSpPr/>
              <p:nvPr/>
            </p:nvSpPr>
            <p:spPr>
              <a:xfrm>
                <a:off x="9290335" y="4933170"/>
                <a:ext cx="1102296" cy="339937"/>
              </a:xfrm>
              <a:prstGeom prst="roundRect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 err="1" smtClean="0">
                    <a:solidFill>
                      <a:prstClr val="black"/>
                    </a:solidFill>
                  </a:rPr>
                  <a:t>Asso</a:t>
                </a:r>
                <a:r>
                  <a:rPr lang="en-GB" sz="1400" dirty="0" smtClean="0">
                    <a:solidFill>
                      <a:prstClr val="black"/>
                    </a:solidFill>
                  </a:rPr>
                  <a:t> 2</a:t>
                </a:r>
                <a:endParaRPr lang="en-GB" sz="14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6" name="Ellipse 12"/>
            <p:cNvSpPr/>
            <p:nvPr/>
          </p:nvSpPr>
          <p:spPr>
            <a:xfrm flipV="1">
              <a:off x="11041209" y="2013749"/>
              <a:ext cx="406733" cy="185420"/>
            </a:xfrm>
            <a:prstGeom prst="trapezoid">
              <a:avLst>
                <a:gd name="adj" fmla="val 44781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10050137" y="2838670"/>
              <a:ext cx="163513" cy="290513"/>
              <a:chOff x="6037263" y="3362326"/>
              <a:chExt cx="163513" cy="290513"/>
            </a:xfrm>
            <a:solidFill>
              <a:schemeClr val="bg2">
                <a:lumMod val="25000"/>
              </a:schemeClr>
            </a:solidFill>
          </p:grpSpPr>
          <p:sp>
            <p:nvSpPr>
              <p:cNvPr id="62" name="Freeform 14"/>
              <p:cNvSpPr>
                <a:spLocks noEditPoints="1"/>
              </p:cNvSpPr>
              <p:nvPr/>
            </p:nvSpPr>
            <p:spPr bwMode="auto">
              <a:xfrm>
                <a:off x="6037263" y="3362326"/>
                <a:ext cx="163513" cy="290513"/>
              </a:xfrm>
              <a:custGeom>
                <a:avLst/>
                <a:gdLst>
                  <a:gd name="T0" fmla="*/ 1 w 309"/>
                  <a:gd name="T1" fmla="*/ 495 h 548"/>
                  <a:gd name="T2" fmla="*/ 1 w 309"/>
                  <a:gd name="T3" fmla="*/ 442 h 548"/>
                  <a:gd name="T4" fmla="*/ 77 w 309"/>
                  <a:gd name="T5" fmla="*/ 439 h 548"/>
                  <a:gd name="T6" fmla="*/ 77 w 309"/>
                  <a:gd name="T7" fmla="*/ 410 h 548"/>
                  <a:gd name="T8" fmla="*/ 77 w 309"/>
                  <a:gd name="T9" fmla="*/ 192 h 548"/>
                  <a:gd name="T10" fmla="*/ 76 w 309"/>
                  <a:gd name="T11" fmla="*/ 0 h 548"/>
                  <a:gd name="T12" fmla="*/ 128 w 309"/>
                  <a:gd name="T13" fmla="*/ 0 h 548"/>
                  <a:gd name="T14" fmla="*/ 166 w 309"/>
                  <a:gd name="T15" fmla="*/ 0 h 548"/>
                  <a:gd name="T16" fmla="*/ 192 w 309"/>
                  <a:gd name="T17" fmla="*/ 0 h 548"/>
                  <a:gd name="T18" fmla="*/ 192 w 309"/>
                  <a:gd name="T19" fmla="*/ 60 h 548"/>
                  <a:gd name="T20" fmla="*/ 238 w 309"/>
                  <a:gd name="T21" fmla="*/ 60 h 548"/>
                  <a:gd name="T22" fmla="*/ 278 w 309"/>
                  <a:gd name="T23" fmla="*/ 60 h 548"/>
                  <a:gd name="T24" fmla="*/ 278 w 309"/>
                  <a:gd name="T25" fmla="*/ 126 h 548"/>
                  <a:gd name="T26" fmla="*/ 267 w 309"/>
                  <a:gd name="T27" fmla="*/ 126 h 548"/>
                  <a:gd name="T28" fmla="*/ 267 w 309"/>
                  <a:gd name="T29" fmla="*/ 83 h 548"/>
                  <a:gd name="T30" fmla="*/ 192 w 309"/>
                  <a:gd name="T31" fmla="*/ 83 h 548"/>
                  <a:gd name="T32" fmla="*/ 192 w 309"/>
                  <a:gd name="T33" fmla="*/ 263 h 548"/>
                  <a:gd name="T34" fmla="*/ 194 w 309"/>
                  <a:gd name="T35" fmla="*/ 441 h 548"/>
                  <a:gd name="T36" fmla="*/ 237 w 309"/>
                  <a:gd name="T37" fmla="*/ 442 h 548"/>
                  <a:gd name="T38" fmla="*/ 309 w 309"/>
                  <a:gd name="T39" fmla="*/ 442 h 548"/>
                  <a:gd name="T40" fmla="*/ 309 w 309"/>
                  <a:gd name="T41" fmla="*/ 491 h 548"/>
                  <a:gd name="T42" fmla="*/ 309 w 309"/>
                  <a:gd name="T43" fmla="*/ 547 h 548"/>
                  <a:gd name="T44" fmla="*/ 120 w 309"/>
                  <a:gd name="T45" fmla="*/ 548 h 548"/>
                  <a:gd name="T46" fmla="*/ 0 w 309"/>
                  <a:gd name="T47" fmla="*/ 547 h 548"/>
                  <a:gd name="T48" fmla="*/ 1 w 309"/>
                  <a:gd name="T49" fmla="*/ 495 h 548"/>
                  <a:gd name="T50" fmla="*/ 267 w 309"/>
                  <a:gd name="T51" fmla="*/ 491 h 548"/>
                  <a:gd name="T52" fmla="*/ 267 w 309"/>
                  <a:gd name="T53" fmla="*/ 462 h 548"/>
                  <a:gd name="T54" fmla="*/ 120 w 309"/>
                  <a:gd name="T55" fmla="*/ 462 h 548"/>
                  <a:gd name="T56" fmla="*/ 204 w 309"/>
                  <a:gd name="T57" fmla="*/ 462 h 548"/>
                  <a:gd name="T58" fmla="*/ 24 w 309"/>
                  <a:gd name="T59" fmla="*/ 462 h 548"/>
                  <a:gd name="T60" fmla="*/ 24 w 309"/>
                  <a:gd name="T61" fmla="*/ 492 h 548"/>
                  <a:gd name="T62" fmla="*/ 24 w 309"/>
                  <a:gd name="T63" fmla="*/ 520 h 548"/>
                  <a:gd name="T64" fmla="*/ 120 w 309"/>
                  <a:gd name="T65" fmla="*/ 520 h 548"/>
                  <a:gd name="T66" fmla="*/ 267 w 309"/>
                  <a:gd name="T67" fmla="*/ 518 h 548"/>
                  <a:gd name="T68" fmla="*/ 267 w 309"/>
                  <a:gd name="T69" fmla="*/ 491 h 548"/>
                  <a:gd name="T70" fmla="*/ 163 w 309"/>
                  <a:gd name="T71" fmla="*/ 232 h 548"/>
                  <a:gd name="T72" fmla="*/ 163 w 309"/>
                  <a:gd name="T73" fmla="*/ 31 h 548"/>
                  <a:gd name="T74" fmla="*/ 135 w 309"/>
                  <a:gd name="T75" fmla="*/ 31 h 548"/>
                  <a:gd name="T76" fmla="*/ 106 w 309"/>
                  <a:gd name="T77" fmla="*/ 31 h 548"/>
                  <a:gd name="T78" fmla="*/ 106 w 309"/>
                  <a:gd name="T79" fmla="*/ 232 h 548"/>
                  <a:gd name="T80" fmla="*/ 106 w 309"/>
                  <a:gd name="T81" fmla="*/ 441 h 548"/>
                  <a:gd name="T82" fmla="*/ 136 w 309"/>
                  <a:gd name="T83" fmla="*/ 441 h 548"/>
                  <a:gd name="T84" fmla="*/ 165 w 309"/>
                  <a:gd name="T85" fmla="*/ 441 h 548"/>
                  <a:gd name="T86" fmla="*/ 163 w 309"/>
                  <a:gd name="T87" fmla="*/ 232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09" h="548">
                    <a:moveTo>
                      <a:pt x="1" y="495"/>
                    </a:moveTo>
                    <a:lnTo>
                      <a:pt x="1" y="442"/>
                    </a:lnTo>
                    <a:lnTo>
                      <a:pt x="77" y="439"/>
                    </a:lnTo>
                    <a:lnTo>
                      <a:pt x="77" y="410"/>
                    </a:lnTo>
                    <a:lnTo>
                      <a:pt x="77" y="192"/>
                    </a:lnTo>
                    <a:lnTo>
                      <a:pt x="76" y="0"/>
                    </a:lnTo>
                    <a:lnTo>
                      <a:pt x="128" y="0"/>
                    </a:lnTo>
                    <a:lnTo>
                      <a:pt x="166" y="0"/>
                    </a:lnTo>
                    <a:lnTo>
                      <a:pt x="192" y="0"/>
                    </a:lnTo>
                    <a:lnTo>
                      <a:pt x="192" y="60"/>
                    </a:lnTo>
                    <a:lnTo>
                      <a:pt x="238" y="60"/>
                    </a:lnTo>
                    <a:lnTo>
                      <a:pt x="278" y="60"/>
                    </a:lnTo>
                    <a:lnTo>
                      <a:pt x="278" y="126"/>
                    </a:lnTo>
                    <a:lnTo>
                      <a:pt x="267" y="126"/>
                    </a:lnTo>
                    <a:lnTo>
                      <a:pt x="267" y="83"/>
                    </a:lnTo>
                    <a:lnTo>
                      <a:pt x="192" y="83"/>
                    </a:lnTo>
                    <a:lnTo>
                      <a:pt x="192" y="263"/>
                    </a:lnTo>
                    <a:lnTo>
                      <a:pt x="194" y="441"/>
                    </a:lnTo>
                    <a:lnTo>
                      <a:pt x="237" y="442"/>
                    </a:lnTo>
                    <a:lnTo>
                      <a:pt x="309" y="442"/>
                    </a:lnTo>
                    <a:lnTo>
                      <a:pt x="309" y="491"/>
                    </a:lnTo>
                    <a:lnTo>
                      <a:pt x="309" y="547"/>
                    </a:lnTo>
                    <a:lnTo>
                      <a:pt x="120" y="548"/>
                    </a:lnTo>
                    <a:lnTo>
                      <a:pt x="0" y="547"/>
                    </a:lnTo>
                    <a:lnTo>
                      <a:pt x="1" y="495"/>
                    </a:lnTo>
                    <a:close/>
                    <a:moveTo>
                      <a:pt x="267" y="491"/>
                    </a:moveTo>
                    <a:lnTo>
                      <a:pt x="267" y="462"/>
                    </a:lnTo>
                    <a:lnTo>
                      <a:pt x="120" y="462"/>
                    </a:lnTo>
                    <a:lnTo>
                      <a:pt x="204" y="462"/>
                    </a:lnTo>
                    <a:lnTo>
                      <a:pt x="24" y="462"/>
                    </a:lnTo>
                    <a:lnTo>
                      <a:pt x="24" y="492"/>
                    </a:lnTo>
                    <a:lnTo>
                      <a:pt x="24" y="520"/>
                    </a:lnTo>
                    <a:lnTo>
                      <a:pt x="120" y="520"/>
                    </a:lnTo>
                    <a:lnTo>
                      <a:pt x="267" y="518"/>
                    </a:lnTo>
                    <a:lnTo>
                      <a:pt x="267" y="491"/>
                    </a:lnTo>
                    <a:close/>
                    <a:moveTo>
                      <a:pt x="163" y="232"/>
                    </a:moveTo>
                    <a:lnTo>
                      <a:pt x="163" y="31"/>
                    </a:lnTo>
                    <a:lnTo>
                      <a:pt x="135" y="31"/>
                    </a:lnTo>
                    <a:lnTo>
                      <a:pt x="106" y="31"/>
                    </a:lnTo>
                    <a:lnTo>
                      <a:pt x="106" y="232"/>
                    </a:lnTo>
                    <a:lnTo>
                      <a:pt x="106" y="441"/>
                    </a:lnTo>
                    <a:lnTo>
                      <a:pt x="136" y="441"/>
                    </a:lnTo>
                    <a:lnTo>
                      <a:pt x="165" y="441"/>
                    </a:lnTo>
                    <a:lnTo>
                      <a:pt x="163" y="232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Freeform 16"/>
              <p:cNvSpPr>
                <a:spLocks noEditPoints="1"/>
              </p:cNvSpPr>
              <p:nvPr/>
            </p:nvSpPr>
            <p:spPr bwMode="auto">
              <a:xfrm>
                <a:off x="6181725" y="3436938"/>
                <a:ext cx="11113" cy="19050"/>
              </a:xfrm>
              <a:custGeom>
                <a:avLst/>
                <a:gdLst>
                  <a:gd name="T0" fmla="*/ 7 w 21"/>
                  <a:gd name="T1" fmla="*/ 34 h 36"/>
                  <a:gd name="T2" fmla="*/ 3 w 21"/>
                  <a:gd name="T3" fmla="*/ 31 h 36"/>
                  <a:gd name="T4" fmla="*/ 0 w 21"/>
                  <a:gd name="T5" fmla="*/ 27 h 36"/>
                  <a:gd name="T6" fmla="*/ 0 w 21"/>
                  <a:gd name="T7" fmla="*/ 23 h 36"/>
                  <a:gd name="T8" fmla="*/ 0 w 21"/>
                  <a:gd name="T9" fmla="*/ 19 h 36"/>
                  <a:gd name="T10" fmla="*/ 3 w 21"/>
                  <a:gd name="T11" fmla="*/ 13 h 36"/>
                  <a:gd name="T12" fmla="*/ 7 w 21"/>
                  <a:gd name="T13" fmla="*/ 7 h 36"/>
                  <a:gd name="T14" fmla="*/ 10 w 21"/>
                  <a:gd name="T15" fmla="*/ 3 h 36"/>
                  <a:gd name="T16" fmla="*/ 10 w 21"/>
                  <a:gd name="T17" fmla="*/ 0 h 36"/>
                  <a:gd name="T18" fmla="*/ 10 w 21"/>
                  <a:gd name="T19" fmla="*/ 0 h 36"/>
                  <a:gd name="T20" fmla="*/ 11 w 21"/>
                  <a:gd name="T21" fmla="*/ 3 h 36"/>
                  <a:gd name="T22" fmla="*/ 16 w 21"/>
                  <a:gd name="T23" fmla="*/ 9 h 36"/>
                  <a:gd name="T24" fmla="*/ 18 w 21"/>
                  <a:gd name="T25" fmla="*/ 13 h 36"/>
                  <a:gd name="T26" fmla="*/ 21 w 21"/>
                  <a:gd name="T27" fmla="*/ 21 h 36"/>
                  <a:gd name="T28" fmla="*/ 20 w 21"/>
                  <a:gd name="T29" fmla="*/ 30 h 36"/>
                  <a:gd name="T30" fmla="*/ 14 w 21"/>
                  <a:gd name="T31" fmla="*/ 34 h 36"/>
                  <a:gd name="T32" fmla="*/ 11 w 21"/>
                  <a:gd name="T33" fmla="*/ 36 h 36"/>
                  <a:gd name="T34" fmla="*/ 7 w 21"/>
                  <a:gd name="T35" fmla="*/ 30 h 36"/>
                  <a:gd name="T36" fmla="*/ 7 w 21"/>
                  <a:gd name="T37" fmla="*/ 29 h 36"/>
                  <a:gd name="T38" fmla="*/ 7 w 21"/>
                  <a:gd name="T39" fmla="*/ 29 h 36"/>
                  <a:gd name="T40" fmla="*/ 7 w 21"/>
                  <a:gd name="T41" fmla="*/ 29 h 36"/>
                  <a:gd name="T42" fmla="*/ 5 w 21"/>
                  <a:gd name="T43" fmla="*/ 27 h 36"/>
                  <a:gd name="T44" fmla="*/ 4 w 21"/>
                  <a:gd name="T45" fmla="*/ 26 h 36"/>
                  <a:gd name="T46" fmla="*/ 4 w 21"/>
                  <a:gd name="T47" fmla="*/ 19 h 36"/>
                  <a:gd name="T48" fmla="*/ 4 w 21"/>
                  <a:gd name="T49" fmla="*/ 17 h 36"/>
                  <a:gd name="T50" fmla="*/ 4 w 21"/>
                  <a:gd name="T51" fmla="*/ 17 h 36"/>
                  <a:gd name="T52" fmla="*/ 4 w 21"/>
                  <a:gd name="T53" fmla="*/ 17 h 36"/>
                  <a:gd name="T54" fmla="*/ 4 w 21"/>
                  <a:gd name="T55" fmla="*/ 17 h 36"/>
                  <a:gd name="T56" fmla="*/ 4 w 21"/>
                  <a:gd name="T57" fmla="*/ 17 h 36"/>
                  <a:gd name="T58" fmla="*/ 3 w 21"/>
                  <a:gd name="T59" fmla="*/ 21 h 36"/>
                  <a:gd name="T60" fmla="*/ 3 w 21"/>
                  <a:gd name="T61" fmla="*/ 24 h 36"/>
                  <a:gd name="T62" fmla="*/ 5 w 21"/>
                  <a:gd name="T63" fmla="*/ 30 h 36"/>
                  <a:gd name="T64" fmla="*/ 5 w 21"/>
                  <a:gd name="T65" fmla="*/ 30 h 36"/>
                  <a:gd name="T66" fmla="*/ 7 w 21"/>
                  <a:gd name="T6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36">
                    <a:moveTo>
                      <a:pt x="10" y="36"/>
                    </a:moveTo>
                    <a:lnTo>
                      <a:pt x="7" y="34"/>
                    </a:lnTo>
                    <a:lnTo>
                      <a:pt x="4" y="33"/>
                    </a:lnTo>
                    <a:lnTo>
                      <a:pt x="3" y="31"/>
                    </a:lnTo>
                    <a:lnTo>
                      <a:pt x="1" y="29"/>
                    </a:lnTo>
                    <a:lnTo>
                      <a:pt x="0" y="27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8" y="4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3"/>
                    </a:lnTo>
                    <a:lnTo>
                      <a:pt x="14" y="9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18" y="13"/>
                    </a:lnTo>
                    <a:lnTo>
                      <a:pt x="20" y="16"/>
                    </a:lnTo>
                    <a:lnTo>
                      <a:pt x="21" y="21"/>
                    </a:lnTo>
                    <a:lnTo>
                      <a:pt x="21" y="26"/>
                    </a:lnTo>
                    <a:lnTo>
                      <a:pt x="20" y="30"/>
                    </a:lnTo>
                    <a:lnTo>
                      <a:pt x="17" y="33"/>
                    </a:lnTo>
                    <a:lnTo>
                      <a:pt x="14" y="34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10" y="36"/>
                    </a:lnTo>
                    <a:close/>
                    <a:moveTo>
                      <a:pt x="7" y="30"/>
                    </a:moveTo>
                    <a:lnTo>
                      <a:pt x="7" y="30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3" y="23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3" y="20"/>
                    </a:lnTo>
                    <a:lnTo>
                      <a:pt x="3" y="21"/>
                    </a:lnTo>
                    <a:lnTo>
                      <a:pt x="1" y="23"/>
                    </a:lnTo>
                    <a:lnTo>
                      <a:pt x="3" y="24"/>
                    </a:lnTo>
                    <a:lnTo>
                      <a:pt x="3" y="27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1"/>
                    </a:lnTo>
                    <a:lnTo>
                      <a:pt x="7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Freeform 17"/>
              <p:cNvSpPr>
                <a:spLocks noEditPoints="1"/>
              </p:cNvSpPr>
              <p:nvPr/>
            </p:nvSpPr>
            <p:spPr bwMode="auto">
              <a:xfrm>
                <a:off x="6181725" y="3467101"/>
                <a:ext cx="12700" cy="19050"/>
              </a:xfrm>
              <a:custGeom>
                <a:avLst/>
                <a:gdLst>
                  <a:gd name="T0" fmla="*/ 8 w 23"/>
                  <a:gd name="T1" fmla="*/ 35 h 36"/>
                  <a:gd name="T2" fmla="*/ 4 w 23"/>
                  <a:gd name="T3" fmla="*/ 32 h 36"/>
                  <a:gd name="T4" fmla="*/ 1 w 23"/>
                  <a:gd name="T5" fmla="*/ 28 h 36"/>
                  <a:gd name="T6" fmla="*/ 0 w 23"/>
                  <a:gd name="T7" fmla="*/ 23 h 36"/>
                  <a:gd name="T8" fmla="*/ 1 w 23"/>
                  <a:gd name="T9" fmla="*/ 19 h 36"/>
                  <a:gd name="T10" fmla="*/ 4 w 23"/>
                  <a:gd name="T11" fmla="*/ 13 h 36"/>
                  <a:gd name="T12" fmla="*/ 8 w 23"/>
                  <a:gd name="T13" fmla="*/ 8 h 36"/>
                  <a:gd name="T14" fmla="*/ 11 w 23"/>
                  <a:gd name="T15" fmla="*/ 3 h 36"/>
                  <a:gd name="T16" fmla="*/ 11 w 23"/>
                  <a:gd name="T17" fmla="*/ 0 h 36"/>
                  <a:gd name="T18" fmla="*/ 11 w 23"/>
                  <a:gd name="T19" fmla="*/ 0 h 36"/>
                  <a:gd name="T20" fmla="*/ 13 w 23"/>
                  <a:gd name="T21" fmla="*/ 3 h 36"/>
                  <a:gd name="T22" fmla="*/ 16 w 23"/>
                  <a:gd name="T23" fmla="*/ 9 h 36"/>
                  <a:gd name="T24" fmla="*/ 20 w 23"/>
                  <a:gd name="T25" fmla="*/ 13 h 36"/>
                  <a:gd name="T26" fmla="*/ 23 w 23"/>
                  <a:gd name="T27" fmla="*/ 22 h 36"/>
                  <a:gd name="T28" fmla="*/ 21 w 23"/>
                  <a:gd name="T29" fmla="*/ 30 h 36"/>
                  <a:gd name="T30" fmla="*/ 16 w 23"/>
                  <a:gd name="T31" fmla="*/ 35 h 36"/>
                  <a:gd name="T32" fmla="*/ 11 w 23"/>
                  <a:gd name="T33" fmla="*/ 36 h 36"/>
                  <a:gd name="T34" fmla="*/ 8 w 23"/>
                  <a:gd name="T35" fmla="*/ 30 h 36"/>
                  <a:gd name="T36" fmla="*/ 8 w 23"/>
                  <a:gd name="T37" fmla="*/ 29 h 36"/>
                  <a:gd name="T38" fmla="*/ 8 w 23"/>
                  <a:gd name="T39" fmla="*/ 29 h 36"/>
                  <a:gd name="T40" fmla="*/ 8 w 23"/>
                  <a:gd name="T41" fmla="*/ 29 h 36"/>
                  <a:gd name="T42" fmla="*/ 7 w 23"/>
                  <a:gd name="T43" fmla="*/ 28 h 36"/>
                  <a:gd name="T44" fmla="*/ 5 w 23"/>
                  <a:gd name="T45" fmla="*/ 26 h 36"/>
                  <a:gd name="T46" fmla="*/ 4 w 23"/>
                  <a:gd name="T47" fmla="*/ 19 h 36"/>
                  <a:gd name="T48" fmla="*/ 5 w 23"/>
                  <a:gd name="T49" fmla="*/ 18 h 36"/>
                  <a:gd name="T50" fmla="*/ 5 w 23"/>
                  <a:gd name="T51" fmla="*/ 18 h 36"/>
                  <a:gd name="T52" fmla="*/ 5 w 23"/>
                  <a:gd name="T53" fmla="*/ 18 h 36"/>
                  <a:gd name="T54" fmla="*/ 5 w 23"/>
                  <a:gd name="T55" fmla="*/ 18 h 36"/>
                  <a:gd name="T56" fmla="*/ 4 w 23"/>
                  <a:gd name="T57" fmla="*/ 18 h 36"/>
                  <a:gd name="T58" fmla="*/ 3 w 23"/>
                  <a:gd name="T59" fmla="*/ 22 h 36"/>
                  <a:gd name="T60" fmla="*/ 3 w 23"/>
                  <a:gd name="T61" fmla="*/ 25 h 36"/>
                  <a:gd name="T62" fmla="*/ 7 w 23"/>
                  <a:gd name="T63" fmla="*/ 30 h 36"/>
                  <a:gd name="T64" fmla="*/ 7 w 23"/>
                  <a:gd name="T65" fmla="*/ 30 h 36"/>
                  <a:gd name="T66" fmla="*/ 8 w 23"/>
                  <a:gd name="T6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36">
                    <a:moveTo>
                      <a:pt x="11" y="36"/>
                    </a:moveTo>
                    <a:lnTo>
                      <a:pt x="8" y="35"/>
                    </a:lnTo>
                    <a:lnTo>
                      <a:pt x="5" y="33"/>
                    </a:lnTo>
                    <a:lnTo>
                      <a:pt x="4" y="32"/>
                    </a:lnTo>
                    <a:lnTo>
                      <a:pt x="1" y="29"/>
                    </a:lnTo>
                    <a:lnTo>
                      <a:pt x="1" y="28"/>
                    </a:lnTo>
                    <a:lnTo>
                      <a:pt x="1" y="25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19"/>
                    </a:lnTo>
                    <a:lnTo>
                      <a:pt x="3" y="15"/>
                    </a:lnTo>
                    <a:lnTo>
                      <a:pt x="4" y="13"/>
                    </a:lnTo>
                    <a:lnTo>
                      <a:pt x="5" y="10"/>
                    </a:lnTo>
                    <a:lnTo>
                      <a:pt x="8" y="8"/>
                    </a:lnTo>
                    <a:lnTo>
                      <a:pt x="10" y="5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3" y="3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7" y="10"/>
                    </a:lnTo>
                    <a:lnTo>
                      <a:pt x="20" y="13"/>
                    </a:lnTo>
                    <a:lnTo>
                      <a:pt x="20" y="16"/>
                    </a:lnTo>
                    <a:lnTo>
                      <a:pt x="23" y="22"/>
                    </a:lnTo>
                    <a:lnTo>
                      <a:pt x="23" y="26"/>
                    </a:lnTo>
                    <a:lnTo>
                      <a:pt x="21" y="30"/>
                    </a:lnTo>
                    <a:lnTo>
                      <a:pt x="18" y="33"/>
                    </a:lnTo>
                    <a:lnTo>
                      <a:pt x="16" y="35"/>
                    </a:lnTo>
                    <a:lnTo>
                      <a:pt x="13" y="35"/>
                    </a:lnTo>
                    <a:lnTo>
                      <a:pt x="11" y="36"/>
                    </a:lnTo>
                    <a:lnTo>
                      <a:pt x="11" y="36"/>
                    </a:lnTo>
                    <a:close/>
                    <a:moveTo>
                      <a:pt x="8" y="30"/>
                    </a:moveTo>
                    <a:lnTo>
                      <a:pt x="8" y="30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3" y="25"/>
                    </a:lnTo>
                    <a:lnTo>
                      <a:pt x="4" y="28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8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" name="Freeform 18"/>
              <p:cNvSpPr>
                <a:spLocks noEditPoints="1"/>
              </p:cNvSpPr>
              <p:nvPr/>
            </p:nvSpPr>
            <p:spPr bwMode="auto">
              <a:xfrm>
                <a:off x="6169025" y="3454401"/>
                <a:ext cx="12700" cy="19050"/>
              </a:xfrm>
              <a:custGeom>
                <a:avLst/>
                <a:gdLst>
                  <a:gd name="T0" fmla="*/ 7 w 23"/>
                  <a:gd name="T1" fmla="*/ 36 h 36"/>
                  <a:gd name="T2" fmla="*/ 3 w 23"/>
                  <a:gd name="T3" fmla="*/ 32 h 36"/>
                  <a:gd name="T4" fmla="*/ 0 w 23"/>
                  <a:gd name="T5" fmla="*/ 28 h 36"/>
                  <a:gd name="T6" fmla="*/ 0 w 23"/>
                  <a:gd name="T7" fmla="*/ 25 h 36"/>
                  <a:gd name="T8" fmla="*/ 0 w 23"/>
                  <a:gd name="T9" fmla="*/ 19 h 36"/>
                  <a:gd name="T10" fmla="*/ 5 w 23"/>
                  <a:gd name="T11" fmla="*/ 13 h 36"/>
                  <a:gd name="T12" fmla="*/ 7 w 23"/>
                  <a:gd name="T13" fmla="*/ 8 h 36"/>
                  <a:gd name="T14" fmla="*/ 10 w 23"/>
                  <a:gd name="T15" fmla="*/ 3 h 36"/>
                  <a:gd name="T16" fmla="*/ 12 w 23"/>
                  <a:gd name="T17" fmla="*/ 0 h 36"/>
                  <a:gd name="T18" fmla="*/ 12 w 23"/>
                  <a:gd name="T19" fmla="*/ 0 h 36"/>
                  <a:gd name="T20" fmla="*/ 12 w 23"/>
                  <a:gd name="T21" fmla="*/ 5 h 36"/>
                  <a:gd name="T22" fmla="*/ 16 w 23"/>
                  <a:gd name="T23" fmla="*/ 9 h 36"/>
                  <a:gd name="T24" fmla="*/ 19 w 23"/>
                  <a:gd name="T25" fmla="*/ 15 h 36"/>
                  <a:gd name="T26" fmla="*/ 23 w 23"/>
                  <a:gd name="T27" fmla="*/ 22 h 36"/>
                  <a:gd name="T28" fmla="*/ 20 w 23"/>
                  <a:gd name="T29" fmla="*/ 31 h 36"/>
                  <a:gd name="T30" fmla="*/ 16 w 23"/>
                  <a:gd name="T31" fmla="*/ 35 h 36"/>
                  <a:gd name="T32" fmla="*/ 12 w 23"/>
                  <a:gd name="T33" fmla="*/ 36 h 36"/>
                  <a:gd name="T34" fmla="*/ 7 w 23"/>
                  <a:gd name="T35" fmla="*/ 32 h 36"/>
                  <a:gd name="T36" fmla="*/ 9 w 23"/>
                  <a:gd name="T37" fmla="*/ 31 h 36"/>
                  <a:gd name="T38" fmla="*/ 9 w 23"/>
                  <a:gd name="T39" fmla="*/ 31 h 36"/>
                  <a:gd name="T40" fmla="*/ 7 w 23"/>
                  <a:gd name="T41" fmla="*/ 29 h 36"/>
                  <a:gd name="T42" fmla="*/ 6 w 23"/>
                  <a:gd name="T43" fmla="*/ 28 h 36"/>
                  <a:gd name="T44" fmla="*/ 5 w 23"/>
                  <a:gd name="T45" fmla="*/ 26 h 36"/>
                  <a:gd name="T46" fmla="*/ 5 w 23"/>
                  <a:gd name="T47" fmla="*/ 21 h 36"/>
                  <a:gd name="T48" fmla="*/ 5 w 23"/>
                  <a:gd name="T49" fmla="*/ 19 h 36"/>
                  <a:gd name="T50" fmla="*/ 5 w 23"/>
                  <a:gd name="T51" fmla="*/ 19 h 36"/>
                  <a:gd name="T52" fmla="*/ 5 w 23"/>
                  <a:gd name="T53" fmla="*/ 18 h 36"/>
                  <a:gd name="T54" fmla="*/ 5 w 23"/>
                  <a:gd name="T55" fmla="*/ 18 h 36"/>
                  <a:gd name="T56" fmla="*/ 5 w 23"/>
                  <a:gd name="T57" fmla="*/ 19 h 36"/>
                  <a:gd name="T58" fmla="*/ 3 w 23"/>
                  <a:gd name="T59" fmla="*/ 22 h 36"/>
                  <a:gd name="T60" fmla="*/ 3 w 23"/>
                  <a:gd name="T61" fmla="*/ 25 h 36"/>
                  <a:gd name="T62" fmla="*/ 6 w 23"/>
                  <a:gd name="T63" fmla="*/ 31 h 36"/>
                  <a:gd name="T64" fmla="*/ 6 w 23"/>
                  <a:gd name="T65" fmla="*/ 32 h 36"/>
                  <a:gd name="T66" fmla="*/ 7 w 23"/>
                  <a:gd name="T67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36">
                    <a:moveTo>
                      <a:pt x="10" y="36"/>
                    </a:moveTo>
                    <a:lnTo>
                      <a:pt x="7" y="36"/>
                    </a:lnTo>
                    <a:lnTo>
                      <a:pt x="6" y="35"/>
                    </a:lnTo>
                    <a:lnTo>
                      <a:pt x="3" y="32"/>
                    </a:lnTo>
                    <a:lnTo>
                      <a:pt x="2" y="31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6"/>
                    </a:lnTo>
                    <a:lnTo>
                      <a:pt x="5" y="13"/>
                    </a:lnTo>
                    <a:lnTo>
                      <a:pt x="6" y="12"/>
                    </a:lnTo>
                    <a:lnTo>
                      <a:pt x="7" y="8"/>
                    </a:lnTo>
                    <a:lnTo>
                      <a:pt x="9" y="6"/>
                    </a:lnTo>
                    <a:lnTo>
                      <a:pt x="10" y="3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5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6" y="11"/>
                    </a:lnTo>
                    <a:lnTo>
                      <a:pt x="19" y="15"/>
                    </a:lnTo>
                    <a:lnTo>
                      <a:pt x="20" y="16"/>
                    </a:lnTo>
                    <a:lnTo>
                      <a:pt x="23" y="22"/>
                    </a:lnTo>
                    <a:lnTo>
                      <a:pt x="22" y="26"/>
                    </a:lnTo>
                    <a:lnTo>
                      <a:pt x="20" y="31"/>
                    </a:lnTo>
                    <a:lnTo>
                      <a:pt x="18" y="34"/>
                    </a:lnTo>
                    <a:lnTo>
                      <a:pt x="16" y="35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0" y="36"/>
                    </a:lnTo>
                    <a:close/>
                    <a:moveTo>
                      <a:pt x="7" y="32"/>
                    </a:move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9"/>
                    </a:lnTo>
                    <a:lnTo>
                      <a:pt x="3" y="21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3" y="25"/>
                    </a:lnTo>
                    <a:lnTo>
                      <a:pt x="3" y="29"/>
                    </a:lnTo>
                    <a:lnTo>
                      <a:pt x="6" y="31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7" y="32"/>
                    </a:lnTo>
                    <a:lnTo>
                      <a:pt x="7" y="32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" name="Freeform 19"/>
              <p:cNvSpPr>
                <a:spLocks noEditPoints="1"/>
              </p:cNvSpPr>
              <p:nvPr/>
            </p:nvSpPr>
            <p:spPr bwMode="auto">
              <a:xfrm>
                <a:off x="6170613" y="3482976"/>
                <a:ext cx="11113" cy="19050"/>
              </a:xfrm>
              <a:custGeom>
                <a:avLst/>
                <a:gdLst>
                  <a:gd name="T0" fmla="*/ 7 w 21"/>
                  <a:gd name="T1" fmla="*/ 35 h 35"/>
                  <a:gd name="T2" fmla="*/ 3 w 21"/>
                  <a:gd name="T3" fmla="*/ 32 h 35"/>
                  <a:gd name="T4" fmla="*/ 0 w 21"/>
                  <a:gd name="T5" fmla="*/ 26 h 35"/>
                  <a:gd name="T6" fmla="*/ 0 w 21"/>
                  <a:gd name="T7" fmla="*/ 23 h 35"/>
                  <a:gd name="T8" fmla="*/ 0 w 21"/>
                  <a:gd name="T9" fmla="*/ 19 h 35"/>
                  <a:gd name="T10" fmla="*/ 3 w 21"/>
                  <a:gd name="T11" fmla="*/ 13 h 35"/>
                  <a:gd name="T12" fmla="*/ 7 w 21"/>
                  <a:gd name="T13" fmla="*/ 7 h 35"/>
                  <a:gd name="T14" fmla="*/ 10 w 21"/>
                  <a:gd name="T15" fmla="*/ 1 h 35"/>
                  <a:gd name="T16" fmla="*/ 10 w 21"/>
                  <a:gd name="T17" fmla="*/ 0 h 35"/>
                  <a:gd name="T18" fmla="*/ 10 w 21"/>
                  <a:gd name="T19" fmla="*/ 0 h 35"/>
                  <a:gd name="T20" fmla="*/ 11 w 21"/>
                  <a:gd name="T21" fmla="*/ 3 h 35"/>
                  <a:gd name="T22" fmla="*/ 14 w 21"/>
                  <a:gd name="T23" fmla="*/ 9 h 35"/>
                  <a:gd name="T24" fmla="*/ 18 w 21"/>
                  <a:gd name="T25" fmla="*/ 13 h 35"/>
                  <a:gd name="T26" fmla="*/ 21 w 21"/>
                  <a:gd name="T27" fmla="*/ 20 h 35"/>
                  <a:gd name="T28" fmla="*/ 20 w 21"/>
                  <a:gd name="T29" fmla="*/ 30 h 35"/>
                  <a:gd name="T30" fmla="*/ 14 w 21"/>
                  <a:gd name="T31" fmla="*/ 35 h 35"/>
                  <a:gd name="T32" fmla="*/ 11 w 21"/>
                  <a:gd name="T33" fmla="*/ 35 h 35"/>
                  <a:gd name="T34" fmla="*/ 7 w 21"/>
                  <a:gd name="T35" fmla="*/ 30 h 35"/>
                  <a:gd name="T36" fmla="*/ 7 w 21"/>
                  <a:gd name="T37" fmla="*/ 29 h 35"/>
                  <a:gd name="T38" fmla="*/ 7 w 21"/>
                  <a:gd name="T39" fmla="*/ 29 h 35"/>
                  <a:gd name="T40" fmla="*/ 7 w 21"/>
                  <a:gd name="T41" fmla="*/ 29 h 35"/>
                  <a:gd name="T42" fmla="*/ 5 w 21"/>
                  <a:gd name="T43" fmla="*/ 27 h 35"/>
                  <a:gd name="T44" fmla="*/ 4 w 21"/>
                  <a:gd name="T45" fmla="*/ 24 h 35"/>
                  <a:gd name="T46" fmla="*/ 3 w 21"/>
                  <a:gd name="T47" fmla="*/ 19 h 35"/>
                  <a:gd name="T48" fmla="*/ 4 w 21"/>
                  <a:gd name="T49" fmla="*/ 17 h 35"/>
                  <a:gd name="T50" fmla="*/ 4 w 21"/>
                  <a:gd name="T51" fmla="*/ 17 h 35"/>
                  <a:gd name="T52" fmla="*/ 4 w 21"/>
                  <a:gd name="T53" fmla="*/ 17 h 35"/>
                  <a:gd name="T54" fmla="*/ 4 w 21"/>
                  <a:gd name="T55" fmla="*/ 17 h 35"/>
                  <a:gd name="T56" fmla="*/ 4 w 21"/>
                  <a:gd name="T57" fmla="*/ 17 h 35"/>
                  <a:gd name="T58" fmla="*/ 1 w 21"/>
                  <a:gd name="T59" fmla="*/ 22 h 35"/>
                  <a:gd name="T60" fmla="*/ 1 w 21"/>
                  <a:gd name="T61" fmla="*/ 24 h 35"/>
                  <a:gd name="T62" fmla="*/ 5 w 21"/>
                  <a:gd name="T63" fmla="*/ 30 h 35"/>
                  <a:gd name="T64" fmla="*/ 5 w 21"/>
                  <a:gd name="T65" fmla="*/ 30 h 35"/>
                  <a:gd name="T66" fmla="*/ 7 w 21"/>
                  <a:gd name="T6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35">
                    <a:moveTo>
                      <a:pt x="10" y="35"/>
                    </a:moveTo>
                    <a:lnTo>
                      <a:pt x="7" y="35"/>
                    </a:lnTo>
                    <a:lnTo>
                      <a:pt x="4" y="33"/>
                    </a:lnTo>
                    <a:lnTo>
                      <a:pt x="3" y="32"/>
                    </a:lnTo>
                    <a:lnTo>
                      <a:pt x="1" y="29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8" y="4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3"/>
                    </a:lnTo>
                    <a:lnTo>
                      <a:pt x="14" y="7"/>
                    </a:lnTo>
                    <a:lnTo>
                      <a:pt x="14" y="9"/>
                    </a:lnTo>
                    <a:lnTo>
                      <a:pt x="16" y="10"/>
                    </a:lnTo>
                    <a:lnTo>
                      <a:pt x="18" y="13"/>
                    </a:lnTo>
                    <a:lnTo>
                      <a:pt x="20" y="16"/>
                    </a:lnTo>
                    <a:lnTo>
                      <a:pt x="21" y="20"/>
                    </a:lnTo>
                    <a:lnTo>
                      <a:pt x="21" y="26"/>
                    </a:lnTo>
                    <a:lnTo>
                      <a:pt x="20" y="30"/>
                    </a:lnTo>
                    <a:lnTo>
                      <a:pt x="17" y="33"/>
                    </a:lnTo>
                    <a:lnTo>
                      <a:pt x="14" y="35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10" y="35"/>
                    </a:lnTo>
                    <a:close/>
                    <a:moveTo>
                      <a:pt x="7" y="30"/>
                    </a:moveTo>
                    <a:lnTo>
                      <a:pt x="7" y="30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3" y="19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3" y="19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1" y="24"/>
                    </a:lnTo>
                    <a:lnTo>
                      <a:pt x="3" y="27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7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10033849" y="1860853"/>
              <a:ext cx="163513" cy="290513"/>
              <a:chOff x="6037263" y="3362326"/>
              <a:chExt cx="163513" cy="290513"/>
            </a:xfrm>
            <a:solidFill>
              <a:schemeClr val="bg2">
                <a:lumMod val="25000"/>
              </a:schemeClr>
            </a:solidFill>
          </p:grpSpPr>
          <p:sp>
            <p:nvSpPr>
              <p:cNvPr id="78" name="Freeform 14"/>
              <p:cNvSpPr>
                <a:spLocks noEditPoints="1"/>
              </p:cNvSpPr>
              <p:nvPr/>
            </p:nvSpPr>
            <p:spPr bwMode="auto">
              <a:xfrm>
                <a:off x="6037263" y="3362326"/>
                <a:ext cx="163513" cy="290513"/>
              </a:xfrm>
              <a:custGeom>
                <a:avLst/>
                <a:gdLst>
                  <a:gd name="T0" fmla="*/ 1 w 309"/>
                  <a:gd name="T1" fmla="*/ 495 h 548"/>
                  <a:gd name="T2" fmla="*/ 1 w 309"/>
                  <a:gd name="T3" fmla="*/ 442 h 548"/>
                  <a:gd name="T4" fmla="*/ 77 w 309"/>
                  <a:gd name="T5" fmla="*/ 439 h 548"/>
                  <a:gd name="T6" fmla="*/ 77 w 309"/>
                  <a:gd name="T7" fmla="*/ 410 h 548"/>
                  <a:gd name="T8" fmla="*/ 77 w 309"/>
                  <a:gd name="T9" fmla="*/ 192 h 548"/>
                  <a:gd name="T10" fmla="*/ 76 w 309"/>
                  <a:gd name="T11" fmla="*/ 0 h 548"/>
                  <a:gd name="T12" fmla="*/ 128 w 309"/>
                  <a:gd name="T13" fmla="*/ 0 h 548"/>
                  <a:gd name="T14" fmla="*/ 166 w 309"/>
                  <a:gd name="T15" fmla="*/ 0 h 548"/>
                  <a:gd name="T16" fmla="*/ 192 w 309"/>
                  <a:gd name="T17" fmla="*/ 0 h 548"/>
                  <a:gd name="T18" fmla="*/ 192 w 309"/>
                  <a:gd name="T19" fmla="*/ 60 h 548"/>
                  <a:gd name="T20" fmla="*/ 238 w 309"/>
                  <a:gd name="T21" fmla="*/ 60 h 548"/>
                  <a:gd name="T22" fmla="*/ 278 w 309"/>
                  <a:gd name="T23" fmla="*/ 60 h 548"/>
                  <a:gd name="T24" fmla="*/ 278 w 309"/>
                  <a:gd name="T25" fmla="*/ 126 h 548"/>
                  <a:gd name="T26" fmla="*/ 267 w 309"/>
                  <a:gd name="T27" fmla="*/ 126 h 548"/>
                  <a:gd name="T28" fmla="*/ 267 w 309"/>
                  <a:gd name="T29" fmla="*/ 83 h 548"/>
                  <a:gd name="T30" fmla="*/ 192 w 309"/>
                  <a:gd name="T31" fmla="*/ 83 h 548"/>
                  <a:gd name="T32" fmla="*/ 192 w 309"/>
                  <a:gd name="T33" fmla="*/ 263 h 548"/>
                  <a:gd name="T34" fmla="*/ 194 w 309"/>
                  <a:gd name="T35" fmla="*/ 441 h 548"/>
                  <a:gd name="T36" fmla="*/ 237 w 309"/>
                  <a:gd name="T37" fmla="*/ 442 h 548"/>
                  <a:gd name="T38" fmla="*/ 309 w 309"/>
                  <a:gd name="T39" fmla="*/ 442 h 548"/>
                  <a:gd name="T40" fmla="*/ 309 w 309"/>
                  <a:gd name="T41" fmla="*/ 491 h 548"/>
                  <a:gd name="T42" fmla="*/ 309 w 309"/>
                  <a:gd name="T43" fmla="*/ 547 h 548"/>
                  <a:gd name="T44" fmla="*/ 120 w 309"/>
                  <a:gd name="T45" fmla="*/ 548 h 548"/>
                  <a:gd name="T46" fmla="*/ 0 w 309"/>
                  <a:gd name="T47" fmla="*/ 547 h 548"/>
                  <a:gd name="T48" fmla="*/ 1 w 309"/>
                  <a:gd name="T49" fmla="*/ 495 h 548"/>
                  <a:gd name="T50" fmla="*/ 267 w 309"/>
                  <a:gd name="T51" fmla="*/ 491 h 548"/>
                  <a:gd name="T52" fmla="*/ 267 w 309"/>
                  <a:gd name="T53" fmla="*/ 462 h 548"/>
                  <a:gd name="T54" fmla="*/ 120 w 309"/>
                  <a:gd name="T55" fmla="*/ 462 h 548"/>
                  <a:gd name="T56" fmla="*/ 204 w 309"/>
                  <a:gd name="T57" fmla="*/ 462 h 548"/>
                  <a:gd name="T58" fmla="*/ 24 w 309"/>
                  <a:gd name="T59" fmla="*/ 462 h 548"/>
                  <a:gd name="T60" fmla="*/ 24 w 309"/>
                  <a:gd name="T61" fmla="*/ 492 h 548"/>
                  <a:gd name="T62" fmla="*/ 24 w 309"/>
                  <a:gd name="T63" fmla="*/ 520 h 548"/>
                  <a:gd name="T64" fmla="*/ 120 w 309"/>
                  <a:gd name="T65" fmla="*/ 520 h 548"/>
                  <a:gd name="T66" fmla="*/ 267 w 309"/>
                  <a:gd name="T67" fmla="*/ 518 h 548"/>
                  <a:gd name="T68" fmla="*/ 267 w 309"/>
                  <a:gd name="T69" fmla="*/ 491 h 548"/>
                  <a:gd name="T70" fmla="*/ 163 w 309"/>
                  <a:gd name="T71" fmla="*/ 232 h 548"/>
                  <a:gd name="T72" fmla="*/ 163 w 309"/>
                  <a:gd name="T73" fmla="*/ 31 h 548"/>
                  <a:gd name="T74" fmla="*/ 135 w 309"/>
                  <a:gd name="T75" fmla="*/ 31 h 548"/>
                  <a:gd name="T76" fmla="*/ 106 w 309"/>
                  <a:gd name="T77" fmla="*/ 31 h 548"/>
                  <a:gd name="T78" fmla="*/ 106 w 309"/>
                  <a:gd name="T79" fmla="*/ 232 h 548"/>
                  <a:gd name="T80" fmla="*/ 106 w 309"/>
                  <a:gd name="T81" fmla="*/ 441 h 548"/>
                  <a:gd name="T82" fmla="*/ 136 w 309"/>
                  <a:gd name="T83" fmla="*/ 441 h 548"/>
                  <a:gd name="T84" fmla="*/ 165 w 309"/>
                  <a:gd name="T85" fmla="*/ 441 h 548"/>
                  <a:gd name="T86" fmla="*/ 163 w 309"/>
                  <a:gd name="T87" fmla="*/ 232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09" h="548">
                    <a:moveTo>
                      <a:pt x="1" y="495"/>
                    </a:moveTo>
                    <a:lnTo>
                      <a:pt x="1" y="442"/>
                    </a:lnTo>
                    <a:lnTo>
                      <a:pt x="77" y="439"/>
                    </a:lnTo>
                    <a:lnTo>
                      <a:pt x="77" y="410"/>
                    </a:lnTo>
                    <a:lnTo>
                      <a:pt x="77" y="192"/>
                    </a:lnTo>
                    <a:lnTo>
                      <a:pt x="76" y="0"/>
                    </a:lnTo>
                    <a:lnTo>
                      <a:pt x="128" y="0"/>
                    </a:lnTo>
                    <a:lnTo>
                      <a:pt x="166" y="0"/>
                    </a:lnTo>
                    <a:lnTo>
                      <a:pt x="192" y="0"/>
                    </a:lnTo>
                    <a:lnTo>
                      <a:pt x="192" y="60"/>
                    </a:lnTo>
                    <a:lnTo>
                      <a:pt x="238" y="60"/>
                    </a:lnTo>
                    <a:lnTo>
                      <a:pt x="278" y="60"/>
                    </a:lnTo>
                    <a:lnTo>
                      <a:pt x="278" y="126"/>
                    </a:lnTo>
                    <a:lnTo>
                      <a:pt x="267" y="126"/>
                    </a:lnTo>
                    <a:lnTo>
                      <a:pt x="267" y="83"/>
                    </a:lnTo>
                    <a:lnTo>
                      <a:pt x="192" y="83"/>
                    </a:lnTo>
                    <a:lnTo>
                      <a:pt x="192" y="263"/>
                    </a:lnTo>
                    <a:lnTo>
                      <a:pt x="194" y="441"/>
                    </a:lnTo>
                    <a:lnTo>
                      <a:pt x="237" y="442"/>
                    </a:lnTo>
                    <a:lnTo>
                      <a:pt x="309" y="442"/>
                    </a:lnTo>
                    <a:lnTo>
                      <a:pt x="309" y="491"/>
                    </a:lnTo>
                    <a:lnTo>
                      <a:pt x="309" y="547"/>
                    </a:lnTo>
                    <a:lnTo>
                      <a:pt x="120" y="548"/>
                    </a:lnTo>
                    <a:lnTo>
                      <a:pt x="0" y="547"/>
                    </a:lnTo>
                    <a:lnTo>
                      <a:pt x="1" y="495"/>
                    </a:lnTo>
                    <a:close/>
                    <a:moveTo>
                      <a:pt x="267" y="491"/>
                    </a:moveTo>
                    <a:lnTo>
                      <a:pt x="267" y="462"/>
                    </a:lnTo>
                    <a:lnTo>
                      <a:pt x="120" y="462"/>
                    </a:lnTo>
                    <a:lnTo>
                      <a:pt x="204" y="462"/>
                    </a:lnTo>
                    <a:lnTo>
                      <a:pt x="24" y="462"/>
                    </a:lnTo>
                    <a:lnTo>
                      <a:pt x="24" y="492"/>
                    </a:lnTo>
                    <a:lnTo>
                      <a:pt x="24" y="520"/>
                    </a:lnTo>
                    <a:lnTo>
                      <a:pt x="120" y="520"/>
                    </a:lnTo>
                    <a:lnTo>
                      <a:pt x="267" y="518"/>
                    </a:lnTo>
                    <a:lnTo>
                      <a:pt x="267" y="491"/>
                    </a:lnTo>
                    <a:close/>
                    <a:moveTo>
                      <a:pt x="163" y="232"/>
                    </a:moveTo>
                    <a:lnTo>
                      <a:pt x="163" y="31"/>
                    </a:lnTo>
                    <a:lnTo>
                      <a:pt x="135" y="31"/>
                    </a:lnTo>
                    <a:lnTo>
                      <a:pt x="106" y="31"/>
                    </a:lnTo>
                    <a:lnTo>
                      <a:pt x="106" y="232"/>
                    </a:lnTo>
                    <a:lnTo>
                      <a:pt x="106" y="441"/>
                    </a:lnTo>
                    <a:lnTo>
                      <a:pt x="136" y="441"/>
                    </a:lnTo>
                    <a:lnTo>
                      <a:pt x="165" y="441"/>
                    </a:lnTo>
                    <a:lnTo>
                      <a:pt x="163" y="232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" name="Freeform 16"/>
              <p:cNvSpPr>
                <a:spLocks noEditPoints="1"/>
              </p:cNvSpPr>
              <p:nvPr/>
            </p:nvSpPr>
            <p:spPr bwMode="auto">
              <a:xfrm>
                <a:off x="6181725" y="3436938"/>
                <a:ext cx="11113" cy="19050"/>
              </a:xfrm>
              <a:custGeom>
                <a:avLst/>
                <a:gdLst>
                  <a:gd name="T0" fmla="*/ 7 w 21"/>
                  <a:gd name="T1" fmla="*/ 34 h 36"/>
                  <a:gd name="T2" fmla="*/ 3 w 21"/>
                  <a:gd name="T3" fmla="*/ 31 h 36"/>
                  <a:gd name="T4" fmla="*/ 0 w 21"/>
                  <a:gd name="T5" fmla="*/ 27 h 36"/>
                  <a:gd name="T6" fmla="*/ 0 w 21"/>
                  <a:gd name="T7" fmla="*/ 23 h 36"/>
                  <a:gd name="T8" fmla="*/ 0 w 21"/>
                  <a:gd name="T9" fmla="*/ 19 h 36"/>
                  <a:gd name="T10" fmla="*/ 3 w 21"/>
                  <a:gd name="T11" fmla="*/ 13 h 36"/>
                  <a:gd name="T12" fmla="*/ 7 w 21"/>
                  <a:gd name="T13" fmla="*/ 7 h 36"/>
                  <a:gd name="T14" fmla="*/ 10 w 21"/>
                  <a:gd name="T15" fmla="*/ 3 h 36"/>
                  <a:gd name="T16" fmla="*/ 10 w 21"/>
                  <a:gd name="T17" fmla="*/ 0 h 36"/>
                  <a:gd name="T18" fmla="*/ 10 w 21"/>
                  <a:gd name="T19" fmla="*/ 0 h 36"/>
                  <a:gd name="T20" fmla="*/ 11 w 21"/>
                  <a:gd name="T21" fmla="*/ 3 h 36"/>
                  <a:gd name="T22" fmla="*/ 16 w 21"/>
                  <a:gd name="T23" fmla="*/ 9 h 36"/>
                  <a:gd name="T24" fmla="*/ 18 w 21"/>
                  <a:gd name="T25" fmla="*/ 13 h 36"/>
                  <a:gd name="T26" fmla="*/ 21 w 21"/>
                  <a:gd name="T27" fmla="*/ 21 h 36"/>
                  <a:gd name="T28" fmla="*/ 20 w 21"/>
                  <a:gd name="T29" fmla="*/ 30 h 36"/>
                  <a:gd name="T30" fmla="*/ 14 w 21"/>
                  <a:gd name="T31" fmla="*/ 34 h 36"/>
                  <a:gd name="T32" fmla="*/ 11 w 21"/>
                  <a:gd name="T33" fmla="*/ 36 h 36"/>
                  <a:gd name="T34" fmla="*/ 7 w 21"/>
                  <a:gd name="T35" fmla="*/ 30 h 36"/>
                  <a:gd name="T36" fmla="*/ 7 w 21"/>
                  <a:gd name="T37" fmla="*/ 29 h 36"/>
                  <a:gd name="T38" fmla="*/ 7 w 21"/>
                  <a:gd name="T39" fmla="*/ 29 h 36"/>
                  <a:gd name="T40" fmla="*/ 7 w 21"/>
                  <a:gd name="T41" fmla="*/ 29 h 36"/>
                  <a:gd name="T42" fmla="*/ 5 w 21"/>
                  <a:gd name="T43" fmla="*/ 27 h 36"/>
                  <a:gd name="T44" fmla="*/ 4 w 21"/>
                  <a:gd name="T45" fmla="*/ 26 h 36"/>
                  <a:gd name="T46" fmla="*/ 4 w 21"/>
                  <a:gd name="T47" fmla="*/ 19 h 36"/>
                  <a:gd name="T48" fmla="*/ 4 w 21"/>
                  <a:gd name="T49" fmla="*/ 17 h 36"/>
                  <a:gd name="T50" fmla="*/ 4 w 21"/>
                  <a:gd name="T51" fmla="*/ 17 h 36"/>
                  <a:gd name="T52" fmla="*/ 4 w 21"/>
                  <a:gd name="T53" fmla="*/ 17 h 36"/>
                  <a:gd name="T54" fmla="*/ 4 w 21"/>
                  <a:gd name="T55" fmla="*/ 17 h 36"/>
                  <a:gd name="T56" fmla="*/ 4 w 21"/>
                  <a:gd name="T57" fmla="*/ 17 h 36"/>
                  <a:gd name="T58" fmla="*/ 3 w 21"/>
                  <a:gd name="T59" fmla="*/ 21 h 36"/>
                  <a:gd name="T60" fmla="*/ 3 w 21"/>
                  <a:gd name="T61" fmla="*/ 24 h 36"/>
                  <a:gd name="T62" fmla="*/ 5 w 21"/>
                  <a:gd name="T63" fmla="*/ 30 h 36"/>
                  <a:gd name="T64" fmla="*/ 5 w 21"/>
                  <a:gd name="T65" fmla="*/ 30 h 36"/>
                  <a:gd name="T66" fmla="*/ 7 w 21"/>
                  <a:gd name="T6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36">
                    <a:moveTo>
                      <a:pt x="10" y="36"/>
                    </a:moveTo>
                    <a:lnTo>
                      <a:pt x="7" y="34"/>
                    </a:lnTo>
                    <a:lnTo>
                      <a:pt x="4" y="33"/>
                    </a:lnTo>
                    <a:lnTo>
                      <a:pt x="3" y="31"/>
                    </a:lnTo>
                    <a:lnTo>
                      <a:pt x="1" y="29"/>
                    </a:lnTo>
                    <a:lnTo>
                      <a:pt x="0" y="27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8" y="4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3"/>
                    </a:lnTo>
                    <a:lnTo>
                      <a:pt x="14" y="9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18" y="13"/>
                    </a:lnTo>
                    <a:lnTo>
                      <a:pt x="20" y="16"/>
                    </a:lnTo>
                    <a:lnTo>
                      <a:pt x="21" y="21"/>
                    </a:lnTo>
                    <a:lnTo>
                      <a:pt x="21" y="26"/>
                    </a:lnTo>
                    <a:lnTo>
                      <a:pt x="20" y="30"/>
                    </a:lnTo>
                    <a:lnTo>
                      <a:pt x="17" y="33"/>
                    </a:lnTo>
                    <a:lnTo>
                      <a:pt x="14" y="34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10" y="36"/>
                    </a:lnTo>
                    <a:close/>
                    <a:moveTo>
                      <a:pt x="7" y="30"/>
                    </a:moveTo>
                    <a:lnTo>
                      <a:pt x="7" y="30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3" y="23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3" y="20"/>
                    </a:lnTo>
                    <a:lnTo>
                      <a:pt x="3" y="21"/>
                    </a:lnTo>
                    <a:lnTo>
                      <a:pt x="1" y="23"/>
                    </a:lnTo>
                    <a:lnTo>
                      <a:pt x="3" y="24"/>
                    </a:lnTo>
                    <a:lnTo>
                      <a:pt x="3" y="27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1"/>
                    </a:lnTo>
                    <a:lnTo>
                      <a:pt x="7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" name="Freeform 17"/>
              <p:cNvSpPr>
                <a:spLocks noEditPoints="1"/>
              </p:cNvSpPr>
              <p:nvPr/>
            </p:nvSpPr>
            <p:spPr bwMode="auto">
              <a:xfrm>
                <a:off x="6181725" y="3467101"/>
                <a:ext cx="12700" cy="19050"/>
              </a:xfrm>
              <a:custGeom>
                <a:avLst/>
                <a:gdLst>
                  <a:gd name="T0" fmla="*/ 8 w 23"/>
                  <a:gd name="T1" fmla="*/ 35 h 36"/>
                  <a:gd name="T2" fmla="*/ 4 w 23"/>
                  <a:gd name="T3" fmla="*/ 32 h 36"/>
                  <a:gd name="T4" fmla="*/ 1 w 23"/>
                  <a:gd name="T5" fmla="*/ 28 h 36"/>
                  <a:gd name="T6" fmla="*/ 0 w 23"/>
                  <a:gd name="T7" fmla="*/ 23 h 36"/>
                  <a:gd name="T8" fmla="*/ 1 w 23"/>
                  <a:gd name="T9" fmla="*/ 19 h 36"/>
                  <a:gd name="T10" fmla="*/ 4 w 23"/>
                  <a:gd name="T11" fmla="*/ 13 h 36"/>
                  <a:gd name="T12" fmla="*/ 8 w 23"/>
                  <a:gd name="T13" fmla="*/ 8 h 36"/>
                  <a:gd name="T14" fmla="*/ 11 w 23"/>
                  <a:gd name="T15" fmla="*/ 3 h 36"/>
                  <a:gd name="T16" fmla="*/ 11 w 23"/>
                  <a:gd name="T17" fmla="*/ 0 h 36"/>
                  <a:gd name="T18" fmla="*/ 11 w 23"/>
                  <a:gd name="T19" fmla="*/ 0 h 36"/>
                  <a:gd name="T20" fmla="*/ 13 w 23"/>
                  <a:gd name="T21" fmla="*/ 3 h 36"/>
                  <a:gd name="T22" fmla="*/ 16 w 23"/>
                  <a:gd name="T23" fmla="*/ 9 h 36"/>
                  <a:gd name="T24" fmla="*/ 20 w 23"/>
                  <a:gd name="T25" fmla="*/ 13 h 36"/>
                  <a:gd name="T26" fmla="*/ 23 w 23"/>
                  <a:gd name="T27" fmla="*/ 22 h 36"/>
                  <a:gd name="T28" fmla="*/ 21 w 23"/>
                  <a:gd name="T29" fmla="*/ 30 h 36"/>
                  <a:gd name="T30" fmla="*/ 16 w 23"/>
                  <a:gd name="T31" fmla="*/ 35 h 36"/>
                  <a:gd name="T32" fmla="*/ 11 w 23"/>
                  <a:gd name="T33" fmla="*/ 36 h 36"/>
                  <a:gd name="T34" fmla="*/ 8 w 23"/>
                  <a:gd name="T35" fmla="*/ 30 h 36"/>
                  <a:gd name="T36" fmla="*/ 8 w 23"/>
                  <a:gd name="T37" fmla="*/ 29 h 36"/>
                  <a:gd name="T38" fmla="*/ 8 w 23"/>
                  <a:gd name="T39" fmla="*/ 29 h 36"/>
                  <a:gd name="T40" fmla="*/ 8 w 23"/>
                  <a:gd name="T41" fmla="*/ 29 h 36"/>
                  <a:gd name="T42" fmla="*/ 7 w 23"/>
                  <a:gd name="T43" fmla="*/ 28 h 36"/>
                  <a:gd name="T44" fmla="*/ 5 w 23"/>
                  <a:gd name="T45" fmla="*/ 26 h 36"/>
                  <a:gd name="T46" fmla="*/ 4 w 23"/>
                  <a:gd name="T47" fmla="*/ 19 h 36"/>
                  <a:gd name="T48" fmla="*/ 5 w 23"/>
                  <a:gd name="T49" fmla="*/ 18 h 36"/>
                  <a:gd name="T50" fmla="*/ 5 w 23"/>
                  <a:gd name="T51" fmla="*/ 18 h 36"/>
                  <a:gd name="T52" fmla="*/ 5 w 23"/>
                  <a:gd name="T53" fmla="*/ 18 h 36"/>
                  <a:gd name="T54" fmla="*/ 5 w 23"/>
                  <a:gd name="T55" fmla="*/ 18 h 36"/>
                  <a:gd name="T56" fmla="*/ 4 w 23"/>
                  <a:gd name="T57" fmla="*/ 18 h 36"/>
                  <a:gd name="T58" fmla="*/ 3 w 23"/>
                  <a:gd name="T59" fmla="*/ 22 h 36"/>
                  <a:gd name="T60" fmla="*/ 3 w 23"/>
                  <a:gd name="T61" fmla="*/ 25 h 36"/>
                  <a:gd name="T62" fmla="*/ 7 w 23"/>
                  <a:gd name="T63" fmla="*/ 30 h 36"/>
                  <a:gd name="T64" fmla="*/ 7 w 23"/>
                  <a:gd name="T65" fmla="*/ 30 h 36"/>
                  <a:gd name="T66" fmla="*/ 8 w 23"/>
                  <a:gd name="T6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36">
                    <a:moveTo>
                      <a:pt x="11" y="36"/>
                    </a:moveTo>
                    <a:lnTo>
                      <a:pt x="8" y="35"/>
                    </a:lnTo>
                    <a:lnTo>
                      <a:pt x="5" y="33"/>
                    </a:lnTo>
                    <a:lnTo>
                      <a:pt x="4" y="32"/>
                    </a:lnTo>
                    <a:lnTo>
                      <a:pt x="1" y="29"/>
                    </a:lnTo>
                    <a:lnTo>
                      <a:pt x="1" y="28"/>
                    </a:lnTo>
                    <a:lnTo>
                      <a:pt x="1" y="25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19"/>
                    </a:lnTo>
                    <a:lnTo>
                      <a:pt x="3" y="15"/>
                    </a:lnTo>
                    <a:lnTo>
                      <a:pt x="4" y="13"/>
                    </a:lnTo>
                    <a:lnTo>
                      <a:pt x="5" y="10"/>
                    </a:lnTo>
                    <a:lnTo>
                      <a:pt x="8" y="8"/>
                    </a:lnTo>
                    <a:lnTo>
                      <a:pt x="10" y="5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3" y="3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7" y="10"/>
                    </a:lnTo>
                    <a:lnTo>
                      <a:pt x="20" y="13"/>
                    </a:lnTo>
                    <a:lnTo>
                      <a:pt x="20" y="16"/>
                    </a:lnTo>
                    <a:lnTo>
                      <a:pt x="23" y="22"/>
                    </a:lnTo>
                    <a:lnTo>
                      <a:pt x="23" y="26"/>
                    </a:lnTo>
                    <a:lnTo>
                      <a:pt x="21" y="30"/>
                    </a:lnTo>
                    <a:lnTo>
                      <a:pt x="18" y="33"/>
                    </a:lnTo>
                    <a:lnTo>
                      <a:pt x="16" y="35"/>
                    </a:lnTo>
                    <a:lnTo>
                      <a:pt x="13" y="35"/>
                    </a:lnTo>
                    <a:lnTo>
                      <a:pt x="11" y="36"/>
                    </a:lnTo>
                    <a:lnTo>
                      <a:pt x="11" y="36"/>
                    </a:lnTo>
                    <a:close/>
                    <a:moveTo>
                      <a:pt x="8" y="30"/>
                    </a:moveTo>
                    <a:lnTo>
                      <a:pt x="8" y="30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3" y="25"/>
                    </a:lnTo>
                    <a:lnTo>
                      <a:pt x="4" y="28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8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" name="Freeform 18"/>
              <p:cNvSpPr>
                <a:spLocks noEditPoints="1"/>
              </p:cNvSpPr>
              <p:nvPr/>
            </p:nvSpPr>
            <p:spPr bwMode="auto">
              <a:xfrm>
                <a:off x="6169025" y="3454401"/>
                <a:ext cx="12700" cy="19050"/>
              </a:xfrm>
              <a:custGeom>
                <a:avLst/>
                <a:gdLst>
                  <a:gd name="T0" fmla="*/ 7 w 23"/>
                  <a:gd name="T1" fmla="*/ 36 h 36"/>
                  <a:gd name="T2" fmla="*/ 3 w 23"/>
                  <a:gd name="T3" fmla="*/ 32 h 36"/>
                  <a:gd name="T4" fmla="*/ 0 w 23"/>
                  <a:gd name="T5" fmla="*/ 28 h 36"/>
                  <a:gd name="T6" fmla="*/ 0 w 23"/>
                  <a:gd name="T7" fmla="*/ 25 h 36"/>
                  <a:gd name="T8" fmla="*/ 0 w 23"/>
                  <a:gd name="T9" fmla="*/ 19 h 36"/>
                  <a:gd name="T10" fmla="*/ 5 w 23"/>
                  <a:gd name="T11" fmla="*/ 13 h 36"/>
                  <a:gd name="T12" fmla="*/ 7 w 23"/>
                  <a:gd name="T13" fmla="*/ 8 h 36"/>
                  <a:gd name="T14" fmla="*/ 10 w 23"/>
                  <a:gd name="T15" fmla="*/ 3 h 36"/>
                  <a:gd name="T16" fmla="*/ 12 w 23"/>
                  <a:gd name="T17" fmla="*/ 0 h 36"/>
                  <a:gd name="T18" fmla="*/ 12 w 23"/>
                  <a:gd name="T19" fmla="*/ 0 h 36"/>
                  <a:gd name="T20" fmla="*/ 12 w 23"/>
                  <a:gd name="T21" fmla="*/ 5 h 36"/>
                  <a:gd name="T22" fmla="*/ 16 w 23"/>
                  <a:gd name="T23" fmla="*/ 9 h 36"/>
                  <a:gd name="T24" fmla="*/ 19 w 23"/>
                  <a:gd name="T25" fmla="*/ 15 h 36"/>
                  <a:gd name="T26" fmla="*/ 23 w 23"/>
                  <a:gd name="T27" fmla="*/ 22 h 36"/>
                  <a:gd name="T28" fmla="*/ 20 w 23"/>
                  <a:gd name="T29" fmla="*/ 31 h 36"/>
                  <a:gd name="T30" fmla="*/ 16 w 23"/>
                  <a:gd name="T31" fmla="*/ 35 h 36"/>
                  <a:gd name="T32" fmla="*/ 12 w 23"/>
                  <a:gd name="T33" fmla="*/ 36 h 36"/>
                  <a:gd name="T34" fmla="*/ 7 w 23"/>
                  <a:gd name="T35" fmla="*/ 32 h 36"/>
                  <a:gd name="T36" fmla="*/ 9 w 23"/>
                  <a:gd name="T37" fmla="*/ 31 h 36"/>
                  <a:gd name="T38" fmla="*/ 9 w 23"/>
                  <a:gd name="T39" fmla="*/ 31 h 36"/>
                  <a:gd name="T40" fmla="*/ 7 w 23"/>
                  <a:gd name="T41" fmla="*/ 29 h 36"/>
                  <a:gd name="T42" fmla="*/ 6 w 23"/>
                  <a:gd name="T43" fmla="*/ 28 h 36"/>
                  <a:gd name="T44" fmla="*/ 5 w 23"/>
                  <a:gd name="T45" fmla="*/ 26 h 36"/>
                  <a:gd name="T46" fmla="*/ 5 w 23"/>
                  <a:gd name="T47" fmla="*/ 21 h 36"/>
                  <a:gd name="T48" fmla="*/ 5 w 23"/>
                  <a:gd name="T49" fmla="*/ 19 h 36"/>
                  <a:gd name="T50" fmla="*/ 5 w 23"/>
                  <a:gd name="T51" fmla="*/ 19 h 36"/>
                  <a:gd name="T52" fmla="*/ 5 w 23"/>
                  <a:gd name="T53" fmla="*/ 18 h 36"/>
                  <a:gd name="T54" fmla="*/ 5 w 23"/>
                  <a:gd name="T55" fmla="*/ 18 h 36"/>
                  <a:gd name="T56" fmla="*/ 5 w 23"/>
                  <a:gd name="T57" fmla="*/ 19 h 36"/>
                  <a:gd name="T58" fmla="*/ 3 w 23"/>
                  <a:gd name="T59" fmla="*/ 22 h 36"/>
                  <a:gd name="T60" fmla="*/ 3 w 23"/>
                  <a:gd name="T61" fmla="*/ 25 h 36"/>
                  <a:gd name="T62" fmla="*/ 6 w 23"/>
                  <a:gd name="T63" fmla="*/ 31 h 36"/>
                  <a:gd name="T64" fmla="*/ 6 w 23"/>
                  <a:gd name="T65" fmla="*/ 32 h 36"/>
                  <a:gd name="T66" fmla="*/ 7 w 23"/>
                  <a:gd name="T67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36">
                    <a:moveTo>
                      <a:pt x="10" y="36"/>
                    </a:moveTo>
                    <a:lnTo>
                      <a:pt x="7" y="36"/>
                    </a:lnTo>
                    <a:lnTo>
                      <a:pt x="6" y="35"/>
                    </a:lnTo>
                    <a:lnTo>
                      <a:pt x="3" y="32"/>
                    </a:lnTo>
                    <a:lnTo>
                      <a:pt x="2" y="31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6"/>
                    </a:lnTo>
                    <a:lnTo>
                      <a:pt x="5" y="13"/>
                    </a:lnTo>
                    <a:lnTo>
                      <a:pt x="6" y="12"/>
                    </a:lnTo>
                    <a:lnTo>
                      <a:pt x="7" y="8"/>
                    </a:lnTo>
                    <a:lnTo>
                      <a:pt x="9" y="6"/>
                    </a:lnTo>
                    <a:lnTo>
                      <a:pt x="10" y="3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5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6" y="11"/>
                    </a:lnTo>
                    <a:lnTo>
                      <a:pt x="19" y="15"/>
                    </a:lnTo>
                    <a:lnTo>
                      <a:pt x="20" y="16"/>
                    </a:lnTo>
                    <a:lnTo>
                      <a:pt x="23" y="22"/>
                    </a:lnTo>
                    <a:lnTo>
                      <a:pt x="22" y="26"/>
                    </a:lnTo>
                    <a:lnTo>
                      <a:pt x="20" y="31"/>
                    </a:lnTo>
                    <a:lnTo>
                      <a:pt x="18" y="34"/>
                    </a:lnTo>
                    <a:lnTo>
                      <a:pt x="16" y="35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0" y="36"/>
                    </a:lnTo>
                    <a:close/>
                    <a:moveTo>
                      <a:pt x="7" y="32"/>
                    </a:move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9"/>
                    </a:lnTo>
                    <a:lnTo>
                      <a:pt x="3" y="21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3" y="25"/>
                    </a:lnTo>
                    <a:lnTo>
                      <a:pt x="3" y="29"/>
                    </a:lnTo>
                    <a:lnTo>
                      <a:pt x="6" y="31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7" y="32"/>
                    </a:lnTo>
                    <a:lnTo>
                      <a:pt x="7" y="32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9" name="Freeform 19"/>
              <p:cNvSpPr>
                <a:spLocks noEditPoints="1"/>
              </p:cNvSpPr>
              <p:nvPr/>
            </p:nvSpPr>
            <p:spPr bwMode="auto">
              <a:xfrm>
                <a:off x="6170613" y="3482976"/>
                <a:ext cx="11113" cy="19050"/>
              </a:xfrm>
              <a:custGeom>
                <a:avLst/>
                <a:gdLst>
                  <a:gd name="T0" fmla="*/ 7 w 21"/>
                  <a:gd name="T1" fmla="*/ 35 h 35"/>
                  <a:gd name="T2" fmla="*/ 3 w 21"/>
                  <a:gd name="T3" fmla="*/ 32 h 35"/>
                  <a:gd name="T4" fmla="*/ 0 w 21"/>
                  <a:gd name="T5" fmla="*/ 26 h 35"/>
                  <a:gd name="T6" fmla="*/ 0 w 21"/>
                  <a:gd name="T7" fmla="*/ 23 h 35"/>
                  <a:gd name="T8" fmla="*/ 0 w 21"/>
                  <a:gd name="T9" fmla="*/ 19 h 35"/>
                  <a:gd name="T10" fmla="*/ 3 w 21"/>
                  <a:gd name="T11" fmla="*/ 13 h 35"/>
                  <a:gd name="T12" fmla="*/ 7 w 21"/>
                  <a:gd name="T13" fmla="*/ 7 h 35"/>
                  <a:gd name="T14" fmla="*/ 10 w 21"/>
                  <a:gd name="T15" fmla="*/ 1 h 35"/>
                  <a:gd name="T16" fmla="*/ 10 w 21"/>
                  <a:gd name="T17" fmla="*/ 0 h 35"/>
                  <a:gd name="T18" fmla="*/ 10 w 21"/>
                  <a:gd name="T19" fmla="*/ 0 h 35"/>
                  <a:gd name="T20" fmla="*/ 11 w 21"/>
                  <a:gd name="T21" fmla="*/ 3 h 35"/>
                  <a:gd name="T22" fmla="*/ 14 w 21"/>
                  <a:gd name="T23" fmla="*/ 9 h 35"/>
                  <a:gd name="T24" fmla="*/ 18 w 21"/>
                  <a:gd name="T25" fmla="*/ 13 h 35"/>
                  <a:gd name="T26" fmla="*/ 21 w 21"/>
                  <a:gd name="T27" fmla="*/ 20 h 35"/>
                  <a:gd name="T28" fmla="*/ 20 w 21"/>
                  <a:gd name="T29" fmla="*/ 30 h 35"/>
                  <a:gd name="T30" fmla="*/ 14 w 21"/>
                  <a:gd name="T31" fmla="*/ 35 h 35"/>
                  <a:gd name="T32" fmla="*/ 11 w 21"/>
                  <a:gd name="T33" fmla="*/ 35 h 35"/>
                  <a:gd name="T34" fmla="*/ 7 w 21"/>
                  <a:gd name="T35" fmla="*/ 30 h 35"/>
                  <a:gd name="T36" fmla="*/ 7 w 21"/>
                  <a:gd name="T37" fmla="*/ 29 h 35"/>
                  <a:gd name="T38" fmla="*/ 7 w 21"/>
                  <a:gd name="T39" fmla="*/ 29 h 35"/>
                  <a:gd name="T40" fmla="*/ 7 w 21"/>
                  <a:gd name="T41" fmla="*/ 29 h 35"/>
                  <a:gd name="T42" fmla="*/ 5 w 21"/>
                  <a:gd name="T43" fmla="*/ 27 h 35"/>
                  <a:gd name="T44" fmla="*/ 4 w 21"/>
                  <a:gd name="T45" fmla="*/ 24 h 35"/>
                  <a:gd name="T46" fmla="*/ 3 w 21"/>
                  <a:gd name="T47" fmla="*/ 19 h 35"/>
                  <a:gd name="T48" fmla="*/ 4 w 21"/>
                  <a:gd name="T49" fmla="*/ 17 h 35"/>
                  <a:gd name="T50" fmla="*/ 4 w 21"/>
                  <a:gd name="T51" fmla="*/ 17 h 35"/>
                  <a:gd name="T52" fmla="*/ 4 w 21"/>
                  <a:gd name="T53" fmla="*/ 17 h 35"/>
                  <a:gd name="T54" fmla="*/ 4 w 21"/>
                  <a:gd name="T55" fmla="*/ 17 h 35"/>
                  <a:gd name="T56" fmla="*/ 4 w 21"/>
                  <a:gd name="T57" fmla="*/ 17 h 35"/>
                  <a:gd name="T58" fmla="*/ 1 w 21"/>
                  <a:gd name="T59" fmla="*/ 22 h 35"/>
                  <a:gd name="T60" fmla="*/ 1 w 21"/>
                  <a:gd name="T61" fmla="*/ 24 h 35"/>
                  <a:gd name="T62" fmla="*/ 5 w 21"/>
                  <a:gd name="T63" fmla="*/ 30 h 35"/>
                  <a:gd name="T64" fmla="*/ 5 w 21"/>
                  <a:gd name="T65" fmla="*/ 30 h 35"/>
                  <a:gd name="T66" fmla="*/ 7 w 21"/>
                  <a:gd name="T6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35">
                    <a:moveTo>
                      <a:pt x="10" y="35"/>
                    </a:moveTo>
                    <a:lnTo>
                      <a:pt x="7" y="35"/>
                    </a:lnTo>
                    <a:lnTo>
                      <a:pt x="4" y="33"/>
                    </a:lnTo>
                    <a:lnTo>
                      <a:pt x="3" y="32"/>
                    </a:lnTo>
                    <a:lnTo>
                      <a:pt x="1" y="29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8" y="4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3"/>
                    </a:lnTo>
                    <a:lnTo>
                      <a:pt x="14" y="7"/>
                    </a:lnTo>
                    <a:lnTo>
                      <a:pt x="14" y="9"/>
                    </a:lnTo>
                    <a:lnTo>
                      <a:pt x="16" y="10"/>
                    </a:lnTo>
                    <a:lnTo>
                      <a:pt x="18" y="13"/>
                    </a:lnTo>
                    <a:lnTo>
                      <a:pt x="20" y="16"/>
                    </a:lnTo>
                    <a:lnTo>
                      <a:pt x="21" y="20"/>
                    </a:lnTo>
                    <a:lnTo>
                      <a:pt x="21" y="26"/>
                    </a:lnTo>
                    <a:lnTo>
                      <a:pt x="20" y="30"/>
                    </a:lnTo>
                    <a:lnTo>
                      <a:pt x="17" y="33"/>
                    </a:lnTo>
                    <a:lnTo>
                      <a:pt x="14" y="35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10" y="35"/>
                    </a:lnTo>
                    <a:close/>
                    <a:moveTo>
                      <a:pt x="7" y="30"/>
                    </a:moveTo>
                    <a:lnTo>
                      <a:pt x="7" y="30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3" y="19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3" y="19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1" y="24"/>
                    </a:lnTo>
                    <a:lnTo>
                      <a:pt x="3" y="27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7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10234765" y="3850208"/>
              <a:ext cx="163513" cy="290513"/>
              <a:chOff x="6037263" y="3362326"/>
              <a:chExt cx="163513" cy="290513"/>
            </a:xfrm>
            <a:solidFill>
              <a:schemeClr val="bg2">
                <a:lumMod val="25000"/>
              </a:schemeClr>
            </a:solidFill>
          </p:grpSpPr>
          <p:sp>
            <p:nvSpPr>
              <p:cNvPr id="91" name="Freeform 14"/>
              <p:cNvSpPr>
                <a:spLocks noEditPoints="1"/>
              </p:cNvSpPr>
              <p:nvPr/>
            </p:nvSpPr>
            <p:spPr bwMode="auto">
              <a:xfrm>
                <a:off x="6037263" y="3362326"/>
                <a:ext cx="163513" cy="290513"/>
              </a:xfrm>
              <a:custGeom>
                <a:avLst/>
                <a:gdLst>
                  <a:gd name="T0" fmla="*/ 1 w 309"/>
                  <a:gd name="T1" fmla="*/ 495 h 548"/>
                  <a:gd name="T2" fmla="*/ 1 w 309"/>
                  <a:gd name="T3" fmla="*/ 442 h 548"/>
                  <a:gd name="T4" fmla="*/ 77 w 309"/>
                  <a:gd name="T5" fmla="*/ 439 h 548"/>
                  <a:gd name="T6" fmla="*/ 77 w 309"/>
                  <a:gd name="T7" fmla="*/ 410 h 548"/>
                  <a:gd name="T8" fmla="*/ 77 w 309"/>
                  <a:gd name="T9" fmla="*/ 192 h 548"/>
                  <a:gd name="T10" fmla="*/ 76 w 309"/>
                  <a:gd name="T11" fmla="*/ 0 h 548"/>
                  <a:gd name="T12" fmla="*/ 128 w 309"/>
                  <a:gd name="T13" fmla="*/ 0 h 548"/>
                  <a:gd name="T14" fmla="*/ 166 w 309"/>
                  <a:gd name="T15" fmla="*/ 0 h 548"/>
                  <a:gd name="T16" fmla="*/ 192 w 309"/>
                  <a:gd name="T17" fmla="*/ 0 h 548"/>
                  <a:gd name="T18" fmla="*/ 192 w 309"/>
                  <a:gd name="T19" fmla="*/ 60 h 548"/>
                  <a:gd name="T20" fmla="*/ 238 w 309"/>
                  <a:gd name="T21" fmla="*/ 60 h 548"/>
                  <a:gd name="T22" fmla="*/ 278 w 309"/>
                  <a:gd name="T23" fmla="*/ 60 h 548"/>
                  <a:gd name="T24" fmla="*/ 278 w 309"/>
                  <a:gd name="T25" fmla="*/ 126 h 548"/>
                  <a:gd name="T26" fmla="*/ 267 w 309"/>
                  <a:gd name="T27" fmla="*/ 126 h 548"/>
                  <a:gd name="T28" fmla="*/ 267 w 309"/>
                  <a:gd name="T29" fmla="*/ 83 h 548"/>
                  <a:gd name="T30" fmla="*/ 192 w 309"/>
                  <a:gd name="T31" fmla="*/ 83 h 548"/>
                  <a:gd name="T32" fmla="*/ 192 w 309"/>
                  <a:gd name="T33" fmla="*/ 263 h 548"/>
                  <a:gd name="T34" fmla="*/ 194 w 309"/>
                  <a:gd name="T35" fmla="*/ 441 h 548"/>
                  <a:gd name="T36" fmla="*/ 237 w 309"/>
                  <a:gd name="T37" fmla="*/ 442 h 548"/>
                  <a:gd name="T38" fmla="*/ 309 w 309"/>
                  <a:gd name="T39" fmla="*/ 442 h 548"/>
                  <a:gd name="T40" fmla="*/ 309 w 309"/>
                  <a:gd name="T41" fmla="*/ 491 h 548"/>
                  <a:gd name="T42" fmla="*/ 309 w 309"/>
                  <a:gd name="T43" fmla="*/ 547 h 548"/>
                  <a:gd name="T44" fmla="*/ 120 w 309"/>
                  <a:gd name="T45" fmla="*/ 548 h 548"/>
                  <a:gd name="T46" fmla="*/ 0 w 309"/>
                  <a:gd name="T47" fmla="*/ 547 h 548"/>
                  <a:gd name="T48" fmla="*/ 1 w 309"/>
                  <a:gd name="T49" fmla="*/ 495 h 548"/>
                  <a:gd name="T50" fmla="*/ 267 w 309"/>
                  <a:gd name="T51" fmla="*/ 491 h 548"/>
                  <a:gd name="T52" fmla="*/ 267 w 309"/>
                  <a:gd name="T53" fmla="*/ 462 h 548"/>
                  <a:gd name="T54" fmla="*/ 120 w 309"/>
                  <a:gd name="T55" fmla="*/ 462 h 548"/>
                  <a:gd name="T56" fmla="*/ 204 w 309"/>
                  <a:gd name="T57" fmla="*/ 462 h 548"/>
                  <a:gd name="T58" fmla="*/ 24 w 309"/>
                  <a:gd name="T59" fmla="*/ 462 h 548"/>
                  <a:gd name="T60" fmla="*/ 24 w 309"/>
                  <a:gd name="T61" fmla="*/ 492 h 548"/>
                  <a:gd name="T62" fmla="*/ 24 w 309"/>
                  <a:gd name="T63" fmla="*/ 520 h 548"/>
                  <a:gd name="T64" fmla="*/ 120 w 309"/>
                  <a:gd name="T65" fmla="*/ 520 h 548"/>
                  <a:gd name="T66" fmla="*/ 267 w 309"/>
                  <a:gd name="T67" fmla="*/ 518 h 548"/>
                  <a:gd name="T68" fmla="*/ 267 w 309"/>
                  <a:gd name="T69" fmla="*/ 491 h 548"/>
                  <a:gd name="T70" fmla="*/ 163 w 309"/>
                  <a:gd name="T71" fmla="*/ 232 h 548"/>
                  <a:gd name="T72" fmla="*/ 163 w 309"/>
                  <a:gd name="T73" fmla="*/ 31 h 548"/>
                  <a:gd name="T74" fmla="*/ 135 w 309"/>
                  <a:gd name="T75" fmla="*/ 31 h 548"/>
                  <a:gd name="T76" fmla="*/ 106 w 309"/>
                  <a:gd name="T77" fmla="*/ 31 h 548"/>
                  <a:gd name="T78" fmla="*/ 106 w 309"/>
                  <a:gd name="T79" fmla="*/ 232 h 548"/>
                  <a:gd name="T80" fmla="*/ 106 w 309"/>
                  <a:gd name="T81" fmla="*/ 441 h 548"/>
                  <a:gd name="T82" fmla="*/ 136 w 309"/>
                  <a:gd name="T83" fmla="*/ 441 h 548"/>
                  <a:gd name="T84" fmla="*/ 165 w 309"/>
                  <a:gd name="T85" fmla="*/ 441 h 548"/>
                  <a:gd name="T86" fmla="*/ 163 w 309"/>
                  <a:gd name="T87" fmla="*/ 232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09" h="548">
                    <a:moveTo>
                      <a:pt x="1" y="495"/>
                    </a:moveTo>
                    <a:lnTo>
                      <a:pt x="1" y="442"/>
                    </a:lnTo>
                    <a:lnTo>
                      <a:pt x="77" y="439"/>
                    </a:lnTo>
                    <a:lnTo>
                      <a:pt x="77" y="410"/>
                    </a:lnTo>
                    <a:lnTo>
                      <a:pt x="77" y="192"/>
                    </a:lnTo>
                    <a:lnTo>
                      <a:pt x="76" y="0"/>
                    </a:lnTo>
                    <a:lnTo>
                      <a:pt x="128" y="0"/>
                    </a:lnTo>
                    <a:lnTo>
                      <a:pt x="166" y="0"/>
                    </a:lnTo>
                    <a:lnTo>
                      <a:pt x="192" y="0"/>
                    </a:lnTo>
                    <a:lnTo>
                      <a:pt x="192" y="60"/>
                    </a:lnTo>
                    <a:lnTo>
                      <a:pt x="238" y="60"/>
                    </a:lnTo>
                    <a:lnTo>
                      <a:pt x="278" y="60"/>
                    </a:lnTo>
                    <a:lnTo>
                      <a:pt x="278" y="126"/>
                    </a:lnTo>
                    <a:lnTo>
                      <a:pt x="267" y="126"/>
                    </a:lnTo>
                    <a:lnTo>
                      <a:pt x="267" y="83"/>
                    </a:lnTo>
                    <a:lnTo>
                      <a:pt x="192" y="83"/>
                    </a:lnTo>
                    <a:lnTo>
                      <a:pt x="192" y="263"/>
                    </a:lnTo>
                    <a:lnTo>
                      <a:pt x="194" y="441"/>
                    </a:lnTo>
                    <a:lnTo>
                      <a:pt x="237" y="442"/>
                    </a:lnTo>
                    <a:lnTo>
                      <a:pt x="309" y="442"/>
                    </a:lnTo>
                    <a:lnTo>
                      <a:pt x="309" y="491"/>
                    </a:lnTo>
                    <a:lnTo>
                      <a:pt x="309" y="547"/>
                    </a:lnTo>
                    <a:lnTo>
                      <a:pt x="120" y="548"/>
                    </a:lnTo>
                    <a:lnTo>
                      <a:pt x="0" y="547"/>
                    </a:lnTo>
                    <a:lnTo>
                      <a:pt x="1" y="495"/>
                    </a:lnTo>
                    <a:close/>
                    <a:moveTo>
                      <a:pt x="267" y="491"/>
                    </a:moveTo>
                    <a:lnTo>
                      <a:pt x="267" y="462"/>
                    </a:lnTo>
                    <a:lnTo>
                      <a:pt x="120" y="462"/>
                    </a:lnTo>
                    <a:lnTo>
                      <a:pt x="204" y="462"/>
                    </a:lnTo>
                    <a:lnTo>
                      <a:pt x="24" y="462"/>
                    </a:lnTo>
                    <a:lnTo>
                      <a:pt x="24" y="492"/>
                    </a:lnTo>
                    <a:lnTo>
                      <a:pt x="24" y="520"/>
                    </a:lnTo>
                    <a:lnTo>
                      <a:pt x="120" y="520"/>
                    </a:lnTo>
                    <a:lnTo>
                      <a:pt x="267" y="518"/>
                    </a:lnTo>
                    <a:lnTo>
                      <a:pt x="267" y="491"/>
                    </a:lnTo>
                    <a:close/>
                    <a:moveTo>
                      <a:pt x="163" y="232"/>
                    </a:moveTo>
                    <a:lnTo>
                      <a:pt x="163" y="31"/>
                    </a:lnTo>
                    <a:lnTo>
                      <a:pt x="135" y="31"/>
                    </a:lnTo>
                    <a:lnTo>
                      <a:pt x="106" y="31"/>
                    </a:lnTo>
                    <a:lnTo>
                      <a:pt x="106" y="232"/>
                    </a:lnTo>
                    <a:lnTo>
                      <a:pt x="106" y="441"/>
                    </a:lnTo>
                    <a:lnTo>
                      <a:pt x="136" y="441"/>
                    </a:lnTo>
                    <a:lnTo>
                      <a:pt x="165" y="441"/>
                    </a:lnTo>
                    <a:lnTo>
                      <a:pt x="163" y="232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2" name="Freeform 16"/>
              <p:cNvSpPr>
                <a:spLocks noEditPoints="1"/>
              </p:cNvSpPr>
              <p:nvPr/>
            </p:nvSpPr>
            <p:spPr bwMode="auto">
              <a:xfrm>
                <a:off x="6181725" y="3436938"/>
                <a:ext cx="11113" cy="19050"/>
              </a:xfrm>
              <a:custGeom>
                <a:avLst/>
                <a:gdLst>
                  <a:gd name="T0" fmla="*/ 7 w 21"/>
                  <a:gd name="T1" fmla="*/ 34 h 36"/>
                  <a:gd name="T2" fmla="*/ 3 w 21"/>
                  <a:gd name="T3" fmla="*/ 31 h 36"/>
                  <a:gd name="T4" fmla="*/ 0 w 21"/>
                  <a:gd name="T5" fmla="*/ 27 h 36"/>
                  <a:gd name="T6" fmla="*/ 0 w 21"/>
                  <a:gd name="T7" fmla="*/ 23 h 36"/>
                  <a:gd name="T8" fmla="*/ 0 w 21"/>
                  <a:gd name="T9" fmla="*/ 19 h 36"/>
                  <a:gd name="T10" fmla="*/ 3 w 21"/>
                  <a:gd name="T11" fmla="*/ 13 h 36"/>
                  <a:gd name="T12" fmla="*/ 7 w 21"/>
                  <a:gd name="T13" fmla="*/ 7 h 36"/>
                  <a:gd name="T14" fmla="*/ 10 w 21"/>
                  <a:gd name="T15" fmla="*/ 3 h 36"/>
                  <a:gd name="T16" fmla="*/ 10 w 21"/>
                  <a:gd name="T17" fmla="*/ 0 h 36"/>
                  <a:gd name="T18" fmla="*/ 10 w 21"/>
                  <a:gd name="T19" fmla="*/ 0 h 36"/>
                  <a:gd name="T20" fmla="*/ 11 w 21"/>
                  <a:gd name="T21" fmla="*/ 3 h 36"/>
                  <a:gd name="T22" fmla="*/ 16 w 21"/>
                  <a:gd name="T23" fmla="*/ 9 h 36"/>
                  <a:gd name="T24" fmla="*/ 18 w 21"/>
                  <a:gd name="T25" fmla="*/ 13 h 36"/>
                  <a:gd name="T26" fmla="*/ 21 w 21"/>
                  <a:gd name="T27" fmla="*/ 21 h 36"/>
                  <a:gd name="T28" fmla="*/ 20 w 21"/>
                  <a:gd name="T29" fmla="*/ 30 h 36"/>
                  <a:gd name="T30" fmla="*/ 14 w 21"/>
                  <a:gd name="T31" fmla="*/ 34 h 36"/>
                  <a:gd name="T32" fmla="*/ 11 w 21"/>
                  <a:gd name="T33" fmla="*/ 36 h 36"/>
                  <a:gd name="T34" fmla="*/ 7 w 21"/>
                  <a:gd name="T35" fmla="*/ 30 h 36"/>
                  <a:gd name="T36" fmla="*/ 7 w 21"/>
                  <a:gd name="T37" fmla="*/ 29 h 36"/>
                  <a:gd name="T38" fmla="*/ 7 w 21"/>
                  <a:gd name="T39" fmla="*/ 29 h 36"/>
                  <a:gd name="T40" fmla="*/ 7 w 21"/>
                  <a:gd name="T41" fmla="*/ 29 h 36"/>
                  <a:gd name="T42" fmla="*/ 5 w 21"/>
                  <a:gd name="T43" fmla="*/ 27 h 36"/>
                  <a:gd name="T44" fmla="*/ 4 w 21"/>
                  <a:gd name="T45" fmla="*/ 26 h 36"/>
                  <a:gd name="T46" fmla="*/ 4 w 21"/>
                  <a:gd name="T47" fmla="*/ 19 h 36"/>
                  <a:gd name="T48" fmla="*/ 4 w 21"/>
                  <a:gd name="T49" fmla="*/ 17 h 36"/>
                  <a:gd name="T50" fmla="*/ 4 w 21"/>
                  <a:gd name="T51" fmla="*/ 17 h 36"/>
                  <a:gd name="T52" fmla="*/ 4 w 21"/>
                  <a:gd name="T53" fmla="*/ 17 h 36"/>
                  <a:gd name="T54" fmla="*/ 4 w 21"/>
                  <a:gd name="T55" fmla="*/ 17 h 36"/>
                  <a:gd name="T56" fmla="*/ 4 w 21"/>
                  <a:gd name="T57" fmla="*/ 17 h 36"/>
                  <a:gd name="T58" fmla="*/ 3 w 21"/>
                  <a:gd name="T59" fmla="*/ 21 h 36"/>
                  <a:gd name="T60" fmla="*/ 3 w 21"/>
                  <a:gd name="T61" fmla="*/ 24 h 36"/>
                  <a:gd name="T62" fmla="*/ 5 w 21"/>
                  <a:gd name="T63" fmla="*/ 30 h 36"/>
                  <a:gd name="T64" fmla="*/ 5 w 21"/>
                  <a:gd name="T65" fmla="*/ 30 h 36"/>
                  <a:gd name="T66" fmla="*/ 7 w 21"/>
                  <a:gd name="T6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36">
                    <a:moveTo>
                      <a:pt x="10" y="36"/>
                    </a:moveTo>
                    <a:lnTo>
                      <a:pt x="7" y="34"/>
                    </a:lnTo>
                    <a:lnTo>
                      <a:pt x="4" y="33"/>
                    </a:lnTo>
                    <a:lnTo>
                      <a:pt x="3" y="31"/>
                    </a:lnTo>
                    <a:lnTo>
                      <a:pt x="1" y="29"/>
                    </a:lnTo>
                    <a:lnTo>
                      <a:pt x="0" y="27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8" y="4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3"/>
                    </a:lnTo>
                    <a:lnTo>
                      <a:pt x="14" y="9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18" y="13"/>
                    </a:lnTo>
                    <a:lnTo>
                      <a:pt x="20" y="16"/>
                    </a:lnTo>
                    <a:lnTo>
                      <a:pt x="21" y="21"/>
                    </a:lnTo>
                    <a:lnTo>
                      <a:pt x="21" y="26"/>
                    </a:lnTo>
                    <a:lnTo>
                      <a:pt x="20" y="30"/>
                    </a:lnTo>
                    <a:lnTo>
                      <a:pt x="17" y="33"/>
                    </a:lnTo>
                    <a:lnTo>
                      <a:pt x="14" y="34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10" y="36"/>
                    </a:lnTo>
                    <a:close/>
                    <a:moveTo>
                      <a:pt x="7" y="30"/>
                    </a:moveTo>
                    <a:lnTo>
                      <a:pt x="7" y="30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3" y="23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3" y="20"/>
                    </a:lnTo>
                    <a:lnTo>
                      <a:pt x="3" y="21"/>
                    </a:lnTo>
                    <a:lnTo>
                      <a:pt x="1" y="23"/>
                    </a:lnTo>
                    <a:lnTo>
                      <a:pt x="3" y="24"/>
                    </a:lnTo>
                    <a:lnTo>
                      <a:pt x="3" y="27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1"/>
                    </a:lnTo>
                    <a:lnTo>
                      <a:pt x="7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" name="Freeform 17"/>
              <p:cNvSpPr>
                <a:spLocks noEditPoints="1"/>
              </p:cNvSpPr>
              <p:nvPr/>
            </p:nvSpPr>
            <p:spPr bwMode="auto">
              <a:xfrm>
                <a:off x="6181725" y="3467101"/>
                <a:ext cx="12700" cy="19050"/>
              </a:xfrm>
              <a:custGeom>
                <a:avLst/>
                <a:gdLst>
                  <a:gd name="T0" fmla="*/ 8 w 23"/>
                  <a:gd name="T1" fmla="*/ 35 h 36"/>
                  <a:gd name="T2" fmla="*/ 4 w 23"/>
                  <a:gd name="T3" fmla="*/ 32 h 36"/>
                  <a:gd name="T4" fmla="*/ 1 w 23"/>
                  <a:gd name="T5" fmla="*/ 28 h 36"/>
                  <a:gd name="T6" fmla="*/ 0 w 23"/>
                  <a:gd name="T7" fmla="*/ 23 h 36"/>
                  <a:gd name="T8" fmla="*/ 1 w 23"/>
                  <a:gd name="T9" fmla="*/ 19 h 36"/>
                  <a:gd name="T10" fmla="*/ 4 w 23"/>
                  <a:gd name="T11" fmla="*/ 13 h 36"/>
                  <a:gd name="T12" fmla="*/ 8 w 23"/>
                  <a:gd name="T13" fmla="*/ 8 h 36"/>
                  <a:gd name="T14" fmla="*/ 11 w 23"/>
                  <a:gd name="T15" fmla="*/ 3 h 36"/>
                  <a:gd name="T16" fmla="*/ 11 w 23"/>
                  <a:gd name="T17" fmla="*/ 0 h 36"/>
                  <a:gd name="T18" fmla="*/ 11 w 23"/>
                  <a:gd name="T19" fmla="*/ 0 h 36"/>
                  <a:gd name="T20" fmla="*/ 13 w 23"/>
                  <a:gd name="T21" fmla="*/ 3 h 36"/>
                  <a:gd name="T22" fmla="*/ 16 w 23"/>
                  <a:gd name="T23" fmla="*/ 9 h 36"/>
                  <a:gd name="T24" fmla="*/ 20 w 23"/>
                  <a:gd name="T25" fmla="*/ 13 h 36"/>
                  <a:gd name="T26" fmla="*/ 23 w 23"/>
                  <a:gd name="T27" fmla="*/ 22 h 36"/>
                  <a:gd name="T28" fmla="*/ 21 w 23"/>
                  <a:gd name="T29" fmla="*/ 30 h 36"/>
                  <a:gd name="T30" fmla="*/ 16 w 23"/>
                  <a:gd name="T31" fmla="*/ 35 h 36"/>
                  <a:gd name="T32" fmla="*/ 11 w 23"/>
                  <a:gd name="T33" fmla="*/ 36 h 36"/>
                  <a:gd name="T34" fmla="*/ 8 w 23"/>
                  <a:gd name="T35" fmla="*/ 30 h 36"/>
                  <a:gd name="T36" fmla="*/ 8 w 23"/>
                  <a:gd name="T37" fmla="*/ 29 h 36"/>
                  <a:gd name="T38" fmla="*/ 8 w 23"/>
                  <a:gd name="T39" fmla="*/ 29 h 36"/>
                  <a:gd name="T40" fmla="*/ 8 w 23"/>
                  <a:gd name="T41" fmla="*/ 29 h 36"/>
                  <a:gd name="T42" fmla="*/ 7 w 23"/>
                  <a:gd name="T43" fmla="*/ 28 h 36"/>
                  <a:gd name="T44" fmla="*/ 5 w 23"/>
                  <a:gd name="T45" fmla="*/ 26 h 36"/>
                  <a:gd name="T46" fmla="*/ 4 w 23"/>
                  <a:gd name="T47" fmla="*/ 19 h 36"/>
                  <a:gd name="T48" fmla="*/ 5 w 23"/>
                  <a:gd name="T49" fmla="*/ 18 h 36"/>
                  <a:gd name="T50" fmla="*/ 5 w 23"/>
                  <a:gd name="T51" fmla="*/ 18 h 36"/>
                  <a:gd name="T52" fmla="*/ 5 w 23"/>
                  <a:gd name="T53" fmla="*/ 18 h 36"/>
                  <a:gd name="T54" fmla="*/ 5 w 23"/>
                  <a:gd name="T55" fmla="*/ 18 h 36"/>
                  <a:gd name="T56" fmla="*/ 4 w 23"/>
                  <a:gd name="T57" fmla="*/ 18 h 36"/>
                  <a:gd name="T58" fmla="*/ 3 w 23"/>
                  <a:gd name="T59" fmla="*/ 22 h 36"/>
                  <a:gd name="T60" fmla="*/ 3 w 23"/>
                  <a:gd name="T61" fmla="*/ 25 h 36"/>
                  <a:gd name="T62" fmla="*/ 7 w 23"/>
                  <a:gd name="T63" fmla="*/ 30 h 36"/>
                  <a:gd name="T64" fmla="*/ 7 w 23"/>
                  <a:gd name="T65" fmla="*/ 30 h 36"/>
                  <a:gd name="T66" fmla="*/ 8 w 23"/>
                  <a:gd name="T6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36">
                    <a:moveTo>
                      <a:pt x="11" y="36"/>
                    </a:moveTo>
                    <a:lnTo>
                      <a:pt x="8" y="35"/>
                    </a:lnTo>
                    <a:lnTo>
                      <a:pt x="5" y="33"/>
                    </a:lnTo>
                    <a:lnTo>
                      <a:pt x="4" y="32"/>
                    </a:lnTo>
                    <a:lnTo>
                      <a:pt x="1" y="29"/>
                    </a:lnTo>
                    <a:lnTo>
                      <a:pt x="1" y="28"/>
                    </a:lnTo>
                    <a:lnTo>
                      <a:pt x="1" y="25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19"/>
                    </a:lnTo>
                    <a:lnTo>
                      <a:pt x="3" y="15"/>
                    </a:lnTo>
                    <a:lnTo>
                      <a:pt x="4" y="13"/>
                    </a:lnTo>
                    <a:lnTo>
                      <a:pt x="5" y="10"/>
                    </a:lnTo>
                    <a:lnTo>
                      <a:pt x="8" y="8"/>
                    </a:lnTo>
                    <a:lnTo>
                      <a:pt x="10" y="5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3" y="3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7" y="10"/>
                    </a:lnTo>
                    <a:lnTo>
                      <a:pt x="20" y="13"/>
                    </a:lnTo>
                    <a:lnTo>
                      <a:pt x="20" y="16"/>
                    </a:lnTo>
                    <a:lnTo>
                      <a:pt x="23" y="22"/>
                    </a:lnTo>
                    <a:lnTo>
                      <a:pt x="23" y="26"/>
                    </a:lnTo>
                    <a:lnTo>
                      <a:pt x="21" y="30"/>
                    </a:lnTo>
                    <a:lnTo>
                      <a:pt x="18" y="33"/>
                    </a:lnTo>
                    <a:lnTo>
                      <a:pt x="16" y="35"/>
                    </a:lnTo>
                    <a:lnTo>
                      <a:pt x="13" y="35"/>
                    </a:lnTo>
                    <a:lnTo>
                      <a:pt x="11" y="36"/>
                    </a:lnTo>
                    <a:lnTo>
                      <a:pt x="11" y="36"/>
                    </a:lnTo>
                    <a:close/>
                    <a:moveTo>
                      <a:pt x="8" y="30"/>
                    </a:moveTo>
                    <a:lnTo>
                      <a:pt x="8" y="30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3" y="25"/>
                    </a:lnTo>
                    <a:lnTo>
                      <a:pt x="4" y="28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8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4" name="Freeform 18"/>
              <p:cNvSpPr>
                <a:spLocks noEditPoints="1"/>
              </p:cNvSpPr>
              <p:nvPr/>
            </p:nvSpPr>
            <p:spPr bwMode="auto">
              <a:xfrm>
                <a:off x="6169025" y="3454401"/>
                <a:ext cx="12700" cy="19050"/>
              </a:xfrm>
              <a:custGeom>
                <a:avLst/>
                <a:gdLst>
                  <a:gd name="T0" fmla="*/ 7 w 23"/>
                  <a:gd name="T1" fmla="*/ 36 h 36"/>
                  <a:gd name="T2" fmla="*/ 3 w 23"/>
                  <a:gd name="T3" fmla="*/ 32 h 36"/>
                  <a:gd name="T4" fmla="*/ 0 w 23"/>
                  <a:gd name="T5" fmla="*/ 28 h 36"/>
                  <a:gd name="T6" fmla="*/ 0 w 23"/>
                  <a:gd name="T7" fmla="*/ 25 h 36"/>
                  <a:gd name="T8" fmla="*/ 0 w 23"/>
                  <a:gd name="T9" fmla="*/ 19 h 36"/>
                  <a:gd name="T10" fmla="*/ 5 w 23"/>
                  <a:gd name="T11" fmla="*/ 13 h 36"/>
                  <a:gd name="T12" fmla="*/ 7 w 23"/>
                  <a:gd name="T13" fmla="*/ 8 h 36"/>
                  <a:gd name="T14" fmla="*/ 10 w 23"/>
                  <a:gd name="T15" fmla="*/ 3 h 36"/>
                  <a:gd name="T16" fmla="*/ 12 w 23"/>
                  <a:gd name="T17" fmla="*/ 0 h 36"/>
                  <a:gd name="T18" fmla="*/ 12 w 23"/>
                  <a:gd name="T19" fmla="*/ 0 h 36"/>
                  <a:gd name="T20" fmla="*/ 12 w 23"/>
                  <a:gd name="T21" fmla="*/ 5 h 36"/>
                  <a:gd name="T22" fmla="*/ 16 w 23"/>
                  <a:gd name="T23" fmla="*/ 9 h 36"/>
                  <a:gd name="T24" fmla="*/ 19 w 23"/>
                  <a:gd name="T25" fmla="*/ 15 h 36"/>
                  <a:gd name="T26" fmla="*/ 23 w 23"/>
                  <a:gd name="T27" fmla="*/ 22 h 36"/>
                  <a:gd name="T28" fmla="*/ 20 w 23"/>
                  <a:gd name="T29" fmla="*/ 31 h 36"/>
                  <a:gd name="T30" fmla="*/ 16 w 23"/>
                  <a:gd name="T31" fmla="*/ 35 h 36"/>
                  <a:gd name="T32" fmla="*/ 12 w 23"/>
                  <a:gd name="T33" fmla="*/ 36 h 36"/>
                  <a:gd name="T34" fmla="*/ 7 w 23"/>
                  <a:gd name="T35" fmla="*/ 32 h 36"/>
                  <a:gd name="T36" fmla="*/ 9 w 23"/>
                  <a:gd name="T37" fmla="*/ 31 h 36"/>
                  <a:gd name="T38" fmla="*/ 9 w 23"/>
                  <a:gd name="T39" fmla="*/ 31 h 36"/>
                  <a:gd name="T40" fmla="*/ 7 w 23"/>
                  <a:gd name="T41" fmla="*/ 29 h 36"/>
                  <a:gd name="T42" fmla="*/ 6 w 23"/>
                  <a:gd name="T43" fmla="*/ 28 h 36"/>
                  <a:gd name="T44" fmla="*/ 5 w 23"/>
                  <a:gd name="T45" fmla="*/ 26 h 36"/>
                  <a:gd name="T46" fmla="*/ 5 w 23"/>
                  <a:gd name="T47" fmla="*/ 21 h 36"/>
                  <a:gd name="T48" fmla="*/ 5 w 23"/>
                  <a:gd name="T49" fmla="*/ 19 h 36"/>
                  <a:gd name="T50" fmla="*/ 5 w 23"/>
                  <a:gd name="T51" fmla="*/ 19 h 36"/>
                  <a:gd name="T52" fmla="*/ 5 w 23"/>
                  <a:gd name="T53" fmla="*/ 18 h 36"/>
                  <a:gd name="T54" fmla="*/ 5 w 23"/>
                  <a:gd name="T55" fmla="*/ 18 h 36"/>
                  <a:gd name="T56" fmla="*/ 5 w 23"/>
                  <a:gd name="T57" fmla="*/ 19 h 36"/>
                  <a:gd name="T58" fmla="*/ 3 w 23"/>
                  <a:gd name="T59" fmla="*/ 22 h 36"/>
                  <a:gd name="T60" fmla="*/ 3 w 23"/>
                  <a:gd name="T61" fmla="*/ 25 h 36"/>
                  <a:gd name="T62" fmla="*/ 6 w 23"/>
                  <a:gd name="T63" fmla="*/ 31 h 36"/>
                  <a:gd name="T64" fmla="*/ 6 w 23"/>
                  <a:gd name="T65" fmla="*/ 32 h 36"/>
                  <a:gd name="T66" fmla="*/ 7 w 23"/>
                  <a:gd name="T67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36">
                    <a:moveTo>
                      <a:pt x="10" y="36"/>
                    </a:moveTo>
                    <a:lnTo>
                      <a:pt x="7" y="36"/>
                    </a:lnTo>
                    <a:lnTo>
                      <a:pt x="6" y="35"/>
                    </a:lnTo>
                    <a:lnTo>
                      <a:pt x="3" y="32"/>
                    </a:lnTo>
                    <a:lnTo>
                      <a:pt x="2" y="31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6"/>
                    </a:lnTo>
                    <a:lnTo>
                      <a:pt x="5" y="13"/>
                    </a:lnTo>
                    <a:lnTo>
                      <a:pt x="6" y="12"/>
                    </a:lnTo>
                    <a:lnTo>
                      <a:pt x="7" y="8"/>
                    </a:lnTo>
                    <a:lnTo>
                      <a:pt x="9" y="6"/>
                    </a:lnTo>
                    <a:lnTo>
                      <a:pt x="10" y="3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5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6" y="11"/>
                    </a:lnTo>
                    <a:lnTo>
                      <a:pt x="19" y="15"/>
                    </a:lnTo>
                    <a:lnTo>
                      <a:pt x="20" y="16"/>
                    </a:lnTo>
                    <a:lnTo>
                      <a:pt x="23" y="22"/>
                    </a:lnTo>
                    <a:lnTo>
                      <a:pt x="22" y="26"/>
                    </a:lnTo>
                    <a:lnTo>
                      <a:pt x="20" y="31"/>
                    </a:lnTo>
                    <a:lnTo>
                      <a:pt x="18" y="34"/>
                    </a:lnTo>
                    <a:lnTo>
                      <a:pt x="16" y="35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0" y="36"/>
                    </a:lnTo>
                    <a:close/>
                    <a:moveTo>
                      <a:pt x="7" y="32"/>
                    </a:move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9"/>
                    </a:lnTo>
                    <a:lnTo>
                      <a:pt x="3" y="21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3" y="25"/>
                    </a:lnTo>
                    <a:lnTo>
                      <a:pt x="3" y="29"/>
                    </a:lnTo>
                    <a:lnTo>
                      <a:pt x="6" y="31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7" y="32"/>
                    </a:lnTo>
                    <a:lnTo>
                      <a:pt x="7" y="32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5" name="Freeform 19"/>
              <p:cNvSpPr>
                <a:spLocks noEditPoints="1"/>
              </p:cNvSpPr>
              <p:nvPr/>
            </p:nvSpPr>
            <p:spPr bwMode="auto">
              <a:xfrm>
                <a:off x="6170613" y="3482976"/>
                <a:ext cx="11113" cy="19050"/>
              </a:xfrm>
              <a:custGeom>
                <a:avLst/>
                <a:gdLst>
                  <a:gd name="T0" fmla="*/ 7 w 21"/>
                  <a:gd name="T1" fmla="*/ 35 h 35"/>
                  <a:gd name="T2" fmla="*/ 3 w 21"/>
                  <a:gd name="T3" fmla="*/ 32 h 35"/>
                  <a:gd name="T4" fmla="*/ 0 w 21"/>
                  <a:gd name="T5" fmla="*/ 26 h 35"/>
                  <a:gd name="T6" fmla="*/ 0 w 21"/>
                  <a:gd name="T7" fmla="*/ 23 h 35"/>
                  <a:gd name="T8" fmla="*/ 0 w 21"/>
                  <a:gd name="T9" fmla="*/ 19 h 35"/>
                  <a:gd name="T10" fmla="*/ 3 w 21"/>
                  <a:gd name="T11" fmla="*/ 13 h 35"/>
                  <a:gd name="T12" fmla="*/ 7 w 21"/>
                  <a:gd name="T13" fmla="*/ 7 h 35"/>
                  <a:gd name="T14" fmla="*/ 10 w 21"/>
                  <a:gd name="T15" fmla="*/ 1 h 35"/>
                  <a:gd name="T16" fmla="*/ 10 w 21"/>
                  <a:gd name="T17" fmla="*/ 0 h 35"/>
                  <a:gd name="T18" fmla="*/ 10 w 21"/>
                  <a:gd name="T19" fmla="*/ 0 h 35"/>
                  <a:gd name="T20" fmla="*/ 11 w 21"/>
                  <a:gd name="T21" fmla="*/ 3 h 35"/>
                  <a:gd name="T22" fmla="*/ 14 w 21"/>
                  <a:gd name="T23" fmla="*/ 9 h 35"/>
                  <a:gd name="T24" fmla="*/ 18 w 21"/>
                  <a:gd name="T25" fmla="*/ 13 h 35"/>
                  <a:gd name="T26" fmla="*/ 21 w 21"/>
                  <a:gd name="T27" fmla="*/ 20 h 35"/>
                  <a:gd name="T28" fmla="*/ 20 w 21"/>
                  <a:gd name="T29" fmla="*/ 30 h 35"/>
                  <a:gd name="T30" fmla="*/ 14 w 21"/>
                  <a:gd name="T31" fmla="*/ 35 h 35"/>
                  <a:gd name="T32" fmla="*/ 11 w 21"/>
                  <a:gd name="T33" fmla="*/ 35 h 35"/>
                  <a:gd name="T34" fmla="*/ 7 w 21"/>
                  <a:gd name="T35" fmla="*/ 30 h 35"/>
                  <a:gd name="T36" fmla="*/ 7 w 21"/>
                  <a:gd name="T37" fmla="*/ 29 h 35"/>
                  <a:gd name="T38" fmla="*/ 7 w 21"/>
                  <a:gd name="T39" fmla="*/ 29 h 35"/>
                  <a:gd name="T40" fmla="*/ 7 w 21"/>
                  <a:gd name="T41" fmla="*/ 29 h 35"/>
                  <a:gd name="T42" fmla="*/ 5 w 21"/>
                  <a:gd name="T43" fmla="*/ 27 h 35"/>
                  <a:gd name="T44" fmla="*/ 4 w 21"/>
                  <a:gd name="T45" fmla="*/ 24 h 35"/>
                  <a:gd name="T46" fmla="*/ 3 w 21"/>
                  <a:gd name="T47" fmla="*/ 19 h 35"/>
                  <a:gd name="T48" fmla="*/ 4 w 21"/>
                  <a:gd name="T49" fmla="*/ 17 h 35"/>
                  <a:gd name="T50" fmla="*/ 4 w 21"/>
                  <a:gd name="T51" fmla="*/ 17 h 35"/>
                  <a:gd name="T52" fmla="*/ 4 w 21"/>
                  <a:gd name="T53" fmla="*/ 17 h 35"/>
                  <a:gd name="T54" fmla="*/ 4 w 21"/>
                  <a:gd name="T55" fmla="*/ 17 h 35"/>
                  <a:gd name="T56" fmla="*/ 4 w 21"/>
                  <a:gd name="T57" fmla="*/ 17 h 35"/>
                  <a:gd name="T58" fmla="*/ 1 w 21"/>
                  <a:gd name="T59" fmla="*/ 22 h 35"/>
                  <a:gd name="T60" fmla="*/ 1 w 21"/>
                  <a:gd name="T61" fmla="*/ 24 h 35"/>
                  <a:gd name="T62" fmla="*/ 5 w 21"/>
                  <a:gd name="T63" fmla="*/ 30 h 35"/>
                  <a:gd name="T64" fmla="*/ 5 w 21"/>
                  <a:gd name="T65" fmla="*/ 30 h 35"/>
                  <a:gd name="T66" fmla="*/ 7 w 21"/>
                  <a:gd name="T6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35">
                    <a:moveTo>
                      <a:pt x="10" y="35"/>
                    </a:moveTo>
                    <a:lnTo>
                      <a:pt x="7" y="35"/>
                    </a:lnTo>
                    <a:lnTo>
                      <a:pt x="4" y="33"/>
                    </a:lnTo>
                    <a:lnTo>
                      <a:pt x="3" y="32"/>
                    </a:lnTo>
                    <a:lnTo>
                      <a:pt x="1" y="29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8" y="4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3"/>
                    </a:lnTo>
                    <a:lnTo>
                      <a:pt x="14" y="7"/>
                    </a:lnTo>
                    <a:lnTo>
                      <a:pt x="14" y="9"/>
                    </a:lnTo>
                    <a:lnTo>
                      <a:pt x="16" y="10"/>
                    </a:lnTo>
                    <a:lnTo>
                      <a:pt x="18" y="13"/>
                    </a:lnTo>
                    <a:lnTo>
                      <a:pt x="20" y="16"/>
                    </a:lnTo>
                    <a:lnTo>
                      <a:pt x="21" y="20"/>
                    </a:lnTo>
                    <a:lnTo>
                      <a:pt x="21" y="26"/>
                    </a:lnTo>
                    <a:lnTo>
                      <a:pt x="20" y="30"/>
                    </a:lnTo>
                    <a:lnTo>
                      <a:pt x="17" y="33"/>
                    </a:lnTo>
                    <a:lnTo>
                      <a:pt x="14" y="35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10" y="35"/>
                    </a:lnTo>
                    <a:close/>
                    <a:moveTo>
                      <a:pt x="7" y="30"/>
                    </a:moveTo>
                    <a:lnTo>
                      <a:pt x="7" y="30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3" y="19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3" y="19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1" y="24"/>
                    </a:lnTo>
                    <a:lnTo>
                      <a:pt x="3" y="27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7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10266682" y="4507901"/>
              <a:ext cx="163513" cy="290513"/>
              <a:chOff x="6037263" y="3362326"/>
              <a:chExt cx="163513" cy="290513"/>
            </a:xfrm>
            <a:solidFill>
              <a:schemeClr val="bg2">
                <a:lumMod val="25000"/>
              </a:schemeClr>
            </a:solidFill>
          </p:grpSpPr>
          <p:sp>
            <p:nvSpPr>
              <p:cNvPr id="97" name="Freeform 14"/>
              <p:cNvSpPr>
                <a:spLocks noEditPoints="1"/>
              </p:cNvSpPr>
              <p:nvPr/>
            </p:nvSpPr>
            <p:spPr bwMode="auto">
              <a:xfrm>
                <a:off x="6037263" y="3362326"/>
                <a:ext cx="163513" cy="290513"/>
              </a:xfrm>
              <a:custGeom>
                <a:avLst/>
                <a:gdLst>
                  <a:gd name="T0" fmla="*/ 1 w 309"/>
                  <a:gd name="T1" fmla="*/ 495 h 548"/>
                  <a:gd name="T2" fmla="*/ 1 w 309"/>
                  <a:gd name="T3" fmla="*/ 442 h 548"/>
                  <a:gd name="T4" fmla="*/ 77 w 309"/>
                  <a:gd name="T5" fmla="*/ 439 h 548"/>
                  <a:gd name="T6" fmla="*/ 77 w 309"/>
                  <a:gd name="T7" fmla="*/ 410 h 548"/>
                  <a:gd name="T8" fmla="*/ 77 w 309"/>
                  <a:gd name="T9" fmla="*/ 192 h 548"/>
                  <a:gd name="T10" fmla="*/ 76 w 309"/>
                  <a:gd name="T11" fmla="*/ 0 h 548"/>
                  <a:gd name="T12" fmla="*/ 128 w 309"/>
                  <a:gd name="T13" fmla="*/ 0 h 548"/>
                  <a:gd name="T14" fmla="*/ 166 w 309"/>
                  <a:gd name="T15" fmla="*/ 0 h 548"/>
                  <a:gd name="T16" fmla="*/ 192 w 309"/>
                  <a:gd name="T17" fmla="*/ 0 h 548"/>
                  <a:gd name="T18" fmla="*/ 192 w 309"/>
                  <a:gd name="T19" fmla="*/ 60 h 548"/>
                  <a:gd name="T20" fmla="*/ 238 w 309"/>
                  <a:gd name="T21" fmla="*/ 60 h 548"/>
                  <a:gd name="T22" fmla="*/ 278 w 309"/>
                  <a:gd name="T23" fmla="*/ 60 h 548"/>
                  <a:gd name="T24" fmla="*/ 278 w 309"/>
                  <a:gd name="T25" fmla="*/ 126 h 548"/>
                  <a:gd name="T26" fmla="*/ 267 w 309"/>
                  <a:gd name="T27" fmla="*/ 126 h 548"/>
                  <a:gd name="T28" fmla="*/ 267 w 309"/>
                  <a:gd name="T29" fmla="*/ 83 h 548"/>
                  <a:gd name="T30" fmla="*/ 192 w 309"/>
                  <a:gd name="T31" fmla="*/ 83 h 548"/>
                  <a:gd name="T32" fmla="*/ 192 w 309"/>
                  <a:gd name="T33" fmla="*/ 263 h 548"/>
                  <a:gd name="T34" fmla="*/ 194 w 309"/>
                  <a:gd name="T35" fmla="*/ 441 h 548"/>
                  <a:gd name="T36" fmla="*/ 237 w 309"/>
                  <a:gd name="T37" fmla="*/ 442 h 548"/>
                  <a:gd name="T38" fmla="*/ 309 w 309"/>
                  <a:gd name="T39" fmla="*/ 442 h 548"/>
                  <a:gd name="T40" fmla="*/ 309 w 309"/>
                  <a:gd name="T41" fmla="*/ 491 h 548"/>
                  <a:gd name="T42" fmla="*/ 309 w 309"/>
                  <a:gd name="T43" fmla="*/ 547 h 548"/>
                  <a:gd name="T44" fmla="*/ 120 w 309"/>
                  <a:gd name="T45" fmla="*/ 548 h 548"/>
                  <a:gd name="T46" fmla="*/ 0 w 309"/>
                  <a:gd name="T47" fmla="*/ 547 h 548"/>
                  <a:gd name="T48" fmla="*/ 1 w 309"/>
                  <a:gd name="T49" fmla="*/ 495 h 548"/>
                  <a:gd name="T50" fmla="*/ 267 w 309"/>
                  <a:gd name="T51" fmla="*/ 491 h 548"/>
                  <a:gd name="T52" fmla="*/ 267 w 309"/>
                  <a:gd name="T53" fmla="*/ 462 h 548"/>
                  <a:gd name="T54" fmla="*/ 120 w 309"/>
                  <a:gd name="T55" fmla="*/ 462 h 548"/>
                  <a:gd name="T56" fmla="*/ 204 w 309"/>
                  <a:gd name="T57" fmla="*/ 462 h 548"/>
                  <a:gd name="T58" fmla="*/ 24 w 309"/>
                  <a:gd name="T59" fmla="*/ 462 h 548"/>
                  <a:gd name="T60" fmla="*/ 24 w 309"/>
                  <a:gd name="T61" fmla="*/ 492 h 548"/>
                  <a:gd name="T62" fmla="*/ 24 w 309"/>
                  <a:gd name="T63" fmla="*/ 520 h 548"/>
                  <a:gd name="T64" fmla="*/ 120 w 309"/>
                  <a:gd name="T65" fmla="*/ 520 h 548"/>
                  <a:gd name="T66" fmla="*/ 267 w 309"/>
                  <a:gd name="T67" fmla="*/ 518 h 548"/>
                  <a:gd name="T68" fmla="*/ 267 w 309"/>
                  <a:gd name="T69" fmla="*/ 491 h 548"/>
                  <a:gd name="T70" fmla="*/ 163 w 309"/>
                  <a:gd name="T71" fmla="*/ 232 h 548"/>
                  <a:gd name="T72" fmla="*/ 163 w 309"/>
                  <a:gd name="T73" fmla="*/ 31 h 548"/>
                  <a:gd name="T74" fmla="*/ 135 w 309"/>
                  <a:gd name="T75" fmla="*/ 31 h 548"/>
                  <a:gd name="T76" fmla="*/ 106 w 309"/>
                  <a:gd name="T77" fmla="*/ 31 h 548"/>
                  <a:gd name="T78" fmla="*/ 106 w 309"/>
                  <a:gd name="T79" fmla="*/ 232 h 548"/>
                  <a:gd name="T80" fmla="*/ 106 w 309"/>
                  <a:gd name="T81" fmla="*/ 441 h 548"/>
                  <a:gd name="T82" fmla="*/ 136 w 309"/>
                  <a:gd name="T83" fmla="*/ 441 h 548"/>
                  <a:gd name="T84" fmla="*/ 165 w 309"/>
                  <a:gd name="T85" fmla="*/ 441 h 548"/>
                  <a:gd name="T86" fmla="*/ 163 w 309"/>
                  <a:gd name="T87" fmla="*/ 232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09" h="548">
                    <a:moveTo>
                      <a:pt x="1" y="495"/>
                    </a:moveTo>
                    <a:lnTo>
                      <a:pt x="1" y="442"/>
                    </a:lnTo>
                    <a:lnTo>
                      <a:pt x="77" y="439"/>
                    </a:lnTo>
                    <a:lnTo>
                      <a:pt x="77" y="410"/>
                    </a:lnTo>
                    <a:lnTo>
                      <a:pt x="77" y="192"/>
                    </a:lnTo>
                    <a:lnTo>
                      <a:pt x="76" y="0"/>
                    </a:lnTo>
                    <a:lnTo>
                      <a:pt x="128" y="0"/>
                    </a:lnTo>
                    <a:lnTo>
                      <a:pt x="166" y="0"/>
                    </a:lnTo>
                    <a:lnTo>
                      <a:pt x="192" y="0"/>
                    </a:lnTo>
                    <a:lnTo>
                      <a:pt x="192" y="60"/>
                    </a:lnTo>
                    <a:lnTo>
                      <a:pt x="238" y="60"/>
                    </a:lnTo>
                    <a:lnTo>
                      <a:pt x="278" y="60"/>
                    </a:lnTo>
                    <a:lnTo>
                      <a:pt x="278" y="126"/>
                    </a:lnTo>
                    <a:lnTo>
                      <a:pt x="267" y="126"/>
                    </a:lnTo>
                    <a:lnTo>
                      <a:pt x="267" y="83"/>
                    </a:lnTo>
                    <a:lnTo>
                      <a:pt x="192" y="83"/>
                    </a:lnTo>
                    <a:lnTo>
                      <a:pt x="192" y="263"/>
                    </a:lnTo>
                    <a:lnTo>
                      <a:pt x="194" y="441"/>
                    </a:lnTo>
                    <a:lnTo>
                      <a:pt x="237" y="442"/>
                    </a:lnTo>
                    <a:lnTo>
                      <a:pt x="309" y="442"/>
                    </a:lnTo>
                    <a:lnTo>
                      <a:pt x="309" y="491"/>
                    </a:lnTo>
                    <a:lnTo>
                      <a:pt x="309" y="547"/>
                    </a:lnTo>
                    <a:lnTo>
                      <a:pt x="120" y="548"/>
                    </a:lnTo>
                    <a:lnTo>
                      <a:pt x="0" y="547"/>
                    </a:lnTo>
                    <a:lnTo>
                      <a:pt x="1" y="495"/>
                    </a:lnTo>
                    <a:close/>
                    <a:moveTo>
                      <a:pt x="267" y="491"/>
                    </a:moveTo>
                    <a:lnTo>
                      <a:pt x="267" y="462"/>
                    </a:lnTo>
                    <a:lnTo>
                      <a:pt x="120" y="462"/>
                    </a:lnTo>
                    <a:lnTo>
                      <a:pt x="204" y="462"/>
                    </a:lnTo>
                    <a:lnTo>
                      <a:pt x="24" y="462"/>
                    </a:lnTo>
                    <a:lnTo>
                      <a:pt x="24" y="492"/>
                    </a:lnTo>
                    <a:lnTo>
                      <a:pt x="24" y="520"/>
                    </a:lnTo>
                    <a:lnTo>
                      <a:pt x="120" y="520"/>
                    </a:lnTo>
                    <a:lnTo>
                      <a:pt x="267" y="518"/>
                    </a:lnTo>
                    <a:lnTo>
                      <a:pt x="267" y="491"/>
                    </a:lnTo>
                    <a:close/>
                    <a:moveTo>
                      <a:pt x="163" y="232"/>
                    </a:moveTo>
                    <a:lnTo>
                      <a:pt x="163" y="31"/>
                    </a:lnTo>
                    <a:lnTo>
                      <a:pt x="135" y="31"/>
                    </a:lnTo>
                    <a:lnTo>
                      <a:pt x="106" y="31"/>
                    </a:lnTo>
                    <a:lnTo>
                      <a:pt x="106" y="232"/>
                    </a:lnTo>
                    <a:lnTo>
                      <a:pt x="106" y="441"/>
                    </a:lnTo>
                    <a:lnTo>
                      <a:pt x="136" y="441"/>
                    </a:lnTo>
                    <a:lnTo>
                      <a:pt x="165" y="441"/>
                    </a:lnTo>
                    <a:lnTo>
                      <a:pt x="163" y="232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" name="Freeform 16"/>
              <p:cNvSpPr>
                <a:spLocks noEditPoints="1"/>
              </p:cNvSpPr>
              <p:nvPr/>
            </p:nvSpPr>
            <p:spPr bwMode="auto">
              <a:xfrm>
                <a:off x="6181725" y="3436938"/>
                <a:ext cx="11113" cy="19050"/>
              </a:xfrm>
              <a:custGeom>
                <a:avLst/>
                <a:gdLst>
                  <a:gd name="T0" fmla="*/ 7 w 21"/>
                  <a:gd name="T1" fmla="*/ 34 h 36"/>
                  <a:gd name="T2" fmla="*/ 3 w 21"/>
                  <a:gd name="T3" fmla="*/ 31 h 36"/>
                  <a:gd name="T4" fmla="*/ 0 w 21"/>
                  <a:gd name="T5" fmla="*/ 27 h 36"/>
                  <a:gd name="T6" fmla="*/ 0 w 21"/>
                  <a:gd name="T7" fmla="*/ 23 h 36"/>
                  <a:gd name="T8" fmla="*/ 0 w 21"/>
                  <a:gd name="T9" fmla="*/ 19 h 36"/>
                  <a:gd name="T10" fmla="*/ 3 w 21"/>
                  <a:gd name="T11" fmla="*/ 13 h 36"/>
                  <a:gd name="T12" fmla="*/ 7 w 21"/>
                  <a:gd name="T13" fmla="*/ 7 h 36"/>
                  <a:gd name="T14" fmla="*/ 10 w 21"/>
                  <a:gd name="T15" fmla="*/ 3 h 36"/>
                  <a:gd name="T16" fmla="*/ 10 w 21"/>
                  <a:gd name="T17" fmla="*/ 0 h 36"/>
                  <a:gd name="T18" fmla="*/ 10 w 21"/>
                  <a:gd name="T19" fmla="*/ 0 h 36"/>
                  <a:gd name="T20" fmla="*/ 11 w 21"/>
                  <a:gd name="T21" fmla="*/ 3 h 36"/>
                  <a:gd name="T22" fmla="*/ 16 w 21"/>
                  <a:gd name="T23" fmla="*/ 9 h 36"/>
                  <a:gd name="T24" fmla="*/ 18 w 21"/>
                  <a:gd name="T25" fmla="*/ 13 h 36"/>
                  <a:gd name="T26" fmla="*/ 21 w 21"/>
                  <a:gd name="T27" fmla="*/ 21 h 36"/>
                  <a:gd name="T28" fmla="*/ 20 w 21"/>
                  <a:gd name="T29" fmla="*/ 30 h 36"/>
                  <a:gd name="T30" fmla="*/ 14 w 21"/>
                  <a:gd name="T31" fmla="*/ 34 h 36"/>
                  <a:gd name="T32" fmla="*/ 11 w 21"/>
                  <a:gd name="T33" fmla="*/ 36 h 36"/>
                  <a:gd name="T34" fmla="*/ 7 w 21"/>
                  <a:gd name="T35" fmla="*/ 30 h 36"/>
                  <a:gd name="T36" fmla="*/ 7 w 21"/>
                  <a:gd name="T37" fmla="*/ 29 h 36"/>
                  <a:gd name="T38" fmla="*/ 7 w 21"/>
                  <a:gd name="T39" fmla="*/ 29 h 36"/>
                  <a:gd name="T40" fmla="*/ 7 w 21"/>
                  <a:gd name="T41" fmla="*/ 29 h 36"/>
                  <a:gd name="T42" fmla="*/ 5 w 21"/>
                  <a:gd name="T43" fmla="*/ 27 h 36"/>
                  <a:gd name="T44" fmla="*/ 4 w 21"/>
                  <a:gd name="T45" fmla="*/ 26 h 36"/>
                  <a:gd name="T46" fmla="*/ 4 w 21"/>
                  <a:gd name="T47" fmla="*/ 19 h 36"/>
                  <a:gd name="T48" fmla="*/ 4 w 21"/>
                  <a:gd name="T49" fmla="*/ 17 h 36"/>
                  <a:gd name="T50" fmla="*/ 4 w 21"/>
                  <a:gd name="T51" fmla="*/ 17 h 36"/>
                  <a:gd name="T52" fmla="*/ 4 w 21"/>
                  <a:gd name="T53" fmla="*/ 17 h 36"/>
                  <a:gd name="T54" fmla="*/ 4 w 21"/>
                  <a:gd name="T55" fmla="*/ 17 h 36"/>
                  <a:gd name="T56" fmla="*/ 4 w 21"/>
                  <a:gd name="T57" fmla="*/ 17 h 36"/>
                  <a:gd name="T58" fmla="*/ 3 w 21"/>
                  <a:gd name="T59" fmla="*/ 21 h 36"/>
                  <a:gd name="T60" fmla="*/ 3 w 21"/>
                  <a:gd name="T61" fmla="*/ 24 h 36"/>
                  <a:gd name="T62" fmla="*/ 5 w 21"/>
                  <a:gd name="T63" fmla="*/ 30 h 36"/>
                  <a:gd name="T64" fmla="*/ 5 w 21"/>
                  <a:gd name="T65" fmla="*/ 30 h 36"/>
                  <a:gd name="T66" fmla="*/ 7 w 21"/>
                  <a:gd name="T6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36">
                    <a:moveTo>
                      <a:pt x="10" y="36"/>
                    </a:moveTo>
                    <a:lnTo>
                      <a:pt x="7" y="34"/>
                    </a:lnTo>
                    <a:lnTo>
                      <a:pt x="4" y="33"/>
                    </a:lnTo>
                    <a:lnTo>
                      <a:pt x="3" y="31"/>
                    </a:lnTo>
                    <a:lnTo>
                      <a:pt x="1" y="29"/>
                    </a:lnTo>
                    <a:lnTo>
                      <a:pt x="0" y="27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8" y="4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3"/>
                    </a:lnTo>
                    <a:lnTo>
                      <a:pt x="14" y="9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18" y="13"/>
                    </a:lnTo>
                    <a:lnTo>
                      <a:pt x="20" y="16"/>
                    </a:lnTo>
                    <a:lnTo>
                      <a:pt x="21" y="21"/>
                    </a:lnTo>
                    <a:lnTo>
                      <a:pt x="21" y="26"/>
                    </a:lnTo>
                    <a:lnTo>
                      <a:pt x="20" y="30"/>
                    </a:lnTo>
                    <a:lnTo>
                      <a:pt x="17" y="33"/>
                    </a:lnTo>
                    <a:lnTo>
                      <a:pt x="14" y="34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10" y="36"/>
                    </a:lnTo>
                    <a:close/>
                    <a:moveTo>
                      <a:pt x="7" y="30"/>
                    </a:moveTo>
                    <a:lnTo>
                      <a:pt x="7" y="30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3" y="23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3" y="20"/>
                    </a:lnTo>
                    <a:lnTo>
                      <a:pt x="3" y="21"/>
                    </a:lnTo>
                    <a:lnTo>
                      <a:pt x="1" y="23"/>
                    </a:lnTo>
                    <a:lnTo>
                      <a:pt x="3" y="24"/>
                    </a:lnTo>
                    <a:lnTo>
                      <a:pt x="3" y="27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1"/>
                    </a:lnTo>
                    <a:lnTo>
                      <a:pt x="7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" name="Freeform 17"/>
              <p:cNvSpPr>
                <a:spLocks noEditPoints="1"/>
              </p:cNvSpPr>
              <p:nvPr/>
            </p:nvSpPr>
            <p:spPr bwMode="auto">
              <a:xfrm>
                <a:off x="6181725" y="3467101"/>
                <a:ext cx="12700" cy="19050"/>
              </a:xfrm>
              <a:custGeom>
                <a:avLst/>
                <a:gdLst>
                  <a:gd name="T0" fmla="*/ 8 w 23"/>
                  <a:gd name="T1" fmla="*/ 35 h 36"/>
                  <a:gd name="T2" fmla="*/ 4 w 23"/>
                  <a:gd name="T3" fmla="*/ 32 h 36"/>
                  <a:gd name="T4" fmla="*/ 1 w 23"/>
                  <a:gd name="T5" fmla="*/ 28 h 36"/>
                  <a:gd name="T6" fmla="*/ 0 w 23"/>
                  <a:gd name="T7" fmla="*/ 23 h 36"/>
                  <a:gd name="T8" fmla="*/ 1 w 23"/>
                  <a:gd name="T9" fmla="*/ 19 h 36"/>
                  <a:gd name="T10" fmla="*/ 4 w 23"/>
                  <a:gd name="T11" fmla="*/ 13 h 36"/>
                  <a:gd name="T12" fmla="*/ 8 w 23"/>
                  <a:gd name="T13" fmla="*/ 8 h 36"/>
                  <a:gd name="T14" fmla="*/ 11 w 23"/>
                  <a:gd name="T15" fmla="*/ 3 h 36"/>
                  <a:gd name="T16" fmla="*/ 11 w 23"/>
                  <a:gd name="T17" fmla="*/ 0 h 36"/>
                  <a:gd name="T18" fmla="*/ 11 w 23"/>
                  <a:gd name="T19" fmla="*/ 0 h 36"/>
                  <a:gd name="T20" fmla="*/ 13 w 23"/>
                  <a:gd name="T21" fmla="*/ 3 h 36"/>
                  <a:gd name="T22" fmla="*/ 16 w 23"/>
                  <a:gd name="T23" fmla="*/ 9 h 36"/>
                  <a:gd name="T24" fmla="*/ 20 w 23"/>
                  <a:gd name="T25" fmla="*/ 13 h 36"/>
                  <a:gd name="T26" fmla="*/ 23 w 23"/>
                  <a:gd name="T27" fmla="*/ 22 h 36"/>
                  <a:gd name="T28" fmla="*/ 21 w 23"/>
                  <a:gd name="T29" fmla="*/ 30 h 36"/>
                  <a:gd name="T30" fmla="*/ 16 w 23"/>
                  <a:gd name="T31" fmla="*/ 35 h 36"/>
                  <a:gd name="T32" fmla="*/ 11 w 23"/>
                  <a:gd name="T33" fmla="*/ 36 h 36"/>
                  <a:gd name="T34" fmla="*/ 8 w 23"/>
                  <a:gd name="T35" fmla="*/ 30 h 36"/>
                  <a:gd name="T36" fmla="*/ 8 w 23"/>
                  <a:gd name="T37" fmla="*/ 29 h 36"/>
                  <a:gd name="T38" fmla="*/ 8 w 23"/>
                  <a:gd name="T39" fmla="*/ 29 h 36"/>
                  <a:gd name="T40" fmla="*/ 8 w 23"/>
                  <a:gd name="T41" fmla="*/ 29 h 36"/>
                  <a:gd name="T42" fmla="*/ 7 w 23"/>
                  <a:gd name="T43" fmla="*/ 28 h 36"/>
                  <a:gd name="T44" fmla="*/ 5 w 23"/>
                  <a:gd name="T45" fmla="*/ 26 h 36"/>
                  <a:gd name="T46" fmla="*/ 4 w 23"/>
                  <a:gd name="T47" fmla="*/ 19 h 36"/>
                  <a:gd name="T48" fmla="*/ 5 w 23"/>
                  <a:gd name="T49" fmla="*/ 18 h 36"/>
                  <a:gd name="T50" fmla="*/ 5 w 23"/>
                  <a:gd name="T51" fmla="*/ 18 h 36"/>
                  <a:gd name="T52" fmla="*/ 5 w 23"/>
                  <a:gd name="T53" fmla="*/ 18 h 36"/>
                  <a:gd name="T54" fmla="*/ 5 w 23"/>
                  <a:gd name="T55" fmla="*/ 18 h 36"/>
                  <a:gd name="T56" fmla="*/ 4 w 23"/>
                  <a:gd name="T57" fmla="*/ 18 h 36"/>
                  <a:gd name="T58" fmla="*/ 3 w 23"/>
                  <a:gd name="T59" fmla="*/ 22 h 36"/>
                  <a:gd name="T60" fmla="*/ 3 w 23"/>
                  <a:gd name="T61" fmla="*/ 25 h 36"/>
                  <a:gd name="T62" fmla="*/ 7 w 23"/>
                  <a:gd name="T63" fmla="*/ 30 h 36"/>
                  <a:gd name="T64" fmla="*/ 7 w 23"/>
                  <a:gd name="T65" fmla="*/ 30 h 36"/>
                  <a:gd name="T66" fmla="*/ 8 w 23"/>
                  <a:gd name="T6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36">
                    <a:moveTo>
                      <a:pt x="11" y="36"/>
                    </a:moveTo>
                    <a:lnTo>
                      <a:pt x="8" y="35"/>
                    </a:lnTo>
                    <a:lnTo>
                      <a:pt x="5" y="33"/>
                    </a:lnTo>
                    <a:lnTo>
                      <a:pt x="4" y="32"/>
                    </a:lnTo>
                    <a:lnTo>
                      <a:pt x="1" y="29"/>
                    </a:lnTo>
                    <a:lnTo>
                      <a:pt x="1" y="28"/>
                    </a:lnTo>
                    <a:lnTo>
                      <a:pt x="1" y="25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19"/>
                    </a:lnTo>
                    <a:lnTo>
                      <a:pt x="3" y="15"/>
                    </a:lnTo>
                    <a:lnTo>
                      <a:pt x="4" y="13"/>
                    </a:lnTo>
                    <a:lnTo>
                      <a:pt x="5" y="10"/>
                    </a:lnTo>
                    <a:lnTo>
                      <a:pt x="8" y="8"/>
                    </a:lnTo>
                    <a:lnTo>
                      <a:pt x="10" y="5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3" y="3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7" y="10"/>
                    </a:lnTo>
                    <a:lnTo>
                      <a:pt x="20" y="13"/>
                    </a:lnTo>
                    <a:lnTo>
                      <a:pt x="20" y="16"/>
                    </a:lnTo>
                    <a:lnTo>
                      <a:pt x="23" y="22"/>
                    </a:lnTo>
                    <a:lnTo>
                      <a:pt x="23" y="26"/>
                    </a:lnTo>
                    <a:lnTo>
                      <a:pt x="21" y="30"/>
                    </a:lnTo>
                    <a:lnTo>
                      <a:pt x="18" y="33"/>
                    </a:lnTo>
                    <a:lnTo>
                      <a:pt x="16" y="35"/>
                    </a:lnTo>
                    <a:lnTo>
                      <a:pt x="13" y="35"/>
                    </a:lnTo>
                    <a:lnTo>
                      <a:pt x="11" y="36"/>
                    </a:lnTo>
                    <a:lnTo>
                      <a:pt x="11" y="36"/>
                    </a:lnTo>
                    <a:close/>
                    <a:moveTo>
                      <a:pt x="8" y="30"/>
                    </a:moveTo>
                    <a:lnTo>
                      <a:pt x="8" y="30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3" y="25"/>
                    </a:lnTo>
                    <a:lnTo>
                      <a:pt x="4" y="28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8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" name="Freeform 18"/>
              <p:cNvSpPr>
                <a:spLocks noEditPoints="1"/>
              </p:cNvSpPr>
              <p:nvPr/>
            </p:nvSpPr>
            <p:spPr bwMode="auto">
              <a:xfrm>
                <a:off x="6169025" y="3454401"/>
                <a:ext cx="12700" cy="19050"/>
              </a:xfrm>
              <a:custGeom>
                <a:avLst/>
                <a:gdLst>
                  <a:gd name="T0" fmla="*/ 7 w 23"/>
                  <a:gd name="T1" fmla="*/ 36 h 36"/>
                  <a:gd name="T2" fmla="*/ 3 w 23"/>
                  <a:gd name="T3" fmla="*/ 32 h 36"/>
                  <a:gd name="T4" fmla="*/ 0 w 23"/>
                  <a:gd name="T5" fmla="*/ 28 h 36"/>
                  <a:gd name="T6" fmla="*/ 0 w 23"/>
                  <a:gd name="T7" fmla="*/ 25 h 36"/>
                  <a:gd name="T8" fmla="*/ 0 w 23"/>
                  <a:gd name="T9" fmla="*/ 19 h 36"/>
                  <a:gd name="T10" fmla="*/ 5 w 23"/>
                  <a:gd name="T11" fmla="*/ 13 h 36"/>
                  <a:gd name="T12" fmla="*/ 7 w 23"/>
                  <a:gd name="T13" fmla="*/ 8 h 36"/>
                  <a:gd name="T14" fmla="*/ 10 w 23"/>
                  <a:gd name="T15" fmla="*/ 3 h 36"/>
                  <a:gd name="T16" fmla="*/ 12 w 23"/>
                  <a:gd name="T17" fmla="*/ 0 h 36"/>
                  <a:gd name="T18" fmla="*/ 12 w 23"/>
                  <a:gd name="T19" fmla="*/ 0 h 36"/>
                  <a:gd name="T20" fmla="*/ 12 w 23"/>
                  <a:gd name="T21" fmla="*/ 5 h 36"/>
                  <a:gd name="T22" fmla="*/ 16 w 23"/>
                  <a:gd name="T23" fmla="*/ 9 h 36"/>
                  <a:gd name="T24" fmla="*/ 19 w 23"/>
                  <a:gd name="T25" fmla="*/ 15 h 36"/>
                  <a:gd name="T26" fmla="*/ 23 w 23"/>
                  <a:gd name="T27" fmla="*/ 22 h 36"/>
                  <a:gd name="T28" fmla="*/ 20 w 23"/>
                  <a:gd name="T29" fmla="*/ 31 h 36"/>
                  <a:gd name="T30" fmla="*/ 16 w 23"/>
                  <a:gd name="T31" fmla="*/ 35 h 36"/>
                  <a:gd name="T32" fmla="*/ 12 w 23"/>
                  <a:gd name="T33" fmla="*/ 36 h 36"/>
                  <a:gd name="T34" fmla="*/ 7 w 23"/>
                  <a:gd name="T35" fmla="*/ 32 h 36"/>
                  <a:gd name="T36" fmla="*/ 9 w 23"/>
                  <a:gd name="T37" fmla="*/ 31 h 36"/>
                  <a:gd name="T38" fmla="*/ 9 w 23"/>
                  <a:gd name="T39" fmla="*/ 31 h 36"/>
                  <a:gd name="T40" fmla="*/ 7 w 23"/>
                  <a:gd name="T41" fmla="*/ 29 h 36"/>
                  <a:gd name="T42" fmla="*/ 6 w 23"/>
                  <a:gd name="T43" fmla="*/ 28 h 36"/>
                  <a:gd name="T44" fmla="*/ 5 w 23"/>
                  <a:gd name="T45" fmla="*/ 26 h 36"/>
                  <a:gd name="T46" fmla="*/ 5 w 23"/>
                  <a:gd name="T47" fmla="*/ 21 h 36"/>
                  <a:gd name="T48" fmla="*/ 5 w 23"/>
                  <a:gd name="T49" fmla="*/ 19 h 36"/>
                  <a:gd name="T50" fmla="*/ 5 w 23"/>
                  <a:gd name="T51" fmla="*/ 19 h 36"/>
                  <a:gd name="T52" fmla="*/ 5 w 23"/>
                  <a:gd name="T53" fmla="*/ 18 h 36"/>
                  <a:gd name="T54" fmla="*/ 5 w 23"/>
                  <a:gd name="T55" fmla="*/ 18 h 36"/>
                  <a:gd name="T56" fmla="*/ 5 w 23"/>
                  <a:gd name="T57" fmla="*/ 19 h 36"/>
                  <a:gd name="T58" fmla="*/ 3 w 23"/>
                  <a:gd name="T59" fmla="*/ 22 h 36"/>
                  <a:gd name="T60" fmla="*/ 3 w 23"/>
                  <a:gd name="T61" fmla="*/ 25 h 36"/>
                  <a:gd name="T62" fmla="*/ 6 w 23"/>
                  <a:gd name="T63" fmla="*/ 31 h 36"/>
                  <a:gd name="T64" fmla="*/ 6 w 23"/>
                  <a:gd name="T65" fmla="*/ 32 h 36"/>
                  <a:gd name="T66" fmla="*/ 7 w 23"/>
                  <a:gd name="T67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36">
                    <a:moveTo>
                      <a:pt x="10" y="36"/>
                    </a:moveTo>
                    <a:lnTo>
                      <a:pt x="7" y="36"/>
                    </a:lnTo>
                    <a:lnTo>
                      <a:pt x="6" y="35"/>
                    </a:lnTo>
                    <a:lnTo>
                      <a:pt x="3" y="32"/>
                    </a:lnTo>
                    <a:lnTo>
                      <a:pt x="2" y="31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6"/>
                    </a:lnTo>
                    <a:lnTo>
                      <a:pt x="5" y="13"/>
                    </a:lnTo>
                    <a:lnTo>
                      <a:pt x="6" y="12"/>
                    </a:lnTo>
                    <a:lnTo>
                      <a:pt x="7" y="8"/>
                    </a:lnTo>
                    <a:lnTo>
                      <a:pt x="9" y="6"/>
                    </a:lnTo>
                    <a:lnTo>
                      <a:pt x="10" y="3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5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6" y="11"/>
                    </a:lnTo>
                    <a:lnTo>
                      <a:pt x="19" y="15"/>
                    </a:lnTo>
                    <a:lnTo>
                      <a:pt x="20" y="16"/>
                    </a:lnTo>
                    <a:lnTo>
                      <a:pt x="23" y="22"/>
                    </a:lnTo>
                    <a:lnTo>
                      <a:pt x="22" y="26"/>
                    </a:lnTo>
                    <a:lnTo>
                      <a:pt x="20" y="31"/>
                    </a:lnTo>
                    <a:lnTo>
                      <a:pt x="18" y="34"/>
                    </a:lnTo>
                    <a:lnTo>
                      <a:pt x="16" y="35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0" y="36"/>
                    </a:lnTo>
                    <a:close/>
                    <a:moveTo>
                      <a:pt x="7" y="32"/>
                    </a:move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9"/>
                    </a:lnTo>
                    <a:lnTo>
                      <a:pt x="3" y="21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3" y="25"/>
                    </a:lnTo>
                    <a:lnTo>
                      <a:pt x="3" y="29"/>
                    </a:lnTo>
                    <a:lnTo>
                      <a:pt x="6" y="31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7" y="32"/>
                    </a:lnTo>
                    <a:lnTo>
                      <a:pt x="7" y="32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" name="Freeform 19"/>
              <p:cNvSpPr>
                <a:spLocks noEditPoints="1"/>
              </p:cNvSpPr>
              <p:nvPr/>
            </p:nvSpPr>
            <p:spPr bwMode="auto">
              <a:xfrm>
                <a:off x="6170613" y="3482976"/>
                <a:ext cx="11113" cy="19050"/>
              </a:xfrm>
              <a:custGeom>
                <a:avLst/>
                <a:gdLst>
                  <a:gd name="T0" fmla="*/ 7 w 21"/>
                  <a:gd name="T1" fmla="*/ 35 h 35"/>
                  <a:gd name="T2" fmla="*/ 3 w 21"/>
                  <a:gd name="T3" fmla="*/ 32 h 35"/>
                  <a:gd name="T4" fmla="*/ 0 w 21"/>
                  <a:gd name="T5" fmla="*/ 26 h 35"/>
                  <a:gd name="T6" fmla="*/ 0 w 21"/>
                  <a:gd name="T7" fmla="*/ 23 h 35"/>
                  <a:gd name="T8" fmla="*/ 0 w 21"/>
                  <a:gd name="T9" fmla="*/ 19 h 35"/>
                  <a:gd name="T10" fmla="*/ 3 w 21"/>
                  <a:gd name="T11" fmla="*/ 13 h 35"/>
                  <a:gd name="T12" fmla="*/ 7 w 21"/>
                  <a:gd name="T13" fmla="*/ 7 h 35"/>
                  <a:gd name="T14" fmla="*/ 10 w 21"/>
                  <a:gd name="T15" fmla="*/ 1 h 35"/>
                  <a:gd name="T16" fmla="*/ 10 w 21"/>
                  <a:gd name="T17" fmla="*/ 0 h 35"/>
                  <a:gd name="T18" fmla="*/ 10 w 21"/>
                  <a:gd name="T19" fmla="*/ 0 h 35"/>
                  <a:gd name="T20" fmla="*/ 11 w 21"/>
                  <a:gd name="T21" fmla="*/ 3 h 35"/>
                  <a:gd name="T22" fmla="*/ 14 w 21"/>
                  <a:gd name="T23" fmla="*/ 9 h 35"/>
                  <a:gd name="T24" fmla="*/ 18 w 21"/>
                  <a:gd name="T25" fmla="*/ 13 h 35"/>
                  <a:gd name="T26" fmla="*/ 21 w 21"/>
                  <a:gd name="T27" fmla="*/ 20 h 35"/>
                  <a:gd name="T28" fmla="*/ 20 w 21"/>
                  <a:gd name="T29" fmla="*/ 30 h 35"/>
                  <a:gd name="T30" fmla="*/ 14 w 21"/>
                  <a:gd name="T31" fmla="*/ 35 h 35"/>
                  <a:gd name="T32" fmla="*/ 11 w 21"/>
                  <a:gd name="T33" fmla="*/ 35 h 35"/>
                  <a:gd name="T34" fmla="*/ 7 w 21"/>
                  <a:gd name="T35" fmla="*/ 30 h 35"/>
                  <a:gd name="T36" fmla="*/ 7 w 21"/>
                  <a:gd name="T37" fmla="*/ 29 h 35"/>
                  <a:gd name="T38" fmla="*/ 7 w 21"/>
                  <a:gd name="T39" fmla="*/ 29 h 35"/>
                  <a:gd name="T40" fmla="*/ 7 w 21"/>
                  <a:gd name="T41" fmla="*/ 29 h 35"/>
                  <a:gd name="T42" fmla="*/ 5 w 21"/>
                  <a:gd name="T43" fmla="*/ 27 h 35"/>
                  <a:gd name="T44" fmla="*/ 4 w 21"/>
                  <a:gd name="T45" fmla="*/ 24 h 35"/>
                  <a:gd name="T46" fmla="*/ 3 w 21"/>
                  <a:gd name="T47" fmla="*/ 19 h 35"/>
                  <a:gd name="T48" fmla="*/ 4 w 21"/>
                  <a:gd name="T49" fmla="*/ 17 h 35"/>
                  <a:gd name="T50" fmla="*/ 4 w 21"/>
                  <a:gd name="T51" fmla="*/ 17 h 35"/>
                  <a:gd name="T52" fmla="*/ 4 w 21"/>
                  <a:gd name="T53" fmla="*/ 17 h 35"/>
                  <a:gd name="T54" fmla="*/ 4 w 21"/>
                  <a:gd name="T55" fmla="*/ 17 h 35"/>
                  <a:gd name="T56" fmla="*/ 4 w 21"/>
                  <a:gd name="T57" fmla="*/ 17 h 35"/>
                  <a:gd name="T58" fmla="*/ 1 w 21"/>
                  <a:gd name="T59" fmla="*/ 22 h 35"/>
                  <a:gd name="T60" fmla="*/ 1 w 21"/>
                  <a:gd name="T61" fmla="*/ 24 h 35"/>
                  <a:gd name="T62" fmla="*/ 5 w 21"/>
                  <a:gd name="T63" fmla="*/ 30 h 35"/>
                  <a:gd name="T64" fmla="*/ 5 w 21"/>
                  <a:gd name="T65" fmla="*/ 30 h 35"/>
                  <a:gd name="T66" fmla="*/ 7 w 21"/>
                  <a:gd name="T6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35">
                    <a:moveTo>
                      <a:pt x="10" y="35"/>
                    </a:moveTo>
                    <a:lnTo>
                      <a:pt x="7" y="35"/>
                    </a:lnTo>
                    <a:lnTo>
                      <a:pt x="4" y="33"/>
                    </a:lnTo>
                    <a:lnTo>
                      <a:pt x="3" y="32"/>
                    </a:lnTo>
                    <a:lnTo>
                      <a:pt x="1" y="29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8" y="4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3"/>
                    </a:lnTo>
                    <a:lnTo>
                      <a:pt x="14" y="7"/>
                    </a:lnTo>
                    <a:lnTo>
                      <a:pt x="14" y="9"/>
                    </a:lnTo>
                    <a:lnTo>
                      <a:pt x="16" y="10"/>
                    </a:lnTo>
                    <a:lnTo>
                      <a:pt x="18" y="13"/>
                    </a:lnTo>
                    <a:lnTo>
                      <a:pt x="20" y="16"/>
                    </a:lnTo>
                    <a:lnTo>
                      <a:pt x="21" y="20"/>
                    </a:lnTo>
                    <a:lnTo>
                      <a:pt x="21" y="26"/>
                    </a:lnTo>
                    <a:lnTo>
                      <a:pt x="20" y="30"/>
                    </a:lnTo>
                    <a:lnTo>
                      <a:pt x="17" y="33"/>
                    </a:lnTo>
                    <a:lnTo>
                      <a:pt x="14" y="35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10" y="35"/>
                    </a:lnTo>
                    <a:close/>
                    <a:moveTo>
                      <a:pt x="7" y="30"/>
                    </a:moveTo>
                    <a:lnTo>
                      <a:pt x="7" y="30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3" y="19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3" y="19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1" y="24"/>
                    </a:lnTo>
                    <a:lnTo>
                      <a:pt x="3" y="27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7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8052878" y="2491176"/>
              <a:ext cx="163513" cy="290513"/>
              <a:chOff x="6037263" y="3362326"/>
              <a:chExt cx="163513" cy="290513"/>
            </a:xfrm>
            <a:solidFill>
              <a:schemeClr val="bg2">
                <a:lumMod val="25000"/>
              </a:schemeClr>
            </a:solidFill>
          </p:grpSpPr>
          <p:sp>
            <p:nvSpPr>
              <p:cNvPr id="103" name="Freeform 14"/>
              <p:cNvSpPr>
                <a:spLocks noEditPoints="1"/>
              </p:cNvSpPr>
              <p:nvPr/>
            </p:nvSpPr>
            <p:spPr bwMode="auto">
              <a:xfrm>
                <a:off x="6037263" y="3362326"/>
                <a:ext cx="163513" cy="290513"/>
              </a:xfrm>
              <a:custGeom>
                <a:avLst/>
                <a:gdLst>
                  <a:gd name="T0" fmla="*/ 1 w 309"/>
                  <a:gd name="T1" fmla="*/ 495 h 548"/>
                  <a:gd name="T2" fmla="*/ 1 w 309"/>
                  <a:gd name="T3" fmla="*/ 442 h 548"/>
                  <a:gd name="T4" fmla="*/ 77 w 309"/>
                  <a:gd name="T5" fmla="*/ 439 h 548"/>
                  <a:gd name="T6" fmla="*/ 77 w 309"/>
                  <a:gd name="T7" fmla="*/ 410 h 548"/>
                  <a:gd name="T8" fmla="*/ 77 w 309"/>
                  <a:gd name="T9" fmla="*/ 192 h 548"/>
                  <a:gd name="T10" fmla="*/ 76 w 309"/>
                  <a:gd name="T11" fmla="*/ 0 h 548"/>
                  <a:gd name="T12" fmla="*/ 128 w 309"/>
                  <a:gd name="T13" fmla="*/ 0 h 548"/>
                  <a:gd name="T14" fmla="*/ 166 w 309"/>
                  <a:gd name="T15" fmla="*/ 0 h 548"/>
                  <a:gd name="T16" fmla="*/ 192 w 309"/>
                  <a:gd name="T17" fmla="*/ 0 h 548"/>
                  <a:gd name="T18" fmla="*/ 192 w 309"/>
                  <a:gd name="T19" fmla="*/ 60 h 548"/>
                  <a:gd name="T20" fmla="*/ 238 w 309"/>
                  <a:gd name="T21" fmla="*/ 60 h 548"/>
                  <a:gd name="T22" fmla="*/ 278 w 309"/>
                  <a:gd name="T23" fmla="*/ 60 h 548"/>
                  <a:gd name="T24" fmla="*/ 278 w 309"/>
                  <a:gd name="T25" fmla="*/ 126 h 548"/>
                  <a:gd name="T26" fmla="*/ 267 w 309"/>
                  <a:gd name="T27" fmla="*/ 126 h 548"/>
                  <a:gd name="T28" fmla="*/ 267 w 309"/>
                  <a:gd name="T29" fmla="*/ 83 h 548"/>
                  <a:gd name="T30" fmla="*/ 192 w 309"/>
                  <a:gd name="T31" fmla="*/ 83 h 548"/>
                  <a:gd name="T32" fmla="*/ 192 w 309"/>
                  <a:gd name="T33" fmla="*/ 263 h 548"/>
                  <a:gd name="T34" fmla="*/ 194 w 309"/>
                  <a:gd name="T35" fmla="*/ 441 h 548"/>
                  <a:gd name="T36" fmla="*/ 237 w 309"/>
                  <a:gd name="T37" fmla="*/ 442 h 548"/>
                  <a:gd name="T38" fmla="*/ 309 w 309"/>
                  <a:gd name="T39" fmla="*/ 442 h 548"/>
                  <a:gd name="T40" fmla="*/ 309 w 309"/>
                  <a:gd name="T41" fmla="*/ 491 h 548"/>
                  <a:gd name="T42" fmla="*/ 309 w 309"/>
                  <a:gd name="T43" fmla="*/ 547 h 548"/>
                  <a:gd name="T44" fmla="*/ 120 w 309"/>
                  <a:gd name="T45" fmla="*/ 548 h 548"/>
                  <a:gd name="T46" fmla="*/ 0 w 309"/>
                  <a:gd name="T47" fmla="*/ 547 h 548"/>
                  <a:gd name="T48" fmla="*/ 1 w 309"/>
                  <a:gd name="T49" fmla="*/ 495 h 548"/>
                  <a:gd name="T50" fmla="*/ 267 w 309"/>
                  <a:gd name="T51" fmla="*/ 491 h 548"/>
                  <a:gd name="T52" fmla="*/ 267 w 309"/>
                  <a:gd name="T53" fmla="*/ 462 h 548"/>
                  <a:gd name="T54" fmla="*/ 120 w 309"/>
                  <a:gd name="T55" fmla="*/ 462 h 548"/>
                  <a:gd name="T56" fmla="*/ 204 w 309"/>
                  <a:gd name="T57" fmla="*/ 462 h 548"/>
                  <a:gd name="T58" fmla="*/ 24 w 309"/>
                  <a:gd name="T59" fmla="*/ 462 h 548"/>
                  <a:gd name="T60" fmla="*/ 24 w 309"/>
                  <a:gd name="T61" fmla="*/ 492 h 548"/>
                  <a:gd name="T62" fmla="*/ 24 w 309"/>
                  <a:gd name="T63" fmla="*/ 520 h 548"/>
                  <a:gd name="T64" fmla="*/ 120 w 309"/>
                  <a:gd name="T65" fmla="*/ 520 h 548"/>
                  <a:gd name="T66" fmla="*/ 267 w 309"/>
                  <a:gd name="T67" fmla="*/ 518 h 548"/>
                  <a:gd name="T68" fmla="*/ 267 w 309"/>
                  <a:gd name="T69" fmla="*/ 491 h 548"/>
                  <a:gd name="T70" fmla="*/ 163 w 309"/>
                  <a:gd name="T71" fmla="*/ 232 h 548"/>
                  <a:gd name="T72" fmla="*/ 163 w 309"/>
                  <a:gd name="T73" fmla="*/ 31 h 548"/>
                  <a:gd name="T74" fmla="*/ 135 w 309"/>
                  <a:gd name="T75" fmla="*/ 31 h 548"/>
                  <a:gd name="T76" fmla="*/ 106 w 309"/>
                  <a:gd name="T77" fmla="*/ 31 h 548"/>
                  <a:gd name="T78" fmla="*/ 106 w 309"/>
                  <a:gd name="T79" fmla="*/ 232 h 548"/>
                  <a:gd name="T80" fmla="*/ 106 w 309"/>
                  <a:gd name="T81" fmla="*/ 441 h 548"/>
                  <a:gd name="T82" fmla="*/ 136 w 309"/>
                  <a:gd name="T83" fmla="*/ 441 h 548"/>
                  <a:gd name="T84" fmla="*/ 165 w 309"/>
                  <a:gd name="T85" fmla="*/ 441 h 548"/>
                  <a:gd name="T86" fmla="*/ 163 w 309"/>
                  <a:gd name="T87" fmla="*/ 232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09" h="548">
                    <a:moveTo>
                      <a:pt x="1" y="495"/>
                    </a:moveTo>
                    <a:lnTo>
                      <a:pt x="1" y="442"/>
                    </a:lnTo>
                    <a:lnTo>
                      <a:pt x="77" y="439"/>
                    </a:lnTo>
                    <a:lnTo>
                      <a:pt x="77" y="410"/>
                    </a:lnTo>
                    <a:lnTo>
                      <a:pt x="77" y="192"/>
                    </a:lnTo>
                    <a:lnTo>
                      <a:pt x="76" y="0"/>
                    </a:lnTo>
                    <a:lnTo>
                      <a:pt x="128" y="0"/>
                    </a:lnTo>
                    <a:lnTo>
                      <a:pt x="166" y="0"/>
                    </a:lnTo>
                    <a:lnTo>
                      <a:pt x="192" y="0"/>
                    </a:lnTo>
                    <a:lnTo>
                      <a:pt x="192" y="60"/>
                    </a:lnTo>
                    <a:lnTo>
                      <a:pt x="238" y="60"/>
                    </a:lnTo>
                    <a:lnTo>
                      <a:pt x="278" y="60"/>
                    </a:lnTo>
                    <a:lnTo>
                      <a:pt x="278" y="126"/>
                    </a:lnTo>
                    <a:lnTo>
                      <a:pt x="267" y="126"/>
                    </a:lnTo>
                    <a:lnTo>
                      <a:pt x="267" y="83"/>
                    </a:lnTo>
                    <a:lnTo>
                      <a:pt x="192" y="83"/>
                    </a:lnTo>
                    <a:lnTo>
                      <a:pt x="192" y="263"/>
                    </a:lnTo>
                    <a:lnTo>
                      <a:pt x="194" y="441"/>
                    </a:lnTo>
                    <a:lnTo>
                      <a:pt x="237" y="442"/>
                    </a:lnTo>
                    <a:lnTo>
                      <a:pt x="309" y="442"/>
                    </a:lnTo>
                    <a:lnTo>
                      <a:pt x="309" y="491"/>
                    </a:lnTo>
                    <a:lnTo>
                      <a:pt x="309" y="547"/>
                    </a:lnTo>
                    <a:lnTo>
                      <a:pt x="120" y="548"/>
                    </a:lnTo>
                    <a:lnTo>
                      <a:pt x="0" y="547"/>
                    </a:lnTo>
                    <a:lnTo>
                      <a:pt x="1" y="495"/>
                    </a:lnTo>
                    <a:close/>
                    <a:moveTo>
                      <a:pt x="267" y="491"/>
                    </a:moveTo>
                    <a:lnTo>
                      <a:pt x="267" y="462"/>
                    </a:lnTo>
                    <a:lnTo>
                      <a:pt x="120" y="462"/>
                    </a:lnTo>
                    <a:lnTo>
                      <a:pt x="204" y="462"/>
                    </a:lnTo>
                    <a:lnTo>
                      <a:pt x="24" y="462"/>
                    </a:lnTo>
                    <a:lnTo>
                      <a:pt x="24" y="492"/>
                    </a:lnTo>
                    <a:lnTo>
                      <a:pt x="24" y="520"/>
                    </a:lnTo>
                    <a:lnTo>
                      <a:pt x="120" y="520"/>
                    </a:lnTo>
                    <a:lnTo>
                      <a:pt x="267" y="518"/>
                    </a:lnTo>
                    <a:lnTo>
                      <a:pt x="267" y="491"/>
                    </a:lnTo>
                    <a:close/>
                    <a:moveTo>
                      <a:pt x="163" y="232"/>
                    </a:moveTo>
                    <a:lnTo>
                      <a:pt x="163" y="31"/>
                    </a:lnTo>
                    <a:lnTo>
                      <a:pt x="135" y="31"/>
                    </a:lnTo>
                    <a:lnTo>
                      <a:pt x="106" y="31"/>
                    </a:lnTo>
                    <a:lnTo>
                      <a:pt x="106" y="232"/>
                    </a:lnTo>
                    <a:lnTo>
                      <a:pt x="106" y="441"/>
                    </a:lnTo>
                    <a:lnTo>
                      <a:pt x="136" y="441"/>
                    </a:lnTo>
                    <a:lnTo>
                      <a:pt x="165" y="441"/>
                    </a:lnTo>
                    <a:lnTo>
                      <a:pt x="163" y="232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" name="Freeform 16"/>
              <p:cNvSpPr>
                <a:spLocks noEditPoints="1"/>
              </p:cNvSpPr>
              <p:nvPr/>
            </p:nvSpPr>
            <p:spPr bwMode="auto">
              <a:xfrm>
                <a:off x="6181725" y="3436938"/>
                <a:ext cx="11113" cy="19050"/>
              </a:xfrm>
              <a:custGeom>
                <a:avLst/>
                <a:gdLst>
                  <a:gd name="T0" fmla="*/ 7 w 21"/>
                  <a:gd name="T1" fmla="*/ 34 h 36"/>
                  <a:gd name="T2" fmla="*/ 3 w 21"/>
                  <a:gd name="T3" fmla="*/ 31 h 36"/>
                  <a:gd name="T4" fmla="*/ 0 w 21"/>
                  <a:gd name="T5" fmla="*/ 27 h 36"/>
                  <a:gd name="T6" fmla="*/ 0 w 21"/>
                  <a:gd name="T7" fmla="*/ 23 h 36"/>
                  <a:gd name="T8" fmla="*/ 0 w 21"/>
                  <a:gd name="T9" fmla="*/ 19 h 36"/>
                  <a:gd name="T10" fmla="*/ 3 w 21"/>
                  <a:gd name="T11" fmla="*/ 13 h 36"/>
                  <a:gd name="T12" fmla="*/ 7 w 21"/>
                  <a:gd name="T13" fmla="*/ 7 h 36"/>
                  <a:gd name="T14" fmla="*/ 10 w 21"/>
                  <a:gd name="T15" fmla="*/ 3 h 36"/>
                  <a:gd name="T16" fmla="*/ 10 w 21"/>
                  <a:gd name="T17" fmla="*/ 0 h 36"/>
                  <a:gd name="T18" fmla="*/ 10 w 21"/>
                  <a:gd name="T19" fmla="*/ 0 h 36"/>
                  <a:gd name="T20" fmla="*/ 11 w 21"/>
                  <a:gd name="T21" fmla="*/ 3 h 36"/>
                  <a:gd name="T22" fmla="*/ 16 w 21"/>
                  <a:gd name="T23" fmla="*/ 9 h 36"/>
                  <a:gd name="T24" fmla="*/ 18 w 21"/>
                  <a:gd name="T25" fmla="*/ 13 h 36"/>
                  <a:gd name="T26" fmla="*/ 21 w 21"/>
                  <a:gd name="T27" fmla="*/ 21 h 36"/>
                  <a:gd name="T28" fmla="*/ 20 w 21"/>
                  <a:gd name="T29" fmla="*/ 30 h 36"/>
                  <a:gd name="T30" fmla="*/ 14 w 21"/>
                  <a:gd name="T31" fmla="*/ 34 h 36"/>
                  <a:gd name="T32" fmla="*/ 11 w 21"/>
                  <a:gd name="T33" fmla="*/ 36 h 36"/>
                  <a:gd name="T34" fmla="*/ 7 w 21"/>
                  <a:gd name="T35" fmla="*/ 30 h 36"/>
                  <a:gd name="T36" fmla="*/ 7 w 21"/>
                  <a:gd name="T37" fmla="*/ 29 h 36"/>
                  <a:gd name="T38" fmla="*/ 7 w 21"/>
                  <a:gd name="T39" fmla="*/ 29 h 36"/>
                  <a:gd name="T40" fmla="*/ 7 w 21"/>
                  <a:gd name="T41" fmla="*/ 29 h 36"/>
                  <a:gd name="T42" fmla="*/ 5 w 21"/>
                  <a:gd name="T43" fmla="*/ 27 h 36"/>
                  <a:gd name="T44" fmla="*/ 4 w 21"/>
                  <a:gd name="T45" fmla="*/ 26 h 36"/>
                  <a:gd name="T46" fmla="*/ 4 w 21"/>
                  <a:gd name="T47" fmla="*/ 19 h 36"/>
                  <a:gd name="T48" fmla="*/ 4 w 21"/>
                  <a:gd name="T49" fmla="*/ 17 h 36"/>
                  <a:gd name="T50" fmla="*/ 4 w 21"/>
                  <a:gd name="T51" fmla="*/ 17 h 36"/>
                  <a:gd name="T52" fmla="*/ 4 w 21"/>
                  <a:gd name="T53" fmla="*/ 17 h 36"/>
                  <a:gd name="T54" fmla="*/ 4 w 21"/>
                  <a:gd name="T55" fmla="*/ 17 h 36"/>
                  <a:gd name="T56" fmla="*/ 4 w 21"/>
                  <a:gd name="T57" fmla="*/ 17 h 36"/>
                  <a:gd name="T58" fmla="*/ 3 w 21"/>
                  <a:gd name="T59" fmla="*/ 21 h 36"/>
                  <a:gd name="T60" fmla="*/ 3 w 21"/>
                  <a:gd name="T61" fmla="*/ 24 h 36"/>
                  <a:gd name="T62" fmla="*/ 5 w 21"/>
                  <a:gd name="T63" fmla="*/ 30 h 36"/>
                  <a:gd name="T64" fmla="*/ 5 w 21"/>
                  <a:gd name="T65" fmla="*/ 30 h 36"/>
                  <a:gd name="T66" fmla="*/ 7 w 21"/>
                  <a:gd name="T6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36">
                    <a:moveTo>
                      <a:pt x="10" y="36"/>
                    </a:moveTo>
                    <a:lnTo>
                      <a:pt x="7" y="34"/>
                    </a:lnTo>
                    <a:lnTo>
                      <a:pt x="4" y="33"/>
                    </a:lnTo>
                    <a:lnTo>
                      <a:pt x="3" y="31"/>
                    </a:lnTo>
                    <a:lnTo>
                      <a:pt x="1" y="29"/>
                    </a:lnTo>
                    <a:lnTo>
                      <a:pt x="0" y="27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8" y="4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3"/>
                    </a:lnTo>
                    <a:lnTo>
                      <a:pt x="14" y="9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18" y="13"/>
                    </a:lnTo>
                    <a:lnTo>
                      <a:pt x="20" y="16"/>
                    </a:lnTo>
                    <a:lnTo>
                      <a:pt x="21" y="21"/>
                    </a:lnTo>
                    <a:lnTo>
                      <a:pt x="21" y="26"/>
                    </a:lnTo>
                    <a:lnTo>
                      <a:pt x="20" y="30"/>
                    </a:lnTo>
                    <a:lnTo>
                      <a:pt x="17" y="33"/>
                    </a:lnTo>
                    <a:lnTo>
                      <a:pt x="14" y="34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10" y="36"/>
                    </a:lnTo>
                    <a:close/>
                    <a:moveTo>
                      <a:pt x="7" y="30"/>
                    </a:moveTo>
                    <a:lnTo>
                      <a:pt x="7" y="30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3" y="23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3" y="20"/>
                    </a:lnTo>
                    <a:lnTo>
                      <a:pt x="3" y="21"/>
                    </a:lnTo>
                    <a:lnTo>
                      <a:pt x="1" y="23"/>
                    </a:lnTo>
                    <a:lnTo>
                      <a:pt x="3" y="24"/>
                    </a:lnTo>
                    <a:lnTo>
                      <a:pt x="3" y="27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1"/>
                    </a:lnTo>
                    <a:lnTo>
                      <a:pt x="7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" name="Freeform 17"/>
              <p:cNvSpPr>
                <a:spLocks noEditPoints="1"/>
              </p:cNvSpPr>
              <p:nvPr/>
            </p:nvSpPr>
            <p:spPr bwMode="auto">
              <a:xfrm>
                <a:off x="6181725" y="3467101"/>
                <a:ext cx="12700" cy="19050"/>
              </a:xfrm>
              <a:custGeom>
                <a:avLst/>
                <a:gdLst>
                  <a:gd name="T0" fmla="*/ 8 w 23"/>
                  <a:gd name="T1" fmla="*/ 35 h 36"/>
                  <a:gd name="T2" fmla="*/ 4 w 23"/>
                  <a:gd name="T3" fmla="*/ 32 h 36"/>
                  <a:gd name="T4" fmla="*/ 1 w 23"/>
                  <a:gd name="T5" fmla="*/ 28 h 36"/>
                  <a:gd name="T6" fmla="*/ 0 w 23"/>
                  <a:gd name="T7" fmla="*/ 23 h 36"/>
                  <a:gd name="T8" fmla="*/ 1 w 23"/>
                  <a:gd name="T9" fmla="*/ 19 h 36"/>
                  <a:gd name="T10" fmla="*/ 4 w 23"/>
                  <a:gd name="T11" fmla="*/ 13 h 36"/>
                  <a:gd name="T12" fmla="*/ 8 w 23"/>
                  <a:gd name="T13" fmla="*/ 8 h 36"/>
                  <a:gd name="T14" fmla="*/ 11 w 23"/>
                  <a:gd name="T15" fmla="*/ 3 h 36"/>
                  <a:gd name="T16" fmla="*/ 11 w 23"/>
                  <a:gd name="T17" fmla="*/ 0 h 36"/>
                  <a:gd name="T18" fmla="*/ 11 w 23"/>
                  <a:gd name="T19" fmla="*/ 0 h 36"/>
                  <a:gd name="T20" fmla="*/ 13 w 23"/>
                  <a:gd name="T21" fmla="*/ 3 h 36"/>
                  <a:gd name="T22" fmla="*/ 16 w 23"/>
                  <a:gd name="T23" fmla="*/ 9 h 36"/>
                  <a:gd name="T24" fmla="*/ 20 w 23"/>
                  <a:gd name="T25" fmla="*/ 13 h 36"/>
                  <a:gd name="T26" fmla="*/ 23 w 23"/>
                  <a:gd name="T27" fmla="*/ 22 h 36"/>
                  <a:gd name="T28" fmla="*/ 21 w 23"/>
                  <a:gd name="T29" fmla="*/ 30 h 36"/>
                  <a:gd name="T30" fmla="*/ 16 w 23"/>
                  <a:gd name="T31" fmla="*/ 35 h 36"/>
                  <a:gd name="T32" fmla="*/ 11 w 23"/>
                  <a:gd name="T33" fmla="*/ 36 h 36"/>
                  <a:gd name="T34" fmla="*/ 8 w 23"/>
                  <a:gd name="T35" fmla="*/ 30 h 36"/>
                  <a:gd name="T36" fmla="*/ 8 w 23"/>
                  <a:gd name="T37" fmla="*/ 29 h 36"/>
                  <a:gd name="T38" fmla="*/ 8 w 23"/>
                  <a:gd name="T39" fmla="*/ 29 h 36"/>
                  <a:gd name="T40" fmla="*/ 8 w 23"/>
                  <a:gd name="T41" fmla="*/ 29 h 36"/>
                  <a:gd name="T42" fmla="*/ 7 w 23"/>
                  <a:gd name="T43" fmla="*/ 28 h 36"/>
                  <a:gd name="T44" fmla="*/ 5 w 23"/>
                  <a:gd name="T45" fmla="*/ 26 h 36"/>
                  <a:gd name="T46" fmla="*/ 4 w 23"/>
                  <a:gd name="T47" fmla="*/ 19 h 36"/>
                  <a:gd name="T48" fmla="*/ 5 w 23"/>
                  <a:gd name="T49" fmla="*/ 18 h 36"/>
                  <a:gd name="T50" fmla="*/ 5 w 23"/>
                  <a:gd name="T51" fmla="*/ 18 h 36"/>
                  <a:gd name="T52" fmla="*/ 5 w 23"/>
                  <a:gd name="T53" fmla="*/ 18 h 36"/>
                  <a:gd name="T54" fmla="*/ 5 w 23"/>
                  <a:gd name="T55" fmla="*/ 18 h 36"/>
                  <a:gd name="T56" fmla="*/ 4 w 23"/>
                  <a:gd name="T57" fmla="*/ 18 h 36"/>
                  <a:gd name="T58" fmla="*/ 3 w 23"/>
                  <a:gd name="T59" fmla="*/ 22 h 36"/>
                  <a:gd name="T60" fmla="*/ 3 w 23"/>
                  <a:gd name="T61" fmla="*/ 25 h 36"/>
                  <a:gd name="T62" fmla="*/ 7 w 23"/>
                  <a:gd name="T63" fmla="*/ 30 h 36"/>
                  <a:gd name="T64" fmla="*/ 7 w 23"/>
                  <a:gd name="T65" fmla="*/ 30 h 36"/>
                  <a:gd name="T66" fmla="*/ 8 w 23"/>
                  <a:gd name="T6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36">
                    <a:moveTo>
                      <a:pt x="11" y="36"/>
                    </a:moveTo>
                    <a:lnTo>
                      <a:pt x="8" y="35"/>
                    </a:lnTo>
                    <a:lnTo>
                      <a:pt x="5" y="33"/>
                    </a:lnTo>
                    <a:lnTo>
                      <a:pt x="4" y="32"/>
                    </a:lnTo>
                    <a:lnTo>
                      <a:pt x="1" y="29"/>
                    </a:lnTo>
                    <a:lnTo>
                      <a:pt x="1" y="28"/>
                    </a:lnTo>
                    <a:lnTo>
                      <a:pt x="1" y="25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19"/>
                    </a:lnTo>
                    <a:lnTo>
                      <a:pt x="3" y="15"/>
                    </a:lnTo>
                    <a:lnTo>
                      <a:pt x="4" y="13"/>
                    </a:lnTo>
                    <a:lnTo>
                      <a:pt x="5" y="10"/>
                    </a:lnTo>
                    <a:lnTo>
                      <a:pt x="8" y="8"/>
                    </a:lnTo>
                    <a:lnTo>
                      <a:pt x="10" y="5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3" y="3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7" y="10"/>
                    </a:lnTo>
                    <a:lnTo>
                      <a:pt x="20" y="13"/>
                    </a:lnTo>
                    <a:lnTo>
                      <a:pt x="20" y="16"/>
                    </a:lnTo>
                    <a:lnTo>
                      <a:pt x="23" y="22"/>
                    </a:lnTo>
                    <a:lnTo>
                      <a:pt x="23" y="26"/>
                    </a:lnTo>
                    <a:lnTo>
                      <a:pt x="21" y="30"/>
                    </a:lnTo>
                    <a:lnTo>
                      <a:pt x="18" y="33"/>
                    </a:lnTo>
                    <a:lnTo>
                      <a:pt x="16" y="35"/>
                    </a:lnTo>
                    <a:lnTo>
                      <a:pt x="13" y="35"/>
                    </a:lnTo>
                    <a:lnTo>
                      <a:pt x="11" y="36"/>
                    </a:lnTo>
                    <a:lnTo>
                      <a:pt x="11" y="36"/>
                    </a:lnTo>
                    <a:close/>
                    <a:moveTo>
                      <a:pt x="8" y="30"/>
                    </a:moveTo>
                    <a:lnTo>
                      <a:pt x="8" y="30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3" y="25"/>
                    </a:lnTo>
                    <a:lnTo>
                      <a:pt x="4" y="28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8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" name="Freeform 18"/>
              <p:cNvSpPr>
                <a:spLocks noEditPoints="1"/>
              </p:cNvSpPr>
              <p:nvPr/>
            </p:nvSpPr>
            <p:spPr bwMode="auto">
              <a:xfrm>
                <a:off x="6169025" y="3454401"/>
                <a:ext cx="12700" cy="19050"/>
              </a:xfrm>
              <a:custGeom>
                <a:avLst/>
                <a:gdLst>
                  <a:gd name="T0" fmla="*/ 7 w 23"/>
                  <a:gd name="T1" fmla="*/ 36 h 36"/>
                  <a:gd name="T2" fmla="*/ 3 w 23"/>
                  <a:gd name="T3" fmla="*/ 32 h 36"/>
                  <a:gd name="T4" fmla="*/ 0 w 23"/>
                  <a:gd name="T5" fmla="*/ 28 h 36"/>
                  <a:gd name="T6" fmla="*/ 0 w 23"/>
                  <a:gd name="T7" fmla="*/ 25 h 36"/>
                  <a:gd name="T8" fmla="*/ 0 w 23"/>
                  <a:gd name="T9" fmla="*/ 19 h 36"/>
                  <a:gd name="T10" fmla="*/ 5 w 23"/>
                  <a:gd name="T11" fmla="*/ 13 h 36"/>
                  <a:gd name="T12" fmla="*/ 7 w 23"/>
                  <a:gd name="T13" fmla="*/ 8 h 36"/>
                  <a:gd name="T14" fmla="*/ 10 w 23"/>
                  <a:gd name="T15" fmla="*/ 3 h 36"/>
                  <a:gd name="T16" fmla="*/ 12 w 23"/>
                  <a:gd name="T17" fmla="*/ 0 h 36"/>
                  <a:gd name="T18" fmla="*/ 12 w 23"/>
                  <a:gd name="T19" fmla="*/ 0 h 36"/>
                  <a:gd name="T20" fmla="*/ 12 w 23"/>
                  <a:gd name="T21" fmla="*/ 5 h 36"/>
                  <a:gd name="T22" fmla="*/ 16 w 23"/>
                  <a:gd name="T23" fmla="*/ 9 h 36"/>
                  <a:gd name="T24" fmla="*/ 19 w 23"/>
                  <a:gd name="T25" fmla="*/ 15 h 36"/>
                  <a:gd name="T26" fmla="*/ 23 w 23"/>
                  <a:gd name="T27" fmla="*/ 22 h 36"/>
                  <a:gd name="T28" fmla="*/ 20 w 23"/>
                  <a:gd name="T29" fmla="*/ 31 h 36"/>
                  <a:gd name="T30" fmla="*/ 16 w 23"/>
                  <a:gd name="T31" fmla="*/ 35 h 36"/>
                  <a:gd name="T32" fmla="*/ 12 w 23"/>
                  <a:gd name="T33" fmla="*/ 36 h 36"/>
                  <a:gd name="T34" fmla="*/ 7 w 23"/>
                  <a:gd name="T35" fmla="*/ 32 h 36"/>
                  <a:gd name="T36" fmla="*/ 9 w 23"/>
                  <a:gd name="T37" fmla="*/ 31 h 36"/>
                  <a:gd name="T38" fmla="*/ 9 w 23"/>
                  <a:gd name="T39" fmla="*/ 31 h 36"/>
                  <a:gd name="T40" fmla="*/ 7 w 23"/>
                  <a:gd name="T41" fmla="*/ 29 h 36"/>
                  <a:gd name="T42" fmla="*/ 6 w 23"/>
                  <a:gd name="T43" fmla="*/ 28 h 36"/>
                  <a:gd name="T44" fmla="*/ 5 w 23"/>
                  <a:gd name="T45" fmla="*/ 26 h 36"/>
                  <a:gd name="T46" fmla="*/ 5 w 23"/>
                  <a:gd name="T47" fmla="*/ 21 h 36"/>
                  <a:gd name="T48" fmla="*/ 5 w 23"/>
                  <a:gd name="T49" fmla="*/ 19 h 36"/>
                  <a:gd name="T50" fmla="*/ 5 w 23"/>
                  <a:gd name="T51" fmla="*/ 19 h 36"/>
                  <a:gd name="T52" fmla="*/ 5 w 23"/>
                  <a:gd name="T53" fmla="*/ 18 h 36"/>
                  <a:gd name="T54" fmla="*/ 5 w 23"/>
                  <a:gd name="T55" fmla="*/ 18 h 36"/>
                  <a:gd name="T56" fmla="*/ 5 w 23"/>
                  <a:gd name="T57" fmla="*/ 19 h 36"/>
                  <a:gd name="T58" fmla="*/ 3 w 23"/>
                  <a:gd name="T59" fmla="*/ 22 h 36"/>
                  <a:gd name="T60" fmla="*/ 3 w 23"/>
                  <a:gd name="T61" fmla="*/ 25 h 36"/>
                  <a:gd name="T62" fmla="*/ 6 w 23"/>
                  <a:gd name="T63" fmla="*/ 31 h 36"/>
                  <a:gd name="T64" fmla="*/ 6 w 23"/>
                  <a:gd name="T65" fmla="*/ 32 h 36"/>
                  <a:gd name="T66" fmla="*/ 7 w 23"/>
                  <a:gd name="T67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36">
                    <a:moveTo>
                      <a:pt x="10" y="36"/>
                    </a:moveTo>
                    <a:lnTo>
                      <a:pt x="7" y="36"/>
                    </a:lnTo>
                    <a:lnTo>
                      <a:pt x="6" y="35"/>
                    </a:lnTo>
                    <a:lnTo>
                      <a:pt x="3" y="32"/>
                    </a:lnTo>
                    <a:lnTo>
                      <a:pt x="2" y="31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6"/>
                    </a:lnTo>
                    <a:lnTo>
                      <a:pt x="5" y="13"/>
                    </a:lnTo>
                    <a:lnTo>
                      <a:pt x="6" y="12"/>
                    </a:lnTo>
                    <a:lnTo>
                      <a:pt x="7" y="8"/>
                    </a:lnTo>
                    <a:lnTo>
                      <a:pt x="9" y="6"/>
                    </a:lnTo>
                    <a:lnTo>
                      <a:pt x="10" y="3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5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6" y="11"/>
                    </a:lnTo>
                    <a:lnTo>
                      <a:pt x="19" y="15"/>
                    </a:lnTo>
                    <a:lnTo>
                      <a:pt x="20" y="16"/>
                    </a:lnTo>
                    <a:lnTo>
                      <a:pt x="23" y="22"/>
                    </a:lnTo>
                    <a:lnTo>
                      <a:pt x="22" y="26"/>
                    </a:lnTo>
                    <a:lnTo>
                      <a:pt x="20" y="31"/>
                    </a:lnTo>
                    <a:lnTo>
                      <a:pt x="18" y="34"/>
                    </a:lnTo>
                    <a:lnTo>
                      <a:pt x="16" y="35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0" y="36"/>
                    </a:lnTo>
                    <a:close/>
                    <a:moveTo>
                      <a:pt x="7" y="32"/>
                    </a:move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9"/>
                    </a:lnTo>
                    <a:lnTo>
                      <a:pt x="3" y="21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3" y="25"/>
                    </a:lnTo>
                    <a:lnTo>
                      <a:pt x="3" y="29"/>
                    </a:lnTo>
                    <a:lnTo>
                      <a:pt x="6" y="31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7" y="32"/>
                    </a:lnTo>
                    <a:lnTo>
                      <a:pt x="7" y="32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" name="Freeform 19"/>
              <p:cNvSpPr>
                <a:spLocks noEditPoints="1"/>
              </p:cNvSpPr>
              <p:nvPr/>
            </p:nvSpPr>
            <p:spPr bwMode="auto">
              <a:xfrm>
                <a:off x="6170613" y="3482976"/>
                <a:ext cx="11113" cy="19050"/>
              </a:xfrm>
              <a:custGeom>
                <a:avLst/>
                <a:gdLst>
                  <a:gd name="T0" fmla="*/ 7 w 21"/>
                  <a:gd name="T1" fmla="*/ 35 h 35"/>
                  <a:gd name="T2" fmla="*/ 3 w 21"/>
                  <a:gd name="T3" fmla="*/ 32 h 35"/>
                  <a:gd name="T4" fmla="*/ 0 w 21"/>
                  <a:gd name="T5" fmla="*/ 26 h 35"/>
                  <a:gd name="T6" fmla="*/ 0 w 21"/>
                  <a:gd name="T7" fmla="*/ 23 h 35"/>
                  <a:gd name="T8" fmla="*/ 0 w 21"/>
                  <a:gd name="T9" fmla="*/ 19 h 35"/>
                  <a:gd name="T10" fmla="*/ 3 w 21"/>
                  <a:gd name="T11" fmla="*/ 13 h 35"/>
                  <a:gd name="T12" fmla="*/ 7 w 21"/>
                  <a:gd name="T13" fmla="*/ 7 h 35"/>
                  <a:gd name="T14" fmla="*/ 10 w 21"/>
                  <a:gd name="T15" fmla="*/ 1 h 35"/>
                  <a:gd name="T16" fmla="*/ 10 w 21"/>
                  <a:gd name="T17" fmla="*/ 0 h 35"/>
                  <a:gd name="T18" fmla="*/ 10 w 21"/>
                  <a:gd name="T19" fmla="*/ 0 h 35"/>
                  <a:gd name="T20" fmla="*/ 11 w 21"/>
                  <a:gd name="T21" fmla="*/ 3 h 35"/>
                  <a:gd name="T22" fmla="*/ 14 w 21"/>
                  <a:gd name="T23" fmla="*/ 9 h 35"/>
                  <a:gd name="T24" fmla="*/ 18 w 21"/>
                  <a:gd name="T25" fmla="*/ 13 h 35"/>
                  <a:gd name="T26" fmla="*/ 21 w 21"/>
                  <a:gd name="T27" fmla="*/ 20 h 35"/>
                  <a:gd name="T28" fmla="*/ 20 w 21"/>
                  <a:gd name="T29" fmla="*/ 30 h 35"/>
                  <a:gd name="T30" fmla="*/ 14 w 21"/>
                  <a:gd name="T31" fmla="*/ 35 h 35"/>
                  <a:gd name="T32" fmla="*/ 11 w 21"/>
                  <a:gd name="T33" fmla="*/ 35 h 35"/>
                  <a:gd name="T34" fmla="*/ 7 w 21"/>
                  <a:gd name="T35" fmla="*/ 30 h 35"/>
                  <a:gd name="T36" fmla="*/ 7 w 21"/>
                  <a:gd name="T37" fmla="*/ 29 h 35"/>
                  <a:gd name="T38" fmla="*/ 7 w 21"/>
                  <a:gd name="T39" fmla="*/ 29 h 35"/>
                  <a:gd name="T40" fmla="*/ 7 w 21"/>
                  <a:gd name="T41" fmla="*/ 29 h 35"/>
                  <a:gd name="T42" fmla="*/ 5 w 21"/>
                  <a:gd name="T43" fmla="*/ 27 h 35"/>
                  <a:gd name="T44" fmla="*/ 4 w 21"/>
                  <a:gd name="T45" fmla="*/ 24 h 35"/>
                  <a:gd name="T46" fmla="*/ 3 w 21"/>
                  <a:gd name="T47" fmla="*/ 19 h 35"/>
                  <a:gd name="T48" fmla="*/ 4 w 21"/>
                  <a:gd name="T49" fmla="*/ 17 h 35"/>
                  <a:gd name="T50" fmla="*/ 4 w 21"/>
                  <a:gd name="T51" fmla="*/ 17 h 35"/>
                  <a:gd name="T52" fmla="*/ 4 w 21"/>
                  <a:gd name="T53" fmla="*/ 17 h 35"/>
                  <a:gd name="T54" fmla="*/ 4 w 21"/>
                  <a:gd name="T55" fmla="*/ 17 h 35"/>
                  <a:gd name="T56" fmla="*/ 4 w 21"/>
                  <a:gd name="T57" fmla="*/ 17 h 35"/>
                  <a:gd name="T58" fmla="*/ 1 w 21"/>
                  <a:gd name="T59" fmla="*/ 22 h 35"/>
                  <a:gd name="T60" fmla="*/ 1 w 21"/>
                  <a:gd name="T61" fmla="*/ 24 h 35"/>
                  <a:gd name="T62" fmla="*/ 5 w 21"/>
                  <a:gd name="T63" fmla="*/ 30 h 35"/>
                  <a:gd name="T64" fmla="*/ 5 w 21"/>
                  <a:gd name="T65" fmla="*/ 30 h 35"/>
                  <a:gd name="T66" fmla="*/ 7 w 21"/>
                  <a:gd name="T6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35">
                    <a:moveTo>
                      <a:pt x="10" y="35"/>
                    </a:moveTo>
                    <a:lnTo>
                      <a:pt x="7" y="35"/>
                    </a:lnTo>
                    <a:lnTo>
                      <a:pt x="4" y="33"/>
                    </a:lnTo>
                    <a:lnTo>
                      <a:pt x="3" y="32"/>
                    </a:lnTo>
                    <a:lnTo>
                      <a:pt x="1" y="29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8" y="4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3"/>
                    </a:lnTo>
                    <a:lnTo>
                      <a:pt x="14" y="7"/>
                    </a:lnTo>
                    <a:lnTo>
                      <a:pt x="14" y="9"/>
                    </a:lnTo>
                    <a:lnTo>
                      <a:pt x="16" y="10"/>
                    </a:lnTo>
                    <a:lnTo>
                      <a:pt x="18" y="13"/>
                    </a:lnTo>
                    <a:lnTo>
                      <a:pt x="20" y="16"/>
                    </a:lnTo>
                    <a:lnTo>
                      <a:pt x="21" y="20"/>
                    </a:lnTo>
                    <a:lnTo>
                      <a:pt x="21" y="26"/>
                    </a:lnTo>
                    <a:lnTo>
                      <a:pt x="20" y="30"/>
                    </a:lnTo>
                    <a:lnTo>
                      <a:pt x="17" y="33"/>
                    </a:lnTo>
                    <a:lnTo>
                      <a:pt x="14" y="35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10" y="35"/>
                    </a:lnTo>
                    <a:close/>
                    <a:moveTo>
                      <a:pt x="7" y="30"/>
                    </a:moveTo>
                    <a:lnTo>
                      <a:pt x="7" y="30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3" y="19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3" y="19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1" y="24"/>
                    </a:lnTo>
                    <a:lnTo>
                      <a:pt x="3" y="27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7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8105389" y="3028332"/>
              <a:ext cx="163513" cy="290513"/>
              <a:chOff x="6037263" y="3362326"/>
              <a:chExt cx="163513" cy="290513"/>
            </a:xfrm>
            <a:solidFill>
              <a:schemeClr val="bg2">
                <a:lumMod val="25000"/>
              </a:schemeClr>
            </a:solidFill>
          </p:grpSpPr>
          <p:sp>
            <p:nvSpPr>
              <p:cNvPr id="109" name="Freeform 14"/>
              <p:cNvSpPr>
                <a:spLocks noEditPoints="1"/>
              </p:cNvSpPr>
              <p:nvPr/>
            </p:nvSpPr>
            <p:spPr bwMode="auto">
              <a:xfrm>
                <a:off x="6037263" y="3362326"/>
                <a:ext cx="163513" cy="290513"/>
              </a:xfrm>
              <a:custGeom>
                <a:avLst/>
                <a:gdLst>
                  <a:gd name="T0" fmla="*/ 1 w 309"/>
                  <a:gd name="T1" fmla="*/ 495 h 548"/>
                  <a:gd name="T2" fmla="*/ 1 w 309"/>
                  <a:gd name="T3" fmla="*/ 442 h 548"/>
                  <a:gd name="T4" fmla="*/ 77 w 309"/>
                  <a:gd name="T5" fmla="*/ 439 h 548"/>
                  <a:gd name="T6" fmla="*/ 77 w 309"/>
                  <a:gd name="T7" fmla="*/ 410 h 548"/>
                  <a:gd name="T8" fmla="*/ 77 w 309"/>
                  <a:gd name="T9" fmla="*/ 192 h 548"/>
                  <a:gd name="T10" fmla="*/ 76 w 309"/>
                  <a:gd name="T11" fmla="*/ 0 h 548"/>
                  <a:gd name="T12" fmla="*/ 128 w 309"/>
                  <a:gd name="T13" fmla="*/ 0 h 548"/>
                  <a:gd name="T14" fmla="*/ 166 w 309"/>
                  <a:gd name="T15" fmla="*/ 0 h 548"/>
                  <a:gd name="T16" fmla="*/ 192 w 309"/>
                  <a:gd name="T17" fmla="*/ 0 h 548"/>
                  <a:gd name="T18" fmla="*/ 192 w 309"/>
                  <a:gd name="T19" fmla="*/ 60 h 548"/>
                  <a:gd name="T20" fmla="*/ 238 w 309"/>
                  <a:gd name="T21" fmla="*/ 60 h 548"/>
                  <a:gd name="T22" fmla="*/ 278 w 309"/>
                  <a:gd name="T23" fmla="*/ 60 h 548"/>
                  <a:gd name="T24" fmla="*/ 278 w 309"/>
                  <a:gd name="T25" fmla="*/ 126 h 548"/>
                  <a:gd name="T26" fmla="*/ 267 w 309"/>
                  <a:gd name="T27" fmla="*/ 126 h 548"/>
                  <a:gd name="T28" fmla="*/ 267 w 309"/>
                  <a:gd name="T29" fmla="*/ 83 h 548"/>
                  <a:gd name="T30" fmla="*/ 192 w 309"/>
                  <a:gd name="T31" fmla="*/ 83 h 548"/>
                  <a:gd name="T32" fmla="*/ 192 w 309"/>
                  <a:gd name="T33" fmla="*/ 263 h 548"/>
                  <a:gd name="T34" fmla="*/ 194 w 309"/>
                  <a:gd name="T35" fmla="*/ 441 h 548"/>
                  <a:gd name="T36" fmla="*/ 237 w 309"/>
                  <a:gd name="T37" fmla="*/ 442 h 548"/>
                  <a:gd name="T38" fmla="*/ 309 w 309"/>
                  <a:gd name="T39" fmla="*/ 442 h 548"/>
                  <a:gd name="T40" fmla="*/ 309 w 309"/>
                  <a:gd name="T41" fmla="*/ 491 h 548"/>
                  <a:gd name="T42" fmla="*/ 309 w 309"/>
                  <a:gd name="T43" fmla="*/ 547 h 548"/>
                  <a:gd name="T44" fmla="*/ 120 w 309"/>
                  <a:gd name="T45" fmla="*/ 548 h 548"/>
                  <a:gd name="T46" fmla="*/ 0 w 309"/>
                  <a:gd name="T47" fmla="*/ 547 h 548"/>
                  <a:gd name="T48" fmla="*/ 1 w 309"/>
                  <a:gd name="T49" fmla="*/ 495 h 548"/>
                  <a:gd name="T50" fmla="*/ 267 w 309"/>
                  <a:gd name="T51" fmla="*/ 491 h 548"/>
                  <a:gd name="T52" fmla="*/ 267 w 309"/>
                  <a:gd name="T53" fmla="*/ 462 h 548"/>
                  <a:gd name="T54" fmla="*/ 120 w 309"/>
                  <a:gd name="T55" fmla="*/ 462 h 548"/>
                  <a:gd name="T56" fmla="*/ 204 w 309"/>
                  <a:gd name="T57" fmla="*/ 462 h 548"/>
                  <a:gd name="T58" fmla="*/ 24 w 309"/>
                  <a:gd name="T59" fmla="*/ 462 h 548"/>
                  <a:gd name="T60" fmla="*/ 24 w 309"/>
                  <a:gd name="T61" fmla="*/ 492 h 548"/>
                  <a:gd name="T62" fmla="*/ 24 w 309"/>
                  <a:gd name="T63" fmla="*/ 520 h 548"/>
                  <a:gd name="T64" fmla="*/ 120 w 309"/>
                  <a:gd name="T65" fmla="*/ 520 h 548"/>
                  <a:gd name="T66" fmla="*/ 267 w 309"/>
                  <a:gd name="T67" fmla="*/ 518 h 548"/>
                  <a:gd name="T68" fmla="*/ 267 w 309"/>
                  <a:gd name="T69" fmla="*/ 491 h 548"/>
                  <a:gd name="T70" fmla="*/ 163 w 309"/>
                  <a:gd name="T71" fmla="*/ 232 h 548"/>
                  <a:gd name="T72" fmla="*/ 163 w 309"/>
                  <a:gd name="T73" fmla="*/ 31 h 548"/>
                  <a:gd name="T74" fmla="*/ 135 w 309"/>
                  <a:gd name="T75" fmla="*/ 31 h 548"/>
                  <a:gd name="T76" fmla="*/ 106 w 309"/>
                  <a:gd name="T77" fmla="*/ 31 h 548"/>
                  <a:gd name="T78" fmla="*/ 106 w 309"/>
                  <a:gd name="T79" fmla="*/ 232 h 548"/>
                  <a:gd name="T80" fmla="*/ 106 w 309"/>
                  <a:gd name="T81" fmla="*/ 441 h 548"/>
                  <a:gd name="T82" fmla="*/ 136 w 309"/>
                  <a:gd name="T83" fmla="*/ 441 h 548"/>
                  <a:gd name="T84" fmla="*/ 165 w 309"/>
                  <a:gd name="T85" fmla="*/ 441 h 548"/>
                  <a:gd name="T86" fmla="*/ 163 w 309"/>
                  <a:gd name="T87" fmla="*/ 232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09" h="548">
                    <a:moveTo>
                      <a:pt x="1" y="495"/>
                    </a:moveTo>
                    <a:lnTo>
                      <a:pt x="1" y="442"/>
                    </a:lnTo>
                    <a:lnTo>
                      <a:pt x="77" y="439"/>
                    </a:lnTo>
                    <a:lnTo>
                      <a:pt x="77" y="410"/>
                    </a:lnTo>
                    <a:lnTo>
                      <a:pt x="77" y="192"/>
                    </a:lnTo>
                    <a:lnTo>
                      <a:pt x="76" y="0"/>
                    </a:lnTo>
                    <a:lnTo>
                      <a:pt x="128" y="0"/>
                    </a:lnTo>
                    <a:lnTo>
                      <a:pt x="166" y="0"/>
                    </a:lnTo>
                    <a:lnTo>
                      <a:pt x="192" y="0"/>
                    </a:lnTo>
                    <a:lnTo>
                      <a:pt x="192" y="60"/>
                    </a:lnTo>
                    <a:lnTo>
                      <a:pt x="238" y="60"/>
                    </a:lnTo>
                    <a:lnTo>
                      <a:pt x="278" y="60"/>
                    </a:lnTo>
                    <a:lnTo>
                      <a:pt x="278" y="126"/>
                    </a:lnTo>
                    <a:lnTo>
                      <a:pt x="267" y="126"/>
                    </a:lnTo>
                    <a:lnTo>
                      <a:pt x="267" y="83"/>
                    </a:lnTo>
                    <a:lnTo>
                      <a:pt x="192" y="83"/>
                    </a:lnTo>
                    <a:lnTo>
                      <a:pt x="192" y="263"/>
                    </a:lnTo>
                    <a:lnTo>
                      <a:pt x="194" y="441"/>
                    </a:lnTo>
                    <a:lnTo>
                      <a:pt x="237" y="442"/>
                    </a:lnTo>
                    <a:lnTo>
                      <a:pt x="309" y="442"/>
                    </a:lnTo>
                    <a:lnTo>
                      <a:pt x="309" y="491"/>
                    </a:lnTo>
                    <a:lnTo>
                      <a:pt x="309" y="547"/>
                    </a:lnTo>
                    <a:lnTo>
                      <a:pt x="120" y="548"/>
                    </a:lnTo>
                    <a:lnTo>
                      <a:pt x="0" y="547"/>
                    </a:lnTo>
                    <a:lnTo>
                      <a:pt x="1" y="495"/>
                    </a:lnTo>
                    <a:close/>
                    <a:moveTo>
                      <a:pt x="267" y="491"/>
                    </a:moveTo>
                    <a:lnTo>
                      <a:pt x="267" y="462"/>
                    </a:lnTo>
                    <a:lnTo>
                      <a:pt x="120" y="462"/>
                    </a:lnTo>
                    <a:lnTo>
                      <a:pt x="204" y="462"/>
                    </a:lnTo>
                    <a:lnTo>
                      <a:pt x="24" y="462"/>
                    </a:lnTo>
                    <a:lnTo>
                      <a:pt x="24" y="492"/>
                    </a:lnTo>
                    <a:lnTo>
                      <a:pt x="24" y="520"/>
                    </a:lnTo>
                    <a:lnTo>
                      <a:pt x="120" y="520"/>
                    </a:lnTo>
                    <a:lnTo>
                      <a:pt x="267" y="518"/>
                    </a:lnTo>
                    <a:lnTo>
                      <a:pt x="267" y="491"/>
                    </a:lnTo>
                    <a:close/>
                    <a:moveTo>
                      <a:pt x="163" y="232"/>
                    </a:moveTo>
                    <a:lnTo>
                      <a:pt x="163" y="31"/>
                    </a:lnTo>
                    <a:lnTo>
                      <a:pt x="135" y="31"/>
                    </a:lnTo>
                    <a:lnTo>
                      <a:pt x="106" y="31"/>
                    </a:lnTo>
                    <a:lnTo>
                      <a:pt x="106" y="232"/>
                    </a:lnTo>
                    <a:lnTo>
                      <a:pt x="106" y="441"/>
                    </a:lnTo>
                    <a:lnTo>
                      <a:pt x="136" y="441"/>
                    </a:lnTo>
                    <a:lnTo>
                      <a:pt x="165" y="441"/>
                    </a:lnTo>
                    <a:lnTo>
                      <a:pt x="163" y="232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" name="Freeform 16"/>
              <p:cNvSpPr>
                <a:spLocks noEditPoints="1"/>
              </p:cNvSpPr>
              <p:nvPr/>
            </p:nvSpPr>
            <p:spPr bwMode="auto">
              <a:xfrm>
                <a:off x="6181725" y="3436938"/>
                <a:ext cx="11113" cy="19050"/>
              </a:xfrm>
              <a:custGeom>
                <a:avLst/>
                <a:gdLst>
                  <a:gd name="T0" fmla="*/ 7 w 21"/>
                  <a:gd name="T1" fmla="*/ 34 h 36"/>
                  <a:gd name="T2" fmla="*/ 3 w 21"/>
                  <a:gd name="T3" fmla="*/ 31 h 36"/>
                  <a:gd name="T4" fmla="*/ 0 w 21"/>
                  <a:gd name="T5" fmla="*/ 27 h 36"/>
                  <a:gd name="T6" fmla="*/ 0 w 21"/>
                  <a:gd name="T7" fmla="*/ 23 h 36"/>
                  <a:gd name="T8" fmla="*/ 0 w 21"/>
                  <a:gd name="T9" fmla="*/ 19 h 36"/>
                  <a:gd name="T10" fmla="*/ 3 w 21"/>
                  <a:gd name="T11" fmla="*/ 13 h 36"/>
                  <a:gd name="T12" fmla="*/ 7 w 21"/>
                  <a:gd name="T13" fmla="*/ 7 h 36"/>
                  <a:gd name="T14" fmla="*/ 10 w 21"/>
                  <a:gd name="T15" fmla="*/ 3 h 36"/>
                  <a:gd name="T16" fmla="*/ 10 w 21"/>
                  <a:gd name="T17" fmla="*/ 0 h 36"/>
                  <a:gd name="T18" fmla="*/ 10 w 21"/>
                  <a:gd name="T19" fmla="*/ 0 h 36"/>
                  <a:gd name="T20" fmla="*/ 11 w 21"/>
                  <a:gd name="T21" fmla="*/ 3 h 36"/>
                  <a:gd name="T22" fmla="*/ 16 w 21"/>
                  <a:gd name="T23" fmla="*/ 9 h 36"/>
                  <a:gd name="T24" fmla="*/ 18 w 21"/>
                  <a:gd name="T25" fmla="*/ 13 h 36"/>
                  <a:gd name="T26" fmla="*/ 21 w 21"/>
                  <a:gd name="T27" fmla="*/ 21 h 36"/>
                  <a:gd name="T28" fmla="*/ 20 w 21"/>
                  <a:gd name="T29" fmla="*/ 30 h 36"/>
                  <a:gd name="T30" fmla="*/ 14 w 21"/>
                  <a:gd name="T31" fmla="*/ 34 h 36"/>
                  <a:gd name="T32" fmla="*/ 11 w 21"/>
                  <a:gd name="T33" fmla="*/ 36 h 36"/>
                  <a:gd name="T34" fmla="*/ 7 w 21"/>
                  <a:gd name="T35" fmla="*/ 30 h 36"/>
                  <a:gd name="T36" fmla="*/ 7 w 21"/>
                  <a:gd name="T37" fmla="*/ 29 h 36"/>
                  <a:gd name="T38" fmla="*/ 7 w 21"/>
                  <a:gd name="T39" fmla="*/ 29 h 36"/>
                  <a:gd name="T40" fmla="*/ 7 w 21"/>
                  <a:gd name="T41" fmla="*/ 29 h 36"/>
                  <a:gd name="T42" fmla="*/ 5 w 21"/>
                  <a:gd name="T43" fmla="*/ 27 h 36"/>
                  <a:gd name="T44" fmla="*/ 4 w 21"/>
                  <a:gd name="T45" fmla="*/ 26 h 36"/>
                  <a:gd name="T46" fmla="*/ 4 w 21"/>
                  <a:gd name="T47" fmla="*/ 19 h 36"/>
                  <a:gd name="T48" fmla="*/ 4 w 21"/>
                  <a:gd name="T49" fmla="*/ 17 h 36"/>
                  <a:gd name="T50" fmla="*/ 4 w 21"/>
                  <a:gd name="T51" fmla="*/ 17 h 36"/>
                  <a:gd name="T52" fmla="*/ 4 w 21"/>
                  <a:gd name="T53" fmla="*/ 17 h 36"/>
                  <a:gd name="T54" fmla="*/ 4 w 21"/>
                  <a:gd name="T55" fmla="*/ 17 h 36"/>
                  <a:gd name="T56" fmla="*/ 4 w 21"/>
                  <a:gd name="T57" fmla="*/ 17 h 36"/>
                  <a:gd name="T58" fmla="*/ 3 w 21"/>
                  <a:gd name="T59" fmla="*/ 21 h 36"/>
                  <a:gd name="T60" fmla="*/ 3 w 21"/>
                  <a:gd name="T61" fmla="*/ 24 h 36"/>
                  <a:gd name="T62" fmla="*/ 5 w 21"/>
                  <a:gd name="T63" fmla="*/ 30 h 36"/>
                  <a:gd name="T64" fmla="*/ 5 w 21"/>
                  <a:gd name="T65" fmla="*/ 30 h 36"/>
                  <a:gd name="T66" fmla="*/ 7 w 21"/>
                  <a:gd name="T6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36">
                    <a:moveTo>
                      <a:pt x="10" y="36"/>
                    </a:moveTo>
                    <a:lnTo>
                      <a:pt x="7" y="34"/>
                    </a:lnTo>
                    <a:lnTo>
                      <a:pt x="4" y="33"/>
                    </a:lnTo>
                    <a:lnTo>
                      <a:pt x="3" y="31"/>
                    </a:lnTo>
                    <a:lnTo>
                      <a:pt x="1" y="29"/>
                    </a:lnTo>
                    <a:lnTo>
                      <a:pt x="0" y="27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8" y="4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3"/>
                    </a:lnTo>
                    <a:lnTo>
                      <a:pt x="14" y="9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18" y="13"/>
                    </a:lnTo>
                    <a:lnTo>
                      <a:pt x="20" y="16"/>
                    </a:lnTo>
                    <a:lnTo>
                      <a:pt x="21" y="21"/>
                    </a:lnTo>
                    <a:lnTo>
                      <a:pt x="21" y="26"/>
                    </a:lnTo>
                    <a:lnTo>
                      <a:pt x="20" y="30"/>
                    </a:lnTo>
                    <a:lnTo>
                      <a:pt x="17" y="33"/>
                    </a:lnTo>
                    <a:lnTo>
                      <a:pt x="14" y="34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10" y="36"/>
                    </a:lnTo>
                    <a:close/>
                    <a:moveTo>
                      <a:pt x="7" y="30"/>
                    </a:moveTo>
                    <a:lnTo>
                      <a:pt x="7" y="30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3" y="23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3" y="20"/>
                    </a:lnTo>
                    <a:lnTo>
                      <a:pt x="3" y="21"/>
                    </a:lnTo>
                    <a:lnTo>
                      <a:pt x="1" y="23"/>
                    </a:lnTo>
                    <a:lnTo>
                      <a:pt x="3" y="24"/>
                    </a:lnTo>
                    <a:lnTo>
                      <a:pt x="3" y="27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1"/>
                    </a:lnTo>
                    <a:lnTo>
                      <a:pt x="7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" name="Freeform 17"/>
              <p:cNvSpPr>
                <a:spLocks noEditPoints="1"/>
              </p:cNvSpPr>
              <p:nvPr/>
            </p:nvSpPr>
            <p:spPr bwMode="auto">
              <a:xfrm>
                <a:off x="6181725" y="3467101"/>
                <a:ext cx="12700" cy="19050"/>
              </a:xfrm>
              <a:custGeom>
                <a:avLst/>
                <a:gdLst>
                  <a:gd name="T0" fmla="*/ 8 w 23"/>
                  <a:gd name="T1" fmla="*/ 35 h 36"/>
                  <a:gd name="T2" fmla="*/ 4 w 23"/>
                  <a:gd name="T3" fmla="*/ 32 h 36"/>
                  <a:gd name="T4" fmla="*/ 1 w 23"/>
                  <a:gd name="T5" fmla="*/ 28 h 36"/>
                  <a:gd name="T6" fmla="*/ 0 w 23"/>
                  <a:gd name="T7" fmla="*/ 23 h 36"/>
                  <a:gd name="T8" fmla="*/ 1 w 23"/>
                  <a:gd name="T9" fmla="*/ 19 h 36"/>
                  <a:gd name="T10" fmla="*/ 4 w 23"/>
                  <a:gd name="T11" fmla="*/ 13 h 36"/>
                  <a:gd name="T12" fmla="*/ 8 w 23"/>
                  <a:gd name="T13" fmla="*/ 8 h 36"/>
                  <a:gd name="T14" fmla="*/ 11 w 23"/>
                  <a:gd name="T15" fmla="*/ 3 h 36"/>
                  <a:gd name="T16" fmla="*/ 11 w 23"/>
                  <a:gd name="T17" fmla="*/ 0 h 36"/>
                  <a:gd name="T18" fmla="*/ 11 w 23"/>
                  <a:gd name="T19" fmla="*/ 0 h 36"/>
                  <a:gd name="T20" fmla="*/ 13 w 23"/>
                  <a:gd name="T21" fmla="*/ 3 h 36"/>
                  <a:gd name="T22" fmla="*/ 16 w 23"/>
                  <a:gd name="T23" fmla="*/ 9 h 36"/>
                  <a:gd name="T24" fmla="*/ 20 w 23"/>
                  <a:gd name="T25" fmla="*/ 13 h 36"/>
                  <a:gd name="T26" fmla="*/ 23 w 23"/>
                  <a:gd name="T27" fmla="*/ 22 h 36"/>
                  <a:gd name="T28" fmla="*/ 21 w 23"/>
                  <a:gd name="T29" fmla="*/ 30 h 36"/>
                  <a:gd name="T30" fmla="*/ 16 w 23"/>
                  <a:gd name="T31" fmla="*/ 35 h 36"/>
                  <a:gd name="T32" fmla="*/ 11 w 23"/>
                  <a:gd name="T33" fmla="*/ 36 h 36"/>
                  <a:gd name="T34" fmla="*/ 8 w 23"/>
                  <a:gd name="T35" fmla="*/ 30 h 36"/>
                  <a:gd name="T36" fmla="*/ 8 w 23"/>
                  <a:gd name="T37" fmla="*/ 29 h 36"/>
                  <a:gd name="T38" fmla="*/ 8 w 23"/>
                  <a:gd name="T39" fmla="*/ 29 h 36"/>
                  <a:gd name="T40" fmla="*/ 8 w 23"/>
                  <a:gd name="T41" fmla="*/ 29 h 36"/>
                  <a:gd name="T42" fmla="*/ 7 w 23"/>
                  <a:gd name="T43" fmla="*/ 28 h 36"/>
                  <a:gd name="T44" fmla="*/ 5 w 23"/>
                  <a:gd name="T45" fmla="*/ 26 h 36"/>
                  <a:gd name="T46" fmla="*/ 4 w 23"/>
                  <a:gd name="T47" fmla="*/ 19 h 36"/>
                  <a:gd name="T48" fmla="*/ 5 w 23"/>
                  <a:gd name="T49" fmla="*/ 18 h 36"/>
                  <a:gd name="T50" fmla="*/ 5 w 23"/>
                  <a:gd name="T51" fmla="*/ 18 h 36"/>
                  <a:gd name="T52" fmla="*/ 5 w 23"/>
                  <a:gd name="T53" fmla="*/ 18 h 36"/>
                  <a:gd name="T54" fmla="*/ 5 w 23"/>
                  <a:gd name="T55" fmla="*/ 18 h 36"/>
                  <a:gd name="T56" fmla="*/ 4 w 23"/>
                  <a:gd name="T57" fmla="*/ 18 h 36"/>
                  <a:gd name="T58" fmla="*/ 3 w 23"/>
                  <a:gd name="T59" fmla="*/ 22 h 36"/>
                  <a:gd name="T60" fmla="*/ 3 w 23"/>
                  <a:gd name="T61" fmla="*/ 25 h 36"/>
                  <a:gd name="T62" fmla="*/ 7 w 23"/>
                  <a:gd name="T63" fmla="*/ 30 h 36"/>
                  <a:gd name="T64" fmla="*/ 7 w 23"/>
                  <a:gd name="T65" fmla="*/ 30 h 36"/>
                  <a:gd name="T66" fmla="*/ 8 w 23"/>
                  <a:gd name="T6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36">
                    <a:moveTo>
                      <a:pt x="11" y="36"/>
                    </a:moveTo>
                    <a:lnTo>
                      <a:pt x="8" y="35"/>
                    </a:lnTo>
                    <a:lnTo>
                      <a:pt x="5" y="33"/>
                    </a:lnTo>
                    <a:lnTo>
                      <a:pt x="4" y="32"/>
                    </a:lnTo>
                    <a:lnTo>
                      <a:pt x="1" y="29"/>
                    </a:lnTo>
                    <a:lnTo>
                      <a:pt x="1" y="28"/>
                    </a:lnTo>
                    <a:lnTo>
                      <a:pt x="1" y="25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19"/>
                    </a:lnTo>
                    <a:lnTo>
                      <a:pt x="3" y="15"/>
                    </a:lnTo>
                    <a:lnTo>
                      <a:pt x="4" y="13"/>
                    </a:lnTo>
                    <a:lnTo>
                      <a:pt x="5" y="10"/>
                    </a:lnTo>
                    <a:lnTo>
                      <a:pt x="8" y="8"/>
                    </a:lnTo>
                    <a:lnTo>
                      <a:pt x="10" y="5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3" y="3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7" y="10"/>
                    </a:lnTo>
                    <a:lnTo>
                      <a:pt x="20" y="13"/>
                    </a:lnTo>
                    <a:lnTo>
                      <a:pt x="20" y="16"/>
                    </a:lnTo>
                    <a:lnTo>
                      <a:pt x="23" y="22"/>
                    </a:lnTo>
                    <a:lnTo>
                      <a:pt x="23" y="26"/>
                    </a:lnTo>
                    <a:lnTo>
                      <a:pt x="21" y="30"/>
                    </a:lnTo>
                    <a:lnTo>
                      <a:pt x="18" y="33"/>
                    </a:lnTo>
                    <a:lnTo>
                      <a:pt x="16" y="35"/>
                    </a:lnTo>
                    <a:lnTo>
                      <a:pt x="13" y="35"/>
                    </a:lnTo>
                    <a:lnTo>
                      <a:pt x="11" y="36"/>
                    </a:lnTo>
                    <a:lnTo>
                      <a:pt x="11" y="36"/>
                    </a:lnTo>
                    <a:close/>
                    <a:moveTo>
                      <a:pt x="8" y="30"/>
                    </a:moveTo>
                    <a:lnTo>
                      <a:pt x="8" y="30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3" y="25"/>
                    </a:lnTo>
                    <a:lnTo>
                      <a:pt x="4" y="28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8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" name="Freeform 18"/>
              <p:cNvSpPr>
                <a:spLocks noEditPoints="1"/>
              </p:cNvSpPr>
              <p:nvPr/>
            </p:nvSpPr>
            <p:spPr bwMode="auto">
              <a:xfrm>
                <a:off x="6169025" y="3454401"/>
                <a:ext cx="12700" cy="19050"/>
              </a:xfrm>
              <a:custGeom>
                <a:avLst/>
                <a:gdLst>
                  <a:gd name="T0" fmla="*/ 7 w 23"/>
                  <a:gd name="T1" fmla="*/ 36 h 36"/>
                  <a:gd name="T2" fmla="*/ 3 w 23"/>
                  <a:gd name="T3" fmla="*/ 32 h 36"/>
                  <a:gd name="T4" fmla="*/ 0 w 23"/>
                  <a:gd name="T5" fmla="*/ 28 h 36"/>
                  <a:gd name="T6" fmla="*/ 0 w 23"/>
                  <a:gd name="T7" fmla="*/ 25 h 36"/>
                  <a:gd name="T8" fmla="*/ 0 w 23"/>
                  <a:gd name="T9" fmla="*/ 19 h 36"/>
                  <a:gd name="T10" fmla="*/ 5 w 23"/>
                  <a:gd name="T11" fmla="*/ 13 h 36"/>
                  <a:gd name="T12" fmla="*/ 7 w 23"/>
                  <a:gd name="T13" fmla="*/ 8 h 36"/>
                  <a:gd name="T14" fmla="*/ 10 w 23"/>
                  <a:gd name="T15" fmla="*/ 3 h 36"/>
                  <a:gd name="T16" fmla="*/ 12 w 23"/>
                  <a:gd name="T17" fmla="*/ 0 h 36"/>
                  <a:gd name="T18" fmla="*/ 12 w 23"/>
                  <a:gd name="T19" fmla="*/ 0 h 36"/>
                  <a:gd name="T20" fmla="*/ 12 w 23"/>
                  <a:gd name="T21" fmla="*/ 5 h 36"/>
                  <a:gd name="T22" fmla="*/ 16 w 23"/>
                  <a:gd name="T23" fmla="*/ 9 h 36"/>
                  <a:gd name="T24" fmla="*/ 19 w 23"/>
                  <a:gd name="T25" fmla="*/ 15 h 36"/>
                  <a:gd name="T26" fmla="*/ 23 w 23"/>
                  <a:gd name="T27" fmla="*/ 22 h 36"/>
                  <a:gd name="T28" fmla="*/ 20 w 23"/>
                  <a:gd name="T29" fmla="*/ 31 h 36"/>
                  <a:gd name="T30" fmla="*/ 16 w 23"/>
                  <a:gd name="T31" fmla="*/ 35 h 36"/>
                  <a:gd name="T32" fmla="*/ 12 w 23"/>
                  <a:gd name="T33" fmla="*/ 36 h 36"/>
                  <a:gd name="T34" fmla="*/ 7 w 23"/>
                  <a:gd name="T35" fmla="*/ 32 h 36"/>
                  <a:gd name="T36" fmla="*/ 9 w 23"/>
                  <a:gd name="T37" fmla="*/ 31 h 36"/>
                  <a:gd name="T38" fmla="*/ 9 w 23"/>
                  <a:gd name="T39" fmla="*/ 31 h 36"/>
                  <a:gd name="T40" fmla="*/ 7 w 23"/>
                  <a:gd name="T41" fmla="*/ 29 h 36"/>
                  <a:gd name="T42" fmla="*/ 6 w 23"/>
                  <a:gd name="T43" fmla="*/ 28 h 36"/>
                  <a:gd name="T44" fmla="*/ 5 w 23"/>
                  <a:gd name="T45" fmla="*/ 26 h 36"/>
                  <a:gd name="T46" fmla="*/ 5 w 23"/>
                  <a:gd name="T47" fmla="*/ 21 h 36"/>
                  <a:gd name="T48" fmla="*/ 5 w 23"/>
                  <a:gd name="T49" fmla="*/ 19 h 36"/>
                  <a:gd name="T50" fmla="*/ 5 w 23"/>
                  <a:gd name="T51" fmla="*/ 19 h 36"/>
                  <a:gd name="T52" fmla="*/ 5 w 23"/>
                  <a:gd name="T53" fmla="*/ 18 h 36"/>
                  <a:gd name="T54" fmla="*/ 5 w 23"/>
                  <a:gd name="T55" fmla="*/ 18 h 36"/>
                  <a:gd name="T56" fmla="*/ 5 w 23"/>
                  <a:gd name="T57" fmla="*/ 19 h 36"/>
                  <a:gd name="T58" fmla="*/ 3 w 23"/>
                  <a:gd name="T59" fmla="*/ 22 h 36"/>
                  <a:gd name="T60" fmla="*/ 3 w 23"/>
                  <a:gd name="T61" fmla="*/ 25 h 36"/>
                  <a:gd name="T62" fmla="*/ 6 w 23"/>
                  <a:gd name="T63" fmla="*/ 31 h 36"/>
                  <a:gd name="T64" fmla="*/ 6 w 23"/>
                  <a:gd name="T65" fmla="*/ 32 h 36"/>
                  <a:gd name="T66" fmla="*/ 7 w 23"/>
                  <a:gd name="T67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36">
                    <a:moveTo>
                      <a:pt x="10" y="36"/>
                    </a:moveTo>
                    <a:lnTo>
                      <a:pt x="7" y="36"/>
                    </a:lnTo>
                    <a:lnTo>
                      <a:pt x="6" y="35"/>
                    </a:lnTo>
                    <a:lnTo>
                      <a:pt x="3" y="32"/>
                    </a:lnTo>
                    <a:lnTo>
                      <a:pt x="2" y="31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6"/>
                    </a:lnTo>
                    <a:lnTo>
                      <a:pt x="5" y="13"/>
                    </a:lnTo>
                    <a:lnTo>
                      <a:pt x="6" y="12"/>
                    </a:lnTo>
                    <a:lnTo>
                      <a:pt x="7" y="8"/>
                    </a:lnTo>
                    <a:lnTo>
                      <a:pt x="9" y="6"/>
                    </a:lnTo>
                    <a:lnTo>
                      <a:pt x="10" y="3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5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6" y="11"/>
                    </a:lnTo>
                    <a:lnTo>
                      <a:pt x="19" y="15"/>
                    </a:lnTo>
                    <a:lnTo>
                      <a:pt x="20" y="16"/>
                    </a:lnTo>
                    <a:lnTo>
                      <a:pt x="23" y="22"/>
                    </a:lnTo>
                    <a:lnTo>
                      <a:pt x="22" y="26"/>
                    </a:lnTo>
                    <a:lnTo>
                      <a:pt x="20" y="31"/>
                    </a:lnTo>
                    <a:lnTo>
                      <a:pt x="18" y="34"/>
                    </a:lnTo>
                    <a:lnTo>
                      <a:pt x="16" y="35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0" y="36"/>
                    </a:lnTo>
                    <a:close/>
                    <a:moveTo>
                      <a:pt x="7" y="32"/>
                    </a:move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9"/>
                    </a:lnTo>
                    <a:lnTo>
                      <a:pt x="3" y="21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3" y="25"/>
                    </a:lnTo>
                    <a:lnTo>
                      <a:pt x="3" y="29"/>
                    </a:lnTo>
                    <a:lnTo>
                      <a:pt x="6" y="31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7" y="32"/>
                    </a:lnTo>
                    <a:lnTo>
                      <a:pt x="7" y="32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" name="Freeform 19"/>
              <p:cNvSpPr>
                <a:spLocks noEditPoints="1"/>
              </p:cNvSpPr>
              <p:nvPr/>
            </p:nvSpPr>
            <p:spPr bwMode="auto">
              <a:xfrm>
                <a:off x="6170613" y="3482976"/>
                <a:ext cx="11113" cy="19050"/>
              </a:xfrm>
              <a:custGeom>
                <a:avLst/>
                <a:gdLst>
                  <a:gd name="T0" fmla="*/ 7 w 21"/>
                  <a:gd name="T1" fmla="*/ 35 h 35"/>
                  <a:gd name="T2" fmla="*/ 3 w 21"/>
                  <a:gd name="T3" fmla="*/ 32 h 35"/>
                  <a:gd name="T4" fmla="*/ 0 w 21"/>
                  <a:gd name="T5" fmla="*/ 26 h 35"/>
                  <a:gd name="T6" fmla="*/ 0 w 21"/>
                  <a:gd name="T7" fmla="*/ 23 h 35"/>
                  <a:gd name="T8" fmla="*/ 0 w 21"/>
                  <a:gd name="T9" fmla="*/ 19 h 35"/>
                  <a:gd name="T10" fmla="*/ 3 w 21"/>
                  <a:gd name="T11" fmla="*/ 13 h 35"/>
                  <a:gd name="T12" fmla="*/ 7 w 21"/>
                  <a:gd name="T13" fmla="*/ 7 h 35"/>
                  <a:gd name="T14" fmla="*/ 10 w 21"/>
                  <a:gd name="T15" fmla="*/ 1 h 35"/>
                  <a:gd name="T16" fmla="*/ 10 w 21"/>
                  <a:gd name="T17" fmla="*/ 0 h 35"/>
                  <a:gd name="T18" fmla="*/ 10 w 21"/>
                  <a:gd name="T19" fmla="*/ 0 h 35"/>
                  <a:gd name="T20" fmla="*/ 11 w 21"/>
                  <a:gd name="T21" fmla="*/ 3 h 35"/>
                  <a:gd name="T22" fmla="*/ 14 w 21"/>
                  <a:gd name="T23" fmla="*/ 9 h 35"/>
                  <a:gd name="T24" fmla="*/ 18 w 21"/>
                  <a:gd name="T25" fmla="*/ 13 h 35"/>
                  <a:gd name="T26" fmla="*/ 21 w 21"/>
                  <a:gd name="T27" fmla="*/ 20 h 35"/>
                  <a:gd name="T28" fmla="*/ 20 w 21"/>
                  <a:gd name="T29" fmla="*/ 30 h 35"/>
                  <a:gd name="T30" fmla="*/ 14 w 21"/>
                  <a:gd name="T31" fmla="*/ 35 h 35"/>
                  <a:gd name="T32" fmla="*/ 11 w 21"/>
                  <a:gd name="T33" fmla="*/ 35 h 35"/>
                  <a:gd name="T34" fmla="*/ 7 w 21"/>
                  <a:gd name="T35" fmla="*/ 30 h 35"/>
                  <a:gd name="T36" fmla="*/ 7 w 21"/>
                  <a:gd name="T37" fmla="*/ 29 h 35"/>
                  <a:gd name="T38" fmla="*/ 7 w 21"/>
                  <a:gd name="T39" fmla="*/ 29 h 35"/>
                  <a:gd name="T40" fmla="*/ 7 w 21"/>
                  <a:gd name="T41" fmla="*/ 29 h 35"/>
                  <a:gd name="T42" fmla="*/ 5 w 21"/>
                  <a:gd name="T43" fmla="*/ 27 h 35"/>
                  <a:gd name="T44" fmla="*/ 4 w 21"/>
                  <a:gd name="T45" fmla="*/ 24 h 35"/>
                  <a:gd name="T46" fmla="*/ 3 w 21"/>
                  <a:gd name="T47" fmla="*/ 19 h 35"/>
                  <a:gd name="T48" fmla="*/ 4 w 21"/>
                  <a:gd name="T49" fmla="*/ 17 h 35"/>
                  <a:gd name="T50" fmla="*/ 4 w 21"/>
                  <a:gd name="T51" fmla="*/ 17 h 35"/>
                  <a:gd name="T52" fmla="*/ 4 w 21"/>
                  <a:gd name="T53" fmla="*/ 17 h 35"/>
                  <a:gd name="T54" fmla="*/ 4 w 21"/>
                  <a:gd name="T55" fmla="*/ 17 h 35"/>
                  <a:gd name="T56" fmla="*/ 4 w 21"/>
                  <a:gd name="T57" fmla="*/ 17 h 35"/>
                  <a:gd name="T58" fmla="*/ 1 w 21"/>
                  <a:gd name="T59" fmla="*/ 22 h 35"/>
                  <a:gd name="T60" fmla="*/ 1 w 21"/>
                  <a:gd name="T61" fmla="*/ 24 h 35"/>
                  <a:gd name="T62" fmla="*/ 5 w 21"/>
                  <a:gd name="T63" fmla="*/ 30 h 35"/>
                  <a:gd name="T64" fmla="*/ 5 w 21"/>
                  <a:gd name="T65" fmla="*/ 30 h 35"/>
                  <a:gd name="T66" fmla="*/ 7 w 21"/>
                  <a:gd name="T6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35">
                    <a:moveTo>
                      <a:pt x="10" y="35"/>
                    </a:moveTo>
                    <a:lnTo>
                      <a:pt x="7" y="35"/>
                    </a:lnTo>
                    <a:lnTo>
                      <a:pt x="4" y="33"/>
                    </a:lnTo>
                    <a:lnTo>
                      <a:pt x="3" y="32"/>
                    </a:lnTo>
                    <a:lnTo>
                      <a:pt x="1" y="29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8" y="4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3"/>
                    </a:lnTo>
                    <a:lnTo>
                      <a:pt x="14" y="7"/>
                    </a:lnTo>
                    <a:lnTo>
                      <a:pt x="14" y="9"/>
                    </a:lnTo>
                    <a:lnTo>
                      <a:pt x="16" y="10"/>
                    </a:lnTo>
                    <a:lnTo>
                      <a:pt x="18" y="13"/>
                    </a:lnTo>
                    <a:lnTo>
                      <a:pt x="20" y="16"/>
                    </a:lnTo>
                    <a:lnTo>
                      <a:pt x="21" y="20"/>
                    </a:lnTo>
                    <a:lnTo>
                      <a:pt x="21" y="26"/>
                    </a:lnTo>
                    <a:lnTo>
                      <a:pt x="20" y="30"/>
                    </a:lnTo>
                    <a:lnTo>
                      <a:pt x="17" y="33"/>
                    </a:lnTo>
                    <a:lnTo>
                      <a:pt x="14" y="35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10" y="35"/>
                    </a:lnTo>
                    <a:close/>
                    <a:moveTo>
                      <a:pt x="7" y="30"/>
                    </a:moveTo>
                    <a:lnTo>
                      <a:pt x="7" y="30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3" y="19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3" y="19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1" y="24"/>
                    </a:lnTo>
                    <a:lnTo>
                      <a:pt x="3" y="27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7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14" name="Group 113"/>
            <p:cNvGrpSpPr/>
            <p:nvPr/>
          </p:nvGrpSpPr>
          <p:grpSpPr>
            <a:xfrm>
              <a:off x="9194417" y="4257447"/>
              <a:ext cx="163513" cy="290513"/>
              <a:chOff x="6037263" y="3362326"/>
              <a:chExt cx="163513" cy="290513"/>
            </a:xfrm>
            <a:solidFill>
              <a:schemeClr val="bg2">
                <a:lumMod val="25000"/>
              </a:schemeClr>
            </a:solidFill>
          </p:grpSpPr>
          <p:sp>
            <p:nvSpPr>
              <p:cNvPr id="115" name="Freeform 14"/>
              <p:cNvSpPr>
                <a:spLocks noEditPoints="1"/>
              </p:cNvSpPr>
              <p:nvPr/>
            </p:nvSpPr>
            <p:spPr bwMode="auto">
              <a:xfrm>
                <a:off x="6037263" y="3362326"/>
                <a:ext cx="163513" cy="290513"/>
              </a:xfrm>
              <a:custGeom>
                <a:avLst/>
                <a:gdLst>
                  <a:gd name="T0" fmla="*/ 1 w 309"/>
                  <a:gd name="T1" fmla="*/ 495 h 548"/>
                  <a:gd name="T2" fmla="*/ 1 w 309"/>
                  <a:gd name="T3" fmla="*/ 442 h 548"/>
                  <a:gd name="T4" fmla="*/ 77 w 309"/>
                  <a:gd name="T5" fmla="*/ 439 h 548"/>
                  <a:gd name="T6" fmla="*/ 77 w 309"/>
                  <a:gd name="T7" fmla="*/ 410 h 548"/>
                  <a:gd name="T8" fmla="*/ 77 w 309"/>
                  <a:gd name="T9" fmla="*/ 192 h 548"/>
                  <a:gd name="T10" fmla="*/ 76 w 309"/>
                  <a:gd name="T11" fmla="*/ 0 h 548"/>
                  <a:gd name="T12" fmla="*/ 128 w 309"/>
                  <a:gd name="T13" fmla="*/ 0 h 548"/>
                  <a:gd name="T14" fmla="*/ 166 w 309"/>
                  <a:gd name="T15" fmla="*/ 0 h 548"/>
                  <a:gd name="T16" fmla="*/ 192 w 309"/>
                  <a:gd name="T17" fmla="*/ 0 h 548"/>
                  <a:gd name="T18" fmla="*/ 192 w 309"/>
                  <a:gd name="T19" fmla="*/ 60 h 548"/>
                  <a:gd name="T20" fmla="*/ 238 w 309"/>
                  <a:gd name="T21" fmla="*/ 60 h 548"/>
                  <a:gd name="T22" fmla="*/ 278 w 309"/>
                  <a:gd name="T23" fmla="*/ 60 h 548"/>
                  <a:gd name="T24" fmla="*/ 278 w 309"/>
                  <a:gd name="T25" fmla="*/ 126 h 548"/>
                  <a:gd name="T26" fmla="*/ 267 w 309"/>
                  <a:gd name="T27" fmla="*/ 126 h 548"/>
                  <a:gd name="T28" fmla="*/ 267 w 309"/>
                  <a:gd name="T29" fmla="*/ 83 h 548"/>
                  <a:gd name="T30" fmla="*/ 192 w 309"/>
                  <a:gd name="T31" fmla="*/ 83 h 548"/>
                  <a:gd name="T32" fmla="*/ 192 w 309"/>
                  <a:gd name="T33" fmla="*/ 263 h 548"/>
                  <a:gd name="T34" fmla="*/ 194 w 309"/>
                  <a:gd name="T35" fmla="*/ 441 h 548"/>
                  <a:gd name="T36" fmla="*/ 237 w 309"/>
                  <a:gd name="T37" fmla="*/ 442 h 548"/>
                  <a:gd name="T38" fmla="*/ 309 w 309"/>
                  <a:gd name="T39" fmla="*/ 442 h 548"/>
                  <a:gd name="T40" fmla="*/ 309 w 309"/>
                  <a:gd name="T41" fmla="*/ 491 h 548"/>
                  <a:gd name="T42" fmla="*/ 309 w 309"/>
                  <a:gd name="T43" fmla="*/ 547 h 548"/>
                  <a:gd name="T44" fmla="*/ 120 w 309"/>
                  <a:gd name="T45" fmla="*/ 548 h 548"/>
                  <a:gd name="T46" fmla="*/ 0 w 309"/>
                  <a:gd name="T47" fmla="*/ 547 h 548"/>
                  <a:gd name="T48" fmla="*/ 1 w 309"/>
                  <a:gd name="T49" fmla="*/ 495 h 548"/>
                  <a:gd name="T50" fmla="*/ 267 w 309"/>
                  <a:gd name="T51" fmla="*/ 491 h 548"/>
                  <a:gd name="T52" fmla="*/ 267 w 309"/>
                  <a:gd name="T53" fmla="*/ 462 h 548"/>
                  <a:gd name="T54" fmla="*/ 120 w 309"/>
                  <a:gd name="T55" fmla="*/ 462 h 548"/>
                  <a:gd name="T56" fmla="*/ 204 w 309"/>
                  <a:gd name="T57" fmla="*/ 462 h 548"/>
                  <a:gd name="T58" fmla="*/ 24 w 309"/>
                  <a:gd name="T59" fmla="*/ 462 h 548"/>
                  <a:gd name="T60" fmla="*/ 24 w 309"/>
                  <a:gd name="T61" fmla="*/ 492 h 548"/>
                  <a:gd name="T62" fmla="*/ 24 w 309"/>
                  <a:gd name="T63" fmla="*/ 520 h 548"/>
                  <a:gd name="T64" fmla="*/ 120 w 309"/>
                  <a:gd name="T65" fmla="*/ 520 h 548"/>
                  <a:gd name="T66" fmla="*/ 267 w 309"/>
                  <a:gd name="T67" fmla="*/ 518 h 548"/>
                  <a:gd name="T68" fmla="*/ 267 w 309"/>
                  <a:gd name="T69" fmla="*/ 491 h 548"/>
                  <a:gd name="T70" fmla="*/ 163 w 309"/>
                  <a:gd name="T71" fmla="*/ 232 h 548"/>
                  <a:gd name="T72" fmla="*/ 163 w 309"/>
                  <a:gd name="T73" fmla="*/ 31 h 548"/>
                  <a:gd name="T74" fmla="*/ 135 w 309"/>
                  <a:gd name="T75" fmla="*/ 31 h 548"/>
                  <a:gd name="T76" fmla="*/ 106 w 309"/>
                  <a:gd name="T77" fmla="*/ 31 h 548"/>
                  <a:gd name="T78" fmla="*/ 106 w 309"/>
                  <a:gd name="T79" fmla="*/ 232 h 548"/>
                  <a:gd name="T80" fmla="*/ 106 w 309"/>
                  <a:gd name="T81" fmla="*/ 441 h 548"/>
                  <a:gd name="T82" fmla="*/ 136 w 309"/>
                  <a:gd name="T83" fmla="*/ 441 h 548"/>
                  <a:gd name="T84" fmla="*/ 165 w 309"/>
                  <a:gd name="T85" fmla="*/ 441 h 548"/>
                  <a:gd name="T86" fmla="*/ 163 w 309"/>
                  <a:gd name="T87" fmla="*/ 232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09" h="548">
                    <a:moveTo>
                      <a:pt x="1" y="495"/>
                    </a:moveTo>
                    <a:lnTo>
                      <a:pt x="1" y="442"/>
                    </a:lnTo>
                    <a:lnTo>
                      <a:pt x="77" y="439"/>
                    </a:lnTo>
                    <a:lnTo>
                      <a:pt x="77" y="410"/>
                    </a:lnTo>
                    <a:lnTo>
                      <a:pt x="77" y="192"/>
                    </a:lnTo>
                    <a:lnTo>
                      <a:pt x="76" y="0"/>
                    </a:lnTo>
                    <a:lnTo>
                      <a:pt x="128" y="0"/>
                    </a:lnTo>
                    <a:lnTo>
                      <a:pt x="166" y="0"/>
                    </a:lnTo>
                    <a:lnTo>
                      <a:pt x="192" y="0"/>
                    </a:lnTo>
                    <a:lnTo>
                      <a:pt x="192" y="60"/>
                    </a:lnTo>
                    <a:lnTo>
                      <a:pt x="238" y="60"/>
                    </a:lnTo>
                    <a:lnTo>
                      <a:pt x="278" y="60"/>
                    </a:lnTo>
                    <a:lnTo>
                      <a:pt x="278" y="126"/>
                    </a:lnTo>
                    <a:lnTo>
                      <a:pt x="267" y="126"/>
                    </a:lnTo>
                    <a:lnTo>
                      <a:pt x="267" y="83"/>
                    </a:lnTo>
                    <a:lnTo>
                      <a:pt x="192" y="83"/>
                    </a:lnTo>
                    <a:lnTo>
                      <a:pt x="192" y="263"/>
                    </a:lnTo>
                    <a:lnTo>
                      <a:pt x="194" y="441"/>
                    </a:lnTo>
                    <a:lnTo>
                      <a:pt x="237" y="442"/>
                    </a:lnTo>
                    <a:lnTo>
                      <a:pt x="309" y="442"/>
                    </a:lnTo>
                    <a:lnTo>
                      <a:pt x="309" y="491"/>
                    </a:lnTo>
                    <a:lnTo>
                      <a:pt x="309" y="547"/>
                    </a:lnTo>
                    <a:lnTo>
                      <a:pt x="120" y="548"/>
                    </a:lnTo>
                    <a:lnTo>
                      <a:pt x="0" y="547"/>
                    </a:lnTo>
                    <a:lnTo>
                      <a:pt x="1" y="495"/>
                    </a:lnTo>
                    <a:close/>
                    <a:moveTo>
                      <a:pt x="267" y="491"/>
                    </a:moveTo>
                    <a:lnTo>
                      <a:pt x="267" y="462"/>
                    </a:lnTo>
                    <a:lnTo>
                      <a:pt x="120" y="462"/>
                    </a:lnTo>
                    <a:lnTo>
                      <a:pt x="204" y="462"/>
                    </a:lnTo>
                    <a:lnTo>
                      <a:pt x="24" y="462"/>
                    </a:lnTo>
                    <a:lnTo>
                      <a:pt x="24" y="492"/>
                    </a:lnTo>
                    <a:lnTo>
                      <a:pt x="24" y="520"/>
                    </a:lnTo>
                    <a:lnTo>
                      <a:pt x="120" y="520"/>
                    </a:lnTo>
                    <a:lnTo>
                      <a:pt x="267" y="518"/>
                    </a:lnTo>
                    <a:lnTo>
                      <a:pt x="267" y="491"/>
                    </a:lnTo>
                    <a:close/>
                    <a:moveTo>
                      <a:pt x="163" y="232"/>
                    </a:moveTo>
                    <a:lnTo>
                      <a:pt x="163" y="31"/>
                    </a:lnTo>
                    <a:lnTo>
                      <a:pt x="135" y="31"/>
                    </a:lnTo>
                    <a:lnTo>
                      <a:pt x="106" y="31"/>
                    </a:lnTo>
                    <a:lnTo>
                      <a:pt x="106" y="232"/>
                    </a:lnTo>
                    <a:lnTo>
                      <a:pt x="106" y="441"/>
                    </a:lnTo>
                    <a:lnTo>
                      <a:pt x="136" y="441"/>
                    </a:lnTo>
                    <a:lnTo>
                      <a:pt x="165" y="441"/>
                    </a:lnTo>
                    <a:lnTo>
                      <a:pt x="163" y="232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" name="Freeform 16"/>
              <p:cNvSpPr>
                <a:spLocks noEditPoints="1"/>
              </p:cNvSpPr>
              <p:nvPr/>
            </p:nvSpPr>
            <p:spPr bwMode="auto">
              <a:xfrm>
                <a:off x="6181725" y="3436938"/>
                <a:ext cx="11113" cy="19050"/>
              </a:xfrm>
              <a:custGeom>
                <a:avLst/>
                <a:gdLst>
                  <a:gd name="T0" fmla="*/ 7 w 21"/>
                  <a:gd name="T1" fmla="*/ 34 h 36"/>
                  <a:gd name="T2" fmla="*/ 3 w 21"/>
                  <a:gd name="T3" fmla="*/ 31 h 36"/>
                  <a:gd name="T4" fmla="*/ 0 w 21"/>
                  <a:gd name="T5" fmla="*/ 27 h 36"/>
                  <a:gd name="T6" fmla="*/ 0 w 21"/>
                  <a:gd name="T7" fmla="*/ 23 h 36"/>
                  <a:gd name="T8" fmla="*/ 0 w 21"/>
                  <a:gd name="T9" fmla="*/ 19 h 36"/>
                  <a:gd name="T10" fmla="*/ 3 w 21"/>
                  <a:gd name="T11" fmla="*/ 13 h 36"/>
                  <a:gd name="T12" fmla="*/ 7 w 21"/>
                  <a:gd name="T13" fmla="*/ 7 h 36"/>
                  <a:gd name="T14" fmla="*/ 10 w 21"/>
                  <a:gd name="T15" fmla="*/ 3 h 36"/>
                  <a:gd name="T16" fmla="*/ 10 w 21"/>
                  <a:gd name="T17" fmla="*/ 0 h 36"/>
                  <a:gd name="T18" fmla="*/ 10 w 21"/>
                  <a:gd name="T19" fmla="*/ 0 h 36"/>
                  <a:gd name="T20" fmla="*/ 11 w 21"/>
                  <a:gd name="T21" fmla="*/ 3 h 36"/>
                  <a:gd name="T22" fmla="*/ 16 w 21"/>
                  <a:gd name="T23" fmla="*/ 9 h 36"/>
                  <a:gd name="T24" fmla="*/ 18 w 21"/>
                  <a:gd name="T25" fmla="*/ 13 h 36"/>
                  <a:gd name="T26" fmla="*/ 21 w 21"/>
                  <a:gd name="T27" fmla="*/ 21 h 36"/>
                  <a:gd name="T28" fmla="*/ 20 w 21"/>
                  <a:gd name="T29" fmla="*/ 30 h 36"/>
                  <a:gd name="T30" fmla="*/ 14 w 21"/>
                  <a:gd name="T31" fmla="*/ 34 h 36"/>
                  <a:gd name="T32" fmla="*/ 11 w 21"/>
                  <a:gd name="T33" fmla="*/ 36 h 36"/>
                  <a:gd name="T34" fmla="*/ 7 w 21"/>
                  <a:gd name="T35" fmla="*/ 30 h 36"/>
                  <a:gd name="T36" fmla="*/ 7 w 21"/>
                  <a:gd name="T37" fmla="*/ 29 h 36"/>
                  <a:gd name="T38" fmla="*/ 7 w 21"/>
                  <a:gd name="T39" fmla="*/ 29 h 36"/>
                  <a:gd name="T40" fmla="*/ 7 w 21"/>
                  <a:gd name="T41" fmla="*/ 29 h 36"/>
                  <a:gd name="T42" fmla="*/ 5 w 21"/>
                  <a:gd name="T43" fmla="*/ 27 h 36"/>
                  <a:gd name="T44" fmla="*/ 4 w 21"/>
                  <a:gd name="T45" fmla="*/ 26 h 36"/>
                  <a:gd name="T46" fmla="*/ 4 w 21"/>
                  <a:gd name="T47" fmla="*/ 19 h 36"/>
                  <a:gd name="T48" fmla="*/ 4 w 21"/>
                  <a:gd name="T49" fmla="*/ 17 h 36"/>
                  <a:gd name="T50" fmla="*/ 4 w 21"/>
                  <a:gd name="T51" fmla="*/ 17 h 36"/>
                  <a:gd name="T52" fmla="*/ 4 w 21"/>
                  <a:gd name="T53" fmla="*/ 17 h 36"/>
                  <a:gd name="T54" fmla="*/ 4 w 21"/>
                  <a:gd name="T55" fmla="*/ 17 h 36"/>
                  <a:gd name="T56" fmla="*/ 4 w 21"/>
                  <a:gd name="T57" fmla="*/ 17 h 36"/>
                  <a:gd name="T58" fmla="*/ 3 w 21"/>
                  <a:gd name="T59" fmla="*/ 21 h 36"/>
                  <a:gd name="T60" fmla="*/ 3 w 21"/>
                  <a:gd name="T61" fmla="*/ 24 h 36"/>
                  <a:gd name="T62" fmla="*/ 5 w 21"/>
                  <a:gd name="T63" fmla="*/ 30 h 36"/>
                  <a:gd name="T64" fmla="*/ 5 w 21"/>
                  <a:gd name="T65" fmla="*/ 30 h 36"/>
                  <a:gd name="T66" fmla="*/ 7 w 21"/>
                  <a:gd name="T6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36">
                    <a:moveTo>
                      <a:pt x="10" y="36"/>
                    </a:moveTo>
                    <a:lnTo>
                      <a:pt x="7" y="34"/>
                    </a:lnTo>
                    <a:lnTo>
                      <a:pt x="4" y="33"/>
                    </a:lnTo>
                    <a:lnTo>
                      <a:pt x="3" y="31"/>
                    </a:lnTo>
                    <a:lnTo>
                      <a:pt x="1" y="29"/>
                    </a:lnTo>
                    <a:lnTo>
                      <a:pt x="0" y="27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8" y="4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3"/>
                    </a:lnTo>
                    <a:lnTo>
                      <a:pt x="14" y="9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18" y="13"/>
                    </a:lnTo>
                    <a:lnTo>
                      <a:pt x="20" y="16"/>
                    </a:lnTo>
                    <a:lnTo>
                      <a:pt x="21" y="21"/>
                    </a:lnTo>
                    <a:lnTo>
                      <a:pt x="21" y="26"/>
                    </a:lnTo>
                    <a:lnTo>
                      <a:pt x="20" y="30"/>
                    </a:lnTo>
                    <a:lnTo>
                      <a:pt x="17" y="33"/>
                    </a:lnTo>
                    <a:lnTo>
                      <a:pt x="14" y="34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10" y="36"/>
                    </a:lnTo>
                    <a:close/>
                    <a:moveTo>
                      <a:pt x="7" y="30"/>
                    </a:moveTo>
                    <a:lnTo>
                      <a:pt x="7" y="30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3" y="23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3" y="20"/>
                    </a:lnTo>
                    <a:lnTo>
                      <a:pt x="3" y="21"/>
                    </a:lnTo>
                    <a:lnTo>
                      <a:pt x="1" y="23"/>
                    </a:lnTo>
                    <a:lnTo>
                      <a:pt x="3" y="24"/>
                    </a:lnTo>
                    <a:lnTo>
                      <a:pt x="3" y="27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1"/>
                    </a:lnTo>
                    <a:lnTo>
                      <a:pt x="7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" name="Freeform 17"/>
              <p:cNvSpPr>
                <a:spLocks noEditPoints="1"/>
              </p:cNvSpPr>
              <p:nvPr/>
            </p:nvSpPr>
            <p:spPr bwMode="auto">
              <a:xfrm>
                <a:off x="6181725" y="3467101"/>
                <a:ext cx="12700" cy="19050"/>
              </a:xfrm>
              <a:custGeom>
                <a:avLst/>
                <a:gdLst>
                  <a:gd name="T0" fmla="*/ 8 w 23"/>
                  <a:gd name="T1" fmla="*/ 35 h 36"/>
                  <a:gd name="T2" fmla="*/ 4 w 23"/>
                  <a:gd name="T3" fmla="*/ 32 h 36"/>
                  <a:gd name="T4" fmla="*/ 1 w 23"/>
                  <a:gd name="T5" fmla="*/ 28 h 36"/>
                  <a:gd name="T6" fmla="*/ 0 w 23"/>
                  <a:gd name="T7" fmla="*/ 23 h 36"/>
                  <a:gd name="T8" fmla="*/ 1 w 23"/>
                  <a:gd name="T9" fmla="*/ 19 h 36"/>
                  <a:gd name="T10" fmla="*/ 4 w 23"/>
                  <a:gd name="T11" fmla="*/ 13 h 36"/>
                  <a:gd name="T12" fmla="*/ 8 w 23"/>
                  <a:gd name="T13" fmla="*/ 8 h 36"/>
                  <a:gd name="T14" fmla="*/ 11 w 23"/>
                  <a:gd name="T15" fmla="*/ 3 h 36"/>
                  <a:gd name="T16" fmla="*/ 11 w 23"/>
                  <a:gd name="T17" fmla="*/ 0 h 36"/>
                  <a:gd name="T18" fmla="*/ 11 w 23"/>
                  <a:gd name="T19" fmla="*/ 0 h 36"/>
                  <a:gd name="T20" fmla="*/ 13 w 23"/>
                  <a:gd name="T21" fmla="*/ 3 h 36"/>
                  <a:gd name="T22" fmla="*/ 16 w 23"/>
                  <a:gd name="T23" fmla="*/ 9 h 36"/>
                  <a:gd name="T24" fmla="*/ 20 w 23"/>
                  <a:gd name="T25" fmla="*/ 13 h 36"/>
                  <a:gd name="T26" fmla="*/ 23 w 23"/>
                  <a:gd name="T27" fmla="*/ 22 h 36"/>
                  <a:gd name="T28" fmla="*/ 21 w 23"/>
                  <a:gd name="T29" fmla="*/ 30 h 36"/>
                  <a:gd name="T30" fmla="*/ 16 w 23"/>
                  <a:gd name="T31" fmla="*/ 35 h 36"/>
                  <a:gd name="T32" fmla="*/ 11 w 23"/>
                  <a:gd name="T33" fmla="*/ 36 h 36"/>
                  <a:gd name="T34" fmla="*/ 8 w 23"/>
                  <a:gd name="T35" fmla="*/ 30 h 36"/>
                  <a:gd name="T36" fmla="*/ 8 w 23"/>
                  <a:gd name="T37" fmla="*/ 29 h 36"/>
                  <a:gd name="T38" fmla="*/ 8 w 23"/>
                  <a:gd name="T39" fmla="*/ 29 h 36"/>
                  <a:gd name="T40" fmla="*/ 8 w 23"/>
                  <a:gd name="T41" fmla="*/ 29 h 36"/>
                  <a:gd name="T42" fmla="*/ 7 w 23"/>
                  <a:gd name="T43" fmla="*/ 28 h 36"/>
                  <a:gd name="T44" fmla="*/ 5 w 23"/>
                  <a:gd name="T45" fmla="*/ 26 h 36"/>
                  <a:gd name="T46" fmla="*/ 4 w 23"/>
                  <a:gd name="T47" fmla="*/ 19 h 36"/>
                  <a:gd name="T48" fmla="*/ 5 w 23"/>
                  <a:gd name="T49" fmla="*/ 18 h 36"/>
                  <a:gd name="T50" fmla="*/ 5 w 23"/>
                  <a:gd name="T51" fmla="*/ 18 h 36"/>
                  <a:gd name="T52" fmla="*/ 5 w 23"/>
                  <a:gd name="T53" fmla="*/ 18 h 36"/>
                  <a:gd name="T54" fmla="*/ 5 w 23"/>
                  <a:gd name="T55" fmla="*/ 18 h 36"/>
                  <a:gd name="T56" fmla="*/ 4 w 23"/>
                  <a:gd name="T57" fmla="*/ 18 h 36"/>
                  <a:gd name="T58" fmla="*/ 3 w 23"/>
                  <a:gd name="T59" fmla="*/ 22 h 36"/>
                  <a:gd name="T60" fmla="*/ 3 w 23"/>
                  <a:gd name="T61" fmla="*/ 25 h 36"/>
                  <a:gd name="T62" fmla="*/ 7 w 23"/>
                  <a:gd name="T63" fmla="*/ 30 h 36"/>
                  <a:gd name="T64" fmla="*/ 7 w 23"/>
                  <a:gd name="T65" fmla="*/ 30 h 36"/>
                  <a:gd name="T66" fmla="*/ 8 w 23"/>
                  <a:gd name="T6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36">
                    <a:moveTo>
                      <a:pt x="11" y="36"/>
                    </a:moveTo>
                    <a:lnTo>
                      <a:pt x="8" y="35"/>
                    </a:lnTo>
                    <a:lnTo>
                      <a:pt x="5" y="33"/>
                    </a:lnTo>
                    <a:lnTo>
                      <a:pt x="4" y="32"/>
                    </a:lnTo>
                    <a:lnTo>
                      <a:pt x="1" y="29"/>
                    </a:lnTo>
                    <a:lnTo>
                      <a:pt x="1" y="28"/>
                    </a:lnTo>
                    <a:lnTo>
                      <a:pt x="1" y="25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19"/>
                    </a:lnTo>
                    <a:lnTo>
                      <a:pt x="3" y="15"/>
                    </a:lnTo>
                    <a:lnTo>
                      <a:pt x="4" y="13"/>
                    </a:lnTo>
                    <a:lnTo>
                      <a:pt x="5" y="10"/>
                    </a:lnTo>
                    <a:lnTo>
                      <a:pt x="8" y="8"/>
                    </a:lnTo>
                    <a:lnTo>
                      <a:pt x="10" y="5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3" y="3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7" y="10"/>
                    </a:lnTo>
                    <a:lnTo>
                      <a:pt x="20" y="13"/>
                    </a:lnTo>
                    <a:lnTo>
                      <a:pt x="20" y="16"/>
                    </a:lnTo>
                    <a:lnTo>
                      <a:pt x="23" y="22"/>
                    </a:lnTo>
                    <a:lnTo>
                      <a:pt x="23" y="26"/>
                    </a:lnTo>
                    <a:lnTo>
                      <a:pt x="21" y="30"/>
                    </a:lnTo>
                    <a:lnTo>
                      <a:pt x="18" y="33"/>
                    </a:lnTo>
                    <a:lnTo>
                      <a:pt x="16" y="35"/>
                    </a:lnTo>
                    <a:lnTo>
                      <a:pt x="13" y="35"/>
                    </a:lnTo>
                    <a:lnTo>
                      <a:pt x="11" y="36"/>
                    </a:lnTo>
                    <a:lnTo>
                      <a:pt x="11" y="36"/>
                    </a:lnTo>
                    <a:close/>
                    <a:moveTo>
                      <a:pt x="8" y="30"/>
                    </a:moveTo>
                    <a:lnTo>
                      <a:pt x="8" y="30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3" y="25"/>
                    </a:lnTo>
                    <a:lnTo>
                      <a:pt x="4" y="28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8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" name="Freeform 18"/>
              <p:cNvSpPr>
                <a:spLocks noEditPoints="1"/>
              </p:cNvSpPr>
              <p:nvPr/>
            </p:nvSpPr>
            <p:spPr bwMode="auto">
              <a:xfrm>
                <a:off x="6169025" y="3454401"/>
                <a:ext cx="12700" cy="19050"/>
              </a:xfrm>
              <a:custGeom>
                <a:avLst/>
                <a:gdLst>
                  <a:gd name="T0" fmla="*/ 7 w 23"/>
                  <a:gd name="T1" fmla="*/ 36 h 36"/>
                  <a:gd name="T2" fmla="*/ 3 w 23"/>
                  <a:gd name="T3" fmla="*/ 32 h 36"/>
                  <a:gd name="T4" fmla="*/ 0 w 23"/>
                  <a:gd name="T5" fmla="*/ 28 h 36"/>
                  <a:gd name="T6" fmla="*/ 0 w 23"/>
                  <a:gd name="T7" fmla="*/ 25 h 36"/>
                  <a:gd name="T8" fmla="*/ 0 w 23"/>
                  <a:gd name="T9" fmla="*/ 19 h 36"/>
                  <a:gd name="T10" fmla="*/ 5 w 23"/>
                  <a:gd name="T11" fmla="*/ 13 h 36"/>
                  <a:gd name="T12" fmla="*/ 7 w 23"/>
                  <a:gd name="T13" fmla="*/ 8 h 36"/>
                  <a:gd name="T14" fmla="*/ 10 w 23"/>
                  <a:gd name="T15" fmla="*/ 3 h 36"/>
                  <a:gd name="T16" fmla="*/ 12 w 23"/>
                  <a:gd name="T17" fmla="*/ 0 h 36"/>
                  <a:gd name="T18" fmla="*/ 12 w 23"/>
                  <a:gd name="T19" fmla="*/ 0 h 36"/>
                  <a:gd name="T20" fmla="*/ 12 w 23"/>
                  <a:gd name="T21" fmla="*/ 5 h 36"/>
                  <a:gd name="T22" fmla="*/ 16 w 23"/>
                  <a:gd name="T23" fmla="*/ 9 h 36"/>
                  <a:gd name="T24" fmla="*/ 19 w 23"/>
                  <a:gd name="T25" fmla="*/ 15 h 36"/>
                  <a:gd name="T26" fmla="*/ 23 w 23"/>
                  <a:gd name="T27" fmla="*/ 22 h 36"/>
                  <a:gd name="T28" fmla="*/ 20 w 23"/>
                  <a:gd name="T29" fmla="*/ 31 h 36"/>
                  <a:gd name="T30" fmla="*/ 16 w 23"/>
                  <a:gd name="T31" fmla="*/ 35 h 36"/>
                  <a:gd name="T32" fmla="*/ 12 w 23"/>
                  <a:gd name="T33" fmla="*/ 36 h 36"/>
                  <a:gd name="T34" fmla="*/ 7 w 23"/>
                  <a:gd name="T35" fmla="*/ 32 h 36"/>
                  <a:gd name="T36" fmla="*/ 9 w 23"/>
                  <a:gd name="T37" fmla="*/ 31 h 36"/>
                  <a:gd name="T38" fmla="*/ 9 w 23"/>
                  <a:gd name="T39" fmla="*/ 31 h 36"/>
                  <a:gd name="T40" fmla="*/ 7 w 23"/>
                  <a:gd name="T41" fmla="*/ 29 h 36"/>
                  <a:gd name="T42" fmla="*/ 6 w 23"/>
                  <a:gd name="T43" fmla="*/ 28 h 36"/>
                  <a:gd name="T44" fmla="*/ 5 w 23"/>
                  <a:gd name="T45" fmla="*/ 26 h 36"/>
                  <a:gd name="T46" fmla="*/ 5 w 23"/>
                  <a:gd name="T47" fmla="*/ 21 h 36"/>
                  <a:gd name="T48" fmla="*/ 5 w 23"/>
                  <a:gd name="T49" fmla="*/ 19 h 36"/>
                  <a:gd name="T50" fmla="*/ 5 w 23"/>
                  <a:gd name="T51" fmla="*/ 19 h 36"/>
                  <a:gd name="T52" fmla="*/ 5 w 23"/>
                  <a:gd name="T53" fmla="*/ 18 h 36"/>
                  <a:gd name="T54" fmla="*/ 5 w 23"/>
                  <a:gd name="T55" fmla="*/ 18 h 36"/>
                  <a:gd name="T56" fmla="*/ 5 w 23"/>
                  <a:gd name="T57" fmla="*/ 19 h 36"/>
                  <a:gd name="T58" fmla="*/ 3 w 23"/>
                  <a:gd name="T59" fmla="*/ 22 h 36"/>
                  <a:gd name="T60" fmla="*/ 3 w 23"/>
                  <a:gd name="T61" fmla="*/ 25 h 36"/>
                  <a:gd name="T62" fmla="*/ 6 w 23"/>
                  <a:gd name="T63" fmla="*/ 31 h 36"/>
                  <a:gd name="T64" fmla="*/ 6 w 23"/>
                  <a:gd name="T65" fmla="*/ 32 h 36"/>
                  <a:gd name="T66" fmla="*/ 7 w 23"/>
                  <a:gd name="T67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36">
                    <a:moveTo>
                      <a:pt x="10" y="36"/>
                    </a:moveTo>
                    <a:lnTo>
                      <a:pt x="7" y="36"/>
                    </a:lnTo>
                    <a:lnTo>
                      <a:pt x="6" y="35"/>
                    </a:lnTo>
                    <a:lnTo>
                      <a:pt x="3" y="32"/>
                    </a:lnTo>
                    <a:lnTo>
                      <a:pt x="2" y="31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6"/>
                    </a:lnTo>
                    <a:lnTo>
                      <a:pt x="5" y="13"/>
                    </a:lnTo>
                    <a:lnTo>
                      <a:pt x="6" y="12"/>
                    </a:lnTo>
                    <a:lnTo>
                      <a:pt x="7" y="8"/>
                    </a:lnTo>
                    <a:lnTo>
                      <a:pt x="9" y="6"/>
                    </a:lnTo>
                    <a:lnTo>
                      <a:pt x="10" y="3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5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6" y="11"/>
                    </a:lnTo>
                    <a:lnTo>
                      <a:pt x="19" y="15"/>
                    </a:lnTo>
                    <a:lnTo>
                      <a:pt x="20" y="16"/>
                    </a:lnTo>
                    <a:lnTo>
                      <a:pt x="23" y="22"/>
                    </a:lnTo>
                    <a:lnTo>
                      <a:pt x="22" y="26"/>
                    </a:lnTo>
                    <a:lnTo>
                      <a:pt x="20" y="31"/>
                    </a:lnTo>
                    <a:lnTo>
                      <a:pt x="18" y="34"/>
                    </a:lnTo>
                    <a:lnTo>
                      <a:pt x="16" y="35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0" y="36"/>
                    </a:lnTo>
                    <a:close/>
                    <a:moveTo>
                      <a:pt x="7" y="32"/>
                    </a:move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9"/>
                    </a:lnTo>
                    <a:lnTo>
                      <a:pt x="3" y="21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3" y="25"/>
                    </a:lnTo>
                    <a:lnTo>
                      <a:pt x="3" y="29"/>
                    </a:lnTo>
                    <a:lnTo>
                      <a:pt x="6" y="31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7" y="32"/>
                    </a:lnTo>
                    <a:lnTo>
                      <a:pt x="7" y="32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" name="Freeform 19"/>
              <p:cNvSpPr>
                <a:spLocks noEditPoints="1"/>
              </p:cNvSpPr>
              <p:nvPr/>
            </p:nvSpPr>
            <p:spPr bwMode="auto">
              <a:xfrm>
                <a:off x="6170613" y="3482976"/>
                <a:ext cx="11113" cy="19050"/>
              </a:xfrm>
              <a:custGeom>
                <a:avLst/>
                <a:gdLst>
                  <a:gd name="T0" fmla="*/ 7 w 21"/>
                  <a:gd name="T1" fmla="*/ 35 h 35"/>
                  <a:gd name="T2" fmla="*/ 3 w 21"/>
                  <a:gd name="T3" fmla="*/ 32 h 35"/>
                  <a:gd name="T4" fmla="*/ 0 w 21"/>
                  <a:gd name="T5" fmla="*/ 26 h 35"/>
                  <a:gd name="T6" fmla="*/ 0 w 21"/>
                  <a:gd name="T7" fmla="*/ 23 h 35"/>
                  <a:gd name="T8" fmla="*/ 0 w 21"/>
                  <a:gd name="T9" fmla="*/ 19 h 35"/>
                  <a:gd name="T10" fmla="*/ 3 w 21"/>
                  <a:gd name="T11" fmla="*/ 13 h 35"/>
                  <a:gd name="T12" fmla="*/ 7 w 21"/>
                  <a:gd name="T13" fmla="*/ 7 h 35"/>
                  <a:gd name="T14" fmla="*/ 10 w 21"/>
                  <a:gd name="T15" fmla="*/ 1 h 35"/>
                  <a:gd name="T16" fmla="*/ 10 w 21"/>
                  <a:gd name="T17" fmla="*/ 0 h 35"/>
                  <a:gd name="T18" fmla="*/ 10 w 21"/>
                  <a:gd name="T19" fmla="*/ 0 h 35"/>
                  <a:gd name="T20" fmla="*/ 11 w 21"/>
                  <a:gd name="T21" fmla="*/ 3 h 35"/>
                  <a:gd name="T22" fmla="*/ 14 w 21"/>
                  <a:gd name="T23" fmla="*/ 9 h 35"/>
                  <a:gd name="T24" fmla="*/ 18 w 21"/>
                  <a:gd name="T25" fmla="*/ 13 h 35"/>
                  <a:gd name="T26" fmla="*/ 21 w 21"/>
                  <a:gd name="T27" fmla="*/ 20 h 35"/>
                  <a:gd name="T28" fmla="*/ 20 w 21"/>
                  <a:gd name="T29" fmla="*/ 30 h 35"/>
                  <a:gd name="T30" fmla="*/ 14 w 21"/>
                  <a:gd name="T31" fmla="*/ 35 h 35"/>
                  <a:gd name="T32" fmla="*/ 11 w 21"/>
                  <a:gd name="T33" fmla="*/ 35 h 35"/>
                  <a:gd name="T34" fmla="*/ 7 w 21"/>
                  <a:gd name="T35" fmla="*/ 30 h 35"/>
                  <a:gd name="T36" fmla="*/ 7 w 21"/>
                  <a:gd name="T37" fmla="*/ 29 h 35"/>
                  <a:gd name="T38" fmla="*/ 7 w 21"/>
                  <a:gd name="T39" fmla="*/ 29 h 35"/>
                  <a:gd name="T40" fmla="*/ 7 w 21"/>
                  <a:gd name="T41" fmla="*/ 29 h 35"/>
                  <a:gd name="T42" fmla="*/ 5 w 21"/>
                  <a:gd name="T43" fmla="*/ 27 h 35"/>
                  <a:gd name="T44" fmla="*/ 4 w 21"/>
                  <a:gd name="T45" fmla="*/ 24 h 35"/>
                  <a:gd name="T46" fmla="*/ 3 w 21"/>
                  <a:gd name="T47" fmla="*/ 19 h 35"/>
                  <a:gd name="T48" fmla="*/ 4 w 21"/>
                  <a:gd name="T49" fmla="*/ 17 h 35"/>
                  <a:gd name="T50" fmla="*/ 4 w 21"/>
                  <a:gd name="T51" fmla="*/ 17 h 35"/>
                  <a:gd name="T52" fmla="*/ 4 w 21"/>
                  <a:gd name="T53" fmla="*/ 17 h 35"/>
                  <a:gd name="T54" fmla="*/ 4 w 21"/>
                  <a:gd name="T55" fmla="*/ 17 h 35"/>
                  <a:gd name="T56" fmla="*/ 4 w 21"/>
                  <a:gd name="T57" fmla="*/ 17 h 35"/>
                  <a:gd name="T58" fmla="*/ 1 w 21"/>
                  <a:gd name="T59" fmla="*/ 22 h 35"/>
                  <a:gd name="T60" fmla="*/ 1 w 21"/>
                  <a:gd name="T61" fmla="*/ 24 h 35"/>
                  <a:gd name="T62" fmla="*/ 5 w 21"/>
                  <a:gd name="T63" fmla="*/ 30 h 35"/>
                  <a:gd name="T64" fmla="*/ 5 w 21"/>
                  <a:gd name="T65" fmla="*/ 30 h 35"/>
                  <a:gd name="T66" fmla="*/ 7 w 21"/>
                  <a:gd name="T6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35">
                    <a:moveTo>
                      <a:pt x="10" y="35"/>
                    </a:moveTo>
                    <a:lnTo>
                      <a:pt x="7" y="35"/>
                    </a:lnTo>
                    <a:lnTo>
                      <a:pt x="4" y="33"/>
                    </a:lnTo>
                    <a:lnTo>
                      <a:pt x="3" y="32"/>
                    </a:lnTo>
                    <a:lnTo>
                      <a:pt x="1" y="29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8" y="4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3"/>
                    </a:lnTo>
                    <a:lnTo>
                      <a:pt x="14" y="7"/>
                    </a:lnTo>
                    <a:lnTo>
                      <a:pt x="14" y="9"/>
                    </a:lnTo>
                    <a:lnTo>
                      <a:pt x="16" y="10"/>
                    </a:lnTo>
                    <a:lnTo>
                      <a:pt x="18" y="13"/>
                    </a:lnTo>
                    <a:lnTo>
                      <a:pt x="20" y="16"/>
                    </a:lnTo>
                    <a:lnTo>
                      <a:pt x="21" y="20"/>
                    </a:lnTo>
                    <a:lnTo>
                      <a:pt x="21" y="26"/>
                    </a:lnTo>
                    <a:lnTo>
                      <a:pt x="20" y="30"/>
                    </a:lnTo>
                    <a:lnTo>
                      <a:pt x="17" y="33"/>
                    </a:lnTo>
                    <a:lnTo>
                      <a:pt x="14" y="35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10" y="35"/>
                    </a:lnTo>
                    <a:close/>
                    <a:moveTo>
                      <a:pt x="7" y="30"/>
                    </a:moveTo>
                    <a:lnTo>
                      <a:pt x="7" y="30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3" y="19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3" y="19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1" y="24"/>
                    </a:lnTo>
                    <a:lnTo>
                      <a:pt x="3" y="27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7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20" name="Group 119"/>
            <p:cNvGrpSpPr/>
            <p:nvPr/>
          </p:nvGrpSpPr>
          <p:grpSpPr>
            <a:xfrm>
              <a:off x="11082546" y="4327800"/>
              <a:ext cx="163513" cy="290513"/>
              <a:chOff x="6037263" y="3362326"/>
              <a:chExt cx="163513" cy="290513"/>
            </a:xfrm>
            <a:solidFill>
              <a:schemeClr val="bg2">
                <a:lumMod val="25000"/>
              </a:schemeClr>
            </a:solidFill>
          </p:grpSpPr>
          <p:sp>
            <p:nvSpPr>
              <p:cNvPr id="121" name="Freeform 14"/>
              <p:cNvSpPr>
                <a:spLocks noEditPoints="1"/>
              </p:cNvSpPr>
              <p:nvPr/>
            </p:nvSpPr>
            <p:spPr bwMode="auto">
              <a:xfrm>
                <a:off x="6037263" y="3362326"/>
                <a:ext cx="163513" cy="290513"/>
              </a:xfrm>
              <a:custGeom>
                <a:avLst/>
                <a:gdLst>
                  <a:gd name="T0" fmla="*/ 1 w 309"/>
                  <a:gd name="T1" fmla="*/ 495 h 548"/>
                  <a:gd name="T2" fmla="*/ 1 w 309"/>
                  <a:gd name="T3" fmla="*/ 442 h 548"/>
                  <a:gd name="T4" fmla="*/ 77 w 309"/>
                  <a:gd name="T5" fmla="*/ 439 h 548"/>
                  <a:gd name="T6" fmla="*/ 77 w 309"/>
                  <a:gd name="T7" fmla="*/ 410 h 548"/>
                  <a:gd name="T8" fmla="*/ 77 w 309"/>
                  <a:gd name="T9" fmla="*/ 192 h 548"/>
                  <a:gd name="T10" fmla="*/ 76 w 309"/>
                  <a:gd name="T11" fmla="*/ 0 h 548"/>
                  <a:gd name="T12" fmla="*/ 128 w 309"/>
                  <a:gd name="T13" fmla="*/ 0 h 548"/>
                  <a:gd name="T14" fmla="*/ 166 w 309"/>
                  <a:gd name="T15" fmla="*/ 0 h 548"/>
                  <a:gd name="T16" fmla="*/ 192 w 309"/>
                  <a:gd name="T17" fmla="*/ 0 h 548"/>
                  <a:gd name="T18" fmla="*/ 192 w 309"/>
                  <a:gd name="T19" fmla="*/ 60 h 548"/>
                  <a:gd name="T20" fmla="*/ 238 w 309"/>
                  <a:gd name="T21" fmla="*/ 60 h 548"/>
                  <a:gd name="T22" fmla="*/ 278 w 309"/>
                  <a:gd name="T23" fmla="*/ 60 h 548"/>
                  <a:gd name="T24" fmla="*/ 278 w 309"/>
                  <a:gd name="T25" fmla="*/ 126 h 548"/>
                  <a:gd name="T26" fmla="*/ 267 w 309"/>
                  <a:gd name="T27" fmla="*/ 126 h 548"/>
                  <a:gd name="T28" fmla="*/ 267 w 309"/>
                  <a:gd name="T29" fmla="*/ 83 h 548"/>
                  <a:gd name="T30" fmla="*/ 192 w 309"/>
                  <a:gd name="T31" fmla="*/ 83 h 548"/>
                  <a:gd name="T32" fmla="*/ 192 w 309"/>
                  <a:gd name="T33" fmla="*/ 263 h 548"/>
                  <a:gd name="T34" fmla="*/ 194 w 309"/>
                  <a:gd name="T35" fmla="*/ 441 h 548"/>
                  <a:gd name="T36" fmla="*/ 237 w 309"/>
                  <a:gd name="T37" fmla="*/ 442 h 548"/>
                  <a:gd name="T38" fmla="*/ 309 w 309"/>
                  <a:gd name="T39" fmla="*/ 442 h 548"/>
                  <a:gd name="T40" fmla="*/ 309 w 309"/>
                  <a:gd name="T41" fmla="*/ 491 h 548"/>
                  <a:gd name="T42" fmla="*/ 309 w 309"/>
                  <a:gd name="T43" fmla="*/ 547 h 548"/>
                  <a:gd name="T44" fmla="*/ 120 w 309"/>
                  <a:gd name="T45" fmla="*/ 548 h 548"/>
                  <a:gd name="T46" fmla="*/ 0 w 309"/>
                  <a:gd name="T47" fmla="*/ 547 h 548"/>
                  <a:gd name="T48" fmla="*/ 1 w 309"/>
                  <a:gd name="T49" fmla="*/ 495 h 548"/>
                  <a:gd name="T50" fmla="*/ 267 w 309"/>
                  <a:gd name="T51" fmla="*/ 491 h 548"/>
                  <a:gd name="T52" fmla="*/ 267 w 309"/>
                  <a:gd name="T53" fmla="*/ 462 h 548"/>
                  <a:gd name="T54" fmla="*/ 120 w 309"/>
                  <a:gd name="T55" fmla="*/ 462 h 548"/>
                  <a:gd name="T56" fmla="*/ 204 w 309"/>
                  <a:gd name="T57" fmla="*/ 462 h 548"/>
                  <a:gd name="T58" fmla="*/ 24 w 309"/>
                  <a:gd name="T59" fmla="*/ 462 h 548"/>
                  <a:gd name="T60" fmla="*/ 24 w 309"/>
                  <a:gd name="T61" fmla="*/ 492 h 548"/>
                  <a:gd name="T62" fmla="*/ 24 w 309"/>
                  <a:gd name="T63" fmla="*/ 520 h 548"/>
                  <a:gd name="T64" fmla="*/ 120 w 309"/>
                  <a:gd name="T65" fmla="*/ 520 h 548"/>
                  <a:gd name="T66" fmla="*/ 267 w 309"/>
                  <a:gd name="T67" fmla="*/ 518 h 548"/>
                  <a:gd name="T68" fmla="*/ 267 w 309"/>
                  <a:gd name="T69" fmla="*/ 491 h 548"/>
                  <a:gd name="T70" fmla="*/ 163 w 309"/>
                  <a:gd name="T71" fmla="*/ 232 h 548"/>
                  <a:gd name="T72" fmla="*/ 163 w 309"/>
                  <a:gd name="T73" fmla="*/ 31 h 548"/>
                  <a:gd name="T74" fmla="*/ 135 w 309"/>
                  <a:gd name="T75" fmla="*/ 31 h 548"/>
                  <a:gd name="T76" fmla="*/ 106 w 309"/>
                  <a:gd name="T77" fmla="*/ 31 h 548"/>
                  <a:gd name="T78" fmla="*/ 106 w 309"/>
                  <a:gd name="T79" fmla="*/ 232 h 548"/>
                  <a:gd name="T80" fmla="*/ 106 w 309"/>
                  <a:gd name="T81" fmla="*/ 441 h 548"/>
                  <a:gd name="T82" fmla="*/ 136 w 309"/>
                  <a:gd name="T83" fmla="*/ 441 h 548"/>
                  <a:gd name="T84" fmla="*/ 165 w 309"/>
                  <a:gd name="T85" fmla="*/ 441 h 548"/>
                  <a:gd name="T86" fmla="*/ 163 w 309"/>
                  <a:gd name="T87" fmla="*/ 232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09" h="548">
                    <a:moveTo>
                      <a:pt x="1" y="495"/>
                    </a:moveTo>
                    <a:lnTo>
                      <a:pt x="1" y="442"/>
                    </a:lnTo>
                    <a:lnTo>
                      <a:pt x="77" y="439"/>
                    </a:lnTo>
                    <a:lnTo>
                      <a:pt x="77" y="410"/>
                    </a:lnTo>
                    <a:lnTo>
                      <a:pt x="77" y="192"/>
                    </a:lnTo>
                    <a:lnTo>
                      <a:pt x="76" y="0"/>
                    </a:lnTo>
                    <a:lnTo>
                      <a:pt x="128" y="0"/>
                    </a:lnTo>
                    <a:lnTo>
                      <a:pt x="166" y="0"/>
                    </a:lnTo>
                    <a:lnTo>
                      <a:pt x="192" y="0"/>
                    </a:lnTo>
                    <a:lnTo>
                      <a:pt x="192" y="60"/>
                    </a:lnTo>
                    <a:lnTo>
                      <a:pt x="238" y="60"/>
                    </a:lnTo>
                    <a:lnTo>
                      <a:pt x="278" y="60"/>
                    </a:lnTo>
                    <a:lnTo>
                      <a:pt x="278" y="126"/>
                    </a:lnTo>
                    <a:lnTo>
                      <a:pt x="267" y="126"/>
                    </a:lnTo>
                    <a:lnTo>
                      <a:pt x="267" y="83"/>
                    </a:lnTo>
                    <a:lnTo>
                      <a:pt x="192" y="83"/>
                    </a:lnTo>
                    <a:lnTo>
                      <a:pt x="192" y="263"/>
                    </a:lnTo>
                    <a:lnTo>
                      <a:pt x="194" y="441"/>
                    </a:lnTo>
                    <a:lnTo>
                      <a:pt x="237" y="442"/>
                    </a:lnTo>
                    <a:lnTo>
                      <a:pt x="309" y="442"/>
                    </a:lnTo>
                    <a:lnTo>
                      <a:pt x="309" y="491"/>
                    </a:lnTo>
                    <a:lnTo>
                      <a:pt x="309" y="547"/>
                    </a:lnTo>
                    <a:lnTo>
                      <a:pt x="120" y="548"/>
                    </a:lnTo>
                    <a:lnTo>
                      <a:pt x="0" y="547"/>
                    </a:lnTo>
                    <a:lnTo>
                      <a:pt x="1" y="495"/>
                    </a:lnTo>
                    <a:close/>
                    <a:moveTo>
                      <a:pt x="267" y="491"/>
                    </a:moveTo>
                    <a:lnTo>
                      <a:pt x="267" y="462"/>
                    </a:lnTo>
                    <a:lnTo>
                      <a:pt x="120" y="462"/>
                    </a:lnTo>
                    <a:lnTo>
                      <a:pt x="204" y="462"/>
                    </a:lnTo>
                    <a:lnTo>
                      <a:pt x="24" y="462"/>
                    </a:lnTo>
                    <a:lnTo>
                      <a:pt x="24" y="492"/>
                    </a:lnTo>
                    <a:lnTo>
                      <a:pt x="24" y="520"/>
                    </a:lnTo>
                    <a:lnTo>
                      <a:pt x="120" y="520"/>
                    </a:lnTo>
                    <a:lnTo>
                      <a:pt x="267" y="518"/>
                    </a:lnTo>
                    <a:lnTo>
                      <a:pt x="267" y="491"/>
                    </a:lnTo>
                    <a:close/>
                    <a:moveTo>
                      <a:pt x="163" y="232"/>
                    </a:moveTo>
                    <a:lnTo>
                      <a:pt x="163" y="31"/>
                    </a:lnTo>
                    <a:lnTo>
                      <a:pt x="135" y="31"/>
                    </a:lnTo>
                    <a:lnTo>
                      <a:pt x="106" y="31"/>
                    </a:lnTo>
                    <a:lnTo>
                      <a:pt x="106" y="232"/>
                    </a:lnTo>
                    <a:lnTo>
                      <a:pt x="106" y="441"/>
                    </a:lnTo>
                    <a:lnTo>
                      <a:pt x="136" y="441"/>
                    </a:lnTo>
                    <a:lnTo>
                      <a:pt x="165" y="441"/>
                    </a:lnTo>
                    <a:lnTo>
                      <a:pt x="163" y="232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" name="Freeform 16"/>
              <p:cNvSpPr>
                <a:spLocks noEditPoints="1"/>
              </p:cNvSpPr>
              <p:nvPr/>
            </p:nvSpPr>
            <p:spPr bwMode="auto">
              <a:xfrm>
                <a:off x="6181725" y="3436938"/>
                <a:ext cx="11113" cy="19050"/>
              </a:xfrm>
              <a:custGeom>
                <a:avLst/>
                <a:gdLst>
                  <a:gd name="T0" fmla="*/ 7 w 21"/>
                  <a:gd name="T1" fmla="*/ 34 h 36"/>
                  <a:gd name="T2" fmla="*/ 3 w 21"/>
                  <a:gd name="T3" fmla="*/ 31 h 36"/>
                  <a:gd name="T4" fmla="*/ 0 w 21"/>
                  <a:gd name="T5" fmla="*/ 27 h 36"/>
                  <a:gd name="T6" fmla="*/ 0 w 21"/>
                  <a:gd name="T7" fmla="*/ 23 h 36"/>
                  <a:gd name="T8" fmla="*/ 0 w 21"/>
                  <a:gd name="T9" fmla="*/ 19 h 36"/>
                  <a:gd name="T10" fmla="*/ 3 w 21"/>
                  <a:gd name="T11" fmla="*/ 13 h 36"/>
                  <a:gd name="T12" fmla="*/ 7 w 21"/>
                  <a:gd name="T13" fmla="*/ 7 h 36"/>
                  <a:gd name="T14" fmla="*/ 10 w 21"/>
                  <a:gd name="T15" fmla="*/ 3 h 36"/>
                  <a:gd name="T16" fmla="*/ 10 w 21"/>
                  <a:gd name="T17" fmla="*/ 0 h 36"/>
                  <a:gd name="T18" fmla="*/ 10 w 21"/>
                  <a:gd name="T19" fmla="*/ 0 h 36"/>
                  <a:gd name="T20" fmla="*/ 11 w 21"/>
                  <a:gd name="T21" fmla="*/ 3 h 36"/>
                  <a:gd name="T22" fmla="*/ 16 w 21"/>
                  <a:gd name="T23" fmla="*/ 9 h 36"/>
                  <a:gd name="T24" fmla="*/ 18 w 21"/>
                  <a:gd name="T25" fmla="*/ 13 h 36"/>
                  <a:gd name="T26" fmla="*/ 21 w 21"/>
                  <a:gd name="T27" fmla="*/ 21 h 36"/>
                  <a:gd name="T28" fmla="*/ 20 w 21"/>
                  <a:gd name="T29" fmla="*/ 30 h 36"/>
                  <a:gd name="T30" fmla="*/ 14 w 21"/>
                  <a:gd name="T31" fmla="*/ 34 h 36"/>
                  <a:gd name="T32" fmla="*/ 11 w 21"/>
                  <a:gd name="T33" fmla="*/ 36 h 36"/>
                  <a:gd name="T34" fmla="*/ 7 w 21"/>
                  <a:gd name="T35" fmla="*/ 30 h 36"/>
                  <a:gd name="T36" fmla="*/ 7 w 21"/>
                  <a:gd name="T37" fmla="*/ 29 h 36"/>
                  <a:gd name="T38" fmla="*/ 7 w 21"/>
                  <a:gd name="T39" fmla="*/ 29 h 36"/>
                  <a:gd name="T40" fmla="*/ 7 w 21"/>
                  <a:gd name="T41" fmla="*/ 29 h 36"/>
                  <a:gd name="T42" fmla="*/ 5 w 21"/>
                  <a:gd name="T43" fmla="*/ 27 h 36"/>
                  <a:gd name="T44" fmla="*/ 4 w 21"/>
                  <a:gd name="T45" fmla="*/ 26 h 36"/>
                  <a:gd name="T46" fmla="*/ 4 w 21"/>
                  <a:gd name="T47" fmla="*/ 19 h 36"/>
                  <a:gd name="T48" fmla="*/ 4 w 21"/>
                  <a:gd name="T49" fmla="*/ 17 h 36"/>
                  <a:gd name="T50" fmla="*/ 4 w 21"/>
                  <a:gd name="T51" fmla="*/ 17 h 36"/>
                  <a:gd name="T52" fmla="*/ 4 w 21"/>
                  <a:gd name="T53" fmla="*/ 17 h 36"/>
                  <a:gd name="T54" fmla="*/ 4 w 21"/>
                  <a:gd name="T55" fmla="*/ 17 h 36"/>
                  <a:gd name="T56" fmla="*/ 4 w 21"/>
                  <a:gd name="T57" fmla="*/ 17 h 36"/>
                  <a:gd name="T58" fmla="*/ 3 w 21"/>
                  <a:gd name="T59" fmla="*/ 21 h 36"/>
                  <a:gd name="T60" fmla="*/ 3 w 21"/>
                  <a:gd name="T61" fmla="*/ 24 h 36"/>
                  <a:gd name="T62" fmla="*/ 5 w 21"/>
                  <a:gd name="T63" fmla="*/ 30 h 36"/>
                  <a:gd name="T64" fmla="*/ 5 w 21"/>
                  <a:gd name="T65" fmla="*/ 30 h 36"/>
                  <a:gd name="T66" fmla="*/ 7 w 21"/>
                  <a:gd name="T6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36">
                    <a:moveTo>
                      <a:pt x="10" y="36"/>
                    </a:moveTo>
                    <a:lnTo>
                      <a:pt x="7" y="34"/>
                    </a:lnTo>
                    <a:lnTo>
                      <a:pt x="4" y="33"/>
                    </a:lnTo>
                    <a:lnTo>
                      <a:pt x="3" y="31"/>
                    </a:lnTo>
                    <a:lnTo>
                      <a:pt x="1" y="29"/>
                    </a:lnTo>
                    <a:lnTo>
                      <a:pt x="0" y="27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8" y="4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3"/>
                    </a:lnTo>
                    <a:lnTo>
                      <a:pt x="14" y="9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18" y="13"/>
                    </a:lnTo>
                    <a:lnTo>
                      <a:pt x="20" y="16"/>
                    </a:lnTo>
                    <a:lnTo>
                      <a:pt x="21" y="21"/>
                    </a:lnTo>
                    <a:lnTo>
                      <a:pt x="21" y="26"/>
                    </a:lnTo>
                    <a:lnTo>
                      <a:pt x="20" y="30"/>
                    </a:lnTo>
                    <a:lnTo>
                      <a:pt x="17" y="33"/>
                    </a:lnTo>
                    <a:lnTo>
                      <a:pt x="14" y="34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10" y="36"/>
                    </a:lnTo>
                    <a:close/>
                    <a:moveTo>
                      <a:pt x="7" y="30"/>
                    </a:moveTo>
                    <a:lnTo>
                      <a:pt x="7" y="30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3" y="23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3" y="20"/>
                    </a:lnTo>
                    <a:lnTo>
                      <a:pt x="3" y="21"/>
                    </a:lnTo>
                    <a:lnTo>
                      <a:pt x="1" y="23"/>
                    </a:lnTo>
                    <a:lnTo>
                      <a:pt x="3" y="24"/>
                    </a:lnTo>
                    <a:lnTo>
                      <a:pt x="3" y="27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1"/>
                    </a:lnTo>
                    <a:lnTo>
                      <a:pt x="7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" name="Freeform 17"/>
              <p:cNvSpPr>
                <a:spLocks noEditPoints="1"/>
              </p:cNvSpPr>
              <p:nvPr/>
            </p:nvSpPr>
            <p:spPr bwMode="auto">
              <a:xfrm>
                <a:off x="6181725" y="3467101"/>
                <a:ext cx="12700" cy="19050"/>
              </a:xfrm>
              <a:custGeom>
                <a:avLst/>
                <a:gdLst>
                  <a:gd name="T0" fmla="*/ 8 w 23"/>
                  <a:gd name="T1" fmla="*/ 35 h 36"/>
                  <a:gd name="T2" fmla="*/ 4 w 23"/>
                  <a:gd name="T3" fmla="*/ 32 h 36"/>
                  <a:gd name="T4" fmla="*/ 1 w 23"/>
                  <a:gd name="T5" fmla="*/ 28 h 36"/>
                  <a:gd name="T6" fmla="*/ 0 w 23"/>
                  <a:gd name="T7" fmla="*/ 23 h 36"/>
                  <a:gd name="T8" fmla="*/ 1 w 23"/>
                  <a:gd name="T9" fmla="*/ 19 h 36"/>
                  <a:gd name="T10" fmla="*/ 4 w 23"/>
                  <a:gd name="T11" fmla="*/ 13 h 36"/>
                  <a:gd name="T12" fmla="*/ 8 w 23"/>
                  <a:gd name="T13" fmla="*/ 8 h 36"/>
                  <a:gd name="T14" fmla="*/ 11 w 23"/>
                  <a:gd name="T15" fmla="*/ 3 h 36"/>
                  <a:gd name="T16" fmla="*/ 11 w 23"/>
                  <a:gd name="T17" fmla="*/ 0 h 36"/>
                  <a:gd name="T18" fmla="*/ 11 w 23"/>
                  <a:gd name="T19" fmla="*/ 0 h 36"/>
                  <a:gd name="T20" fmla="*/ 13 w 23"/>
                  <a:gd name="T21" fmla="*/ 3 h 36"/>
                  <a:gd name="T22" fmla="*/ 16 w 23"/>
                  <a:gd name="T23" fmla="*/ 9 h 36"/>
                  <a:gd name="T24" fmla="*/ 20 w 23"/>
                  <a:gd name="T25" fmla="*/ 13 h 36"/>
                  <a:gd name="T26" fmla="*/ 23 w 23"/>
                  <a:gd name="T27" fmla="*/ 22 h 36"/>
                  <a:gd name="T28" fmla="*/ 21 w 23"/>
                  <a:gd name="T29" fmla="*/ 30 h 36"/>
                  <a:gd name="T30" fmla="*/ 16 w 23"/>
                  <a:gd name="T31" fmla="*/ 35 h 36"/>
                  <a:gd name="T32" fmla="*/ 11 w 23"/>
                  <a:gd name="T33" fmla="*/ 36 h 36"/>
                  <a:gd name="T34" fmla="*/ 8 w 23"/>
                  <a:gd name="T35" fmla="*/ 30 h 36"/>
                  <a:gd name="T36" fmla="*/ 8 w 23"/>
                  <a:gd name="T37" fmla="*/ 29 h 36"/>
                  <a:gd name="T38" fmla="*/ 8 w 23"/>
                  <a:gd name="T39" fmla="*/ 29 h 36"/>
                  <a:gd name="T40" fmla="*/ 8 w 23"/>
                  <a:gd name="T41" fmla="*/ 29 h 36"/>
                  <a:gd name="T42" fmla="*/ 7 w 23"/>
                  <a:gd name="T43" fmla="*/ 28 h 36"/>
                  <a:gd name="T44" fmla="*/ 5 w 23"/>
                  <a:gd name="T45" fmla="*/ 26 h 36"/>
                  <a:gd name="T46" fmla="*/ 4 w 23"/>
                  <a:gd name="T47" fmla="*/ 19 h 36"/>
                  <a:gd name="T48" fmla="*/ 5 w 23"/>
                  <a:gd name="T49" fmla="*/ 18 h 36"/>
                  <a:gd name="T50" fmla="*/ 5 w 23"/>
                  <a:gd name="T51" fmla="*/ 18 h 36"/>
                  <a:gd name="T52" fmla="*/ 5 w 23"/>
                  <a:gd name="T53" fmla="*/ 18 h 36"/>
                  <a:gd name="T54" fmla="*/ 5 w 23"/>
                  <a:gd name="T55" fmla="*/ 18 h 36"/>
                  <a:gd name="T56" fmla="*/ 4 w 23"/>
                  <a:gd name="T57" fmla="*/ 18 h 36"/>
                  <a:gd name="T58" fmla="*/ 3 w 23"/>
                  <a:gd name="T59" fmla="*/ 22 h 36"/>
                  <a:gd name="T60" fmla="*/ 3 w 23"/>
                  <a:gd name="T61" fmla="*/ 25 h 36"/>
                  <a:gd name="T62" fmla="*/ 7 w 23"/>
                  <a:gd name="T63" fmla="*/ 30 h 36"/>
                  <a:gd name="T64" fmla="*/ 7 w 23"/>
                  <a:gd name="T65" fmla="*/ 30 h 36"/>
                  <a:gd name="T66" fmla="*/ 8 w 23"/>
                  <a:gd name="T6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36">
                    <a:moveTo>
                      <a:pt x="11" y="36"/>
                    </a:moveTo>
                    <a:lnTo>
                      <a:pt x="8" y="35"/>
                    </a:lnTo>
                    <a:lnTo>
                      <a:pt x="5" y="33"/>
                    </a:lnTo>
                    <a:lnTo>
                      <a:pt x="4" y="32"/>
                    </a:lnTo>
                    <a:lnTo>
                      <a:pt x="1" y="29"/>
                    </a:lnTo>
                    <a:lnTo>
                      <a:pt x="1" y="28"/>
                    </a:lnTo>
                    <a:lnTo>
                      <a:pt x="1" y="25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19"/>
                    </a:lnTo>
                    <a:lnTo>
                      <a:pt x="3" y="15"/>
                    </a:lnTo>
                    <a:lnTo>
                      <a:pt x="4" y="13"/>
                    </a:lnTo>
                    <a:lnTo>
                      <a:pt x="5" y="10"/>
                    </a:lnTo>
                    <a:lnTo>
                      <a:pt x="8" y="8"/>
                    </a:lnTo>
                    <a:lnTo>
                      <a:pt x="10" y="5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3" y="3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7" y="10"/>
                    </a:lnTo>
                    <a:lnTo>
                      <a:pt x="20" y="13"/>
                    </a:lnTo>
                    <a:lnTo>
                      <a:pt x="20" y="16"/>
                    </a:lnTo>
                    <a:lnTo>
                      <a:pt x="23" y="22"/>
                    </a:lnTo>
                    <a:lnTo>
                      <a:pt x="23" y="26"/>
                    </a:lnTo>
                    <a:lnTo>
                      <a:pt x="21" y="30"/>
                    </a:lnTo>
                    <a:lnTo>
                      <a:pt x="18" y="33"/>
                    </a:lnTo>
                    <a:lnTo>
                      <a:pt x="16" y="35"/>
                    </a:lnTo>
                    <a:lnTo>
                      <a:pt x="13" y="35"/>
                    </a:lnTo>
                    <a:lnTo>
                      <a:pt x="11" y="36"/>
                    </a:lnTo>
                    <a:lnTo>
                      <a:pt x="11" y="36"/>
                    </a:lnTo>
                    <a:close/>
                    <a:moveTo>
                      <a:pt x="8" y="30"/>
                    </a:moveTo>
                    <a:lnTo>
                      <a:pt x="8" y="30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3" y="25"/>
                    </a:lnTo>
                    <a:lnTo>
                      <a:pt x="4" y="28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8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" name="Freeform 18"/>
              <p:cNvSpPr>
                <a:spLocks noEditPoints="1"/>
              </p:cNvSpPr>
              <p:nvPr/>
            </p:nvSpPr>
            <p:spPr bwMode="auto">
              <a:xfrm>
                <a:off x="6169025" y="3454401"/>
                <a:ext cx="12700" cy="19050"/>
              </a:xfrm>
              <a:custGeom>
                <a:avLst/>
                <a:gdLst>
                  <a:gd name="T0" fmla="*/ 7 w 23"/>
                  <a:gd name="T1" fmla="*/ 36 h 36"/>
                  <a:gd name="T2" fmla="*/ 3 w 23"/>
                  <a:gd name="T3" fmla="*/ 32 h 36"/>
                  <a:gd name="T4" fmla="*/ 0 w 23"/>
                  <a:gd name="T5" fmla="*/ 28 h 36"/>
                  <a:gd name="T6" fmla="*/ 0 w 23"/>
                  <a:gd name="T7" fmla="*/ 25 h 36"/>
                  <a:gd name="T8" fmla="*/ 0 w 23"/>
                  <a:gd name="T9" fmla="*/ 19 h 36"/>
                  <a:gd name="T10" fmla="*/ 5 w 23"/>
                  <a:gd name="T11" fmla="*/ 13 h 36"/>
                  <a:gd name="T12" fmla="*/ 7 w 23"/>
                  <a:gd name="T13" fmla="*/ 8 h 36"/>
                  <a:gd name="T14" fmla="*/ 10 w 23"/>
                  <a:gd name="T15" fmla="*/ 3 h 36"/>
                  <a:gd name="T16" fmla="*/ 12 w 23"/>
                  <a:gd name="T17" fmla="*/ 0 h 36"/>
                  <a:gd name="T18" fmla="*/ 12 w 23"/>
                  <a:gd name="T19" fmla="*/ 0 h 36"/>
                  <a:gd name="T20" fmla="*/ 12 w 23"/>
                  <a:gd name="T21" fmla="*/ 5 h 36"/>
                  <a:gd name="T22" fmla="*/ 16 w 23"/>
                  <a:gd name="T23" fmla="*/ 9 h 36"/>
                  <a:gd name="T24" fmla="*/ 19 w 23"/>
                  <a:gd name="T25" fmla="*/ 15 h 36"/>
                  <a:gd name="T26" fmla="*/ 23 w 23"/>
                  <a:gd name="T27" fmla="*/ 22 h 36"/>
                  <a:gd name="T28" fmla="*/ 20 w 23"/>
                  <a:gd name="T29" fmla="*/ 31 h 36"/>
                  <a:gd name="T30" fmla="*/ 16 w 23"/>
                  <a:gd name="T31" fmla="*/ 35 h 36"/>
                  <a:gd name="T32" fmla="*/ 12 w 23"/>
                  <a:gd name="T33" fmla="*/ 36 h 36"/>
                  <a:gd name="T34" fmla="*/ 7 w 23"/>
                  <a:gd name="T35" fmla="*/ 32 h 36"/>
                  <a:gd name="T36" fmla="*/ 9 w 23"/>
                  <a:gd name="T37" fmla="*/ 31 h 36"/>
                  <a:gd name="T38" fmla="*/ 9 w 23"/>
                  <a:gd name="T39" fmla="*/ 31 h 36"/>
                  <a:gd name="T40" fmla="*/ 7 w 23"/>
                  <a:gd name="T41" fmla="*/ 29 h 36"/>
                  <a:gd name="T42" fmla="*/ 6 w 23"/>
                  <a:gd name="T43" fmla="*/ 28 h 36"/>
                  <a:gd name="T44" fmla="*/ 5 w 23"/>
                  <a:gd name="T45" fmla="*/ 26 h 36"/>
                  <a:gd name="T46" fmla="*/ 5 w 23"/>
                  <a:gd name="T47" fmla="*/ 21 h 36"/>
                  <a:gd name="T48" fmla="*/ 5 w 23"/>
                  <a:gd name="T49" fmla="*/ 19 h 36"/>
                  <a:gd name="T50" fmla="*/ 5 w 23"/>
                  <a:gd name="T51" fmla="*/ 19 h 36"/>
                  <a:gd name="T52" fmla="*/ 5 w 23"/>
                  <a:gd name="T53" fmla="*/ 18 h 36"/>
                  <a:gd name="T54" fmla="*/ 5 w 23"/>
                  <a:gd name="T55" fmla="*/ 18 h 36"/>
                  <a:gd name="T56" fmla="*/ 5 w 23"/>
                  <a:gd name="T57" fmla="*/ 19 h 36"/>
                  <a:gd name="T58" fmla="*/ 3 w 23"/>
                  <a:gd name="T59" fmla="*/ 22 h 36"/>
                  <a:gd name="T60" fmla="*/ 3 w 23"/>
                  <a:gd name="T61" fmla="*/ 25 h 36"/>
                  <a:gd name="T62" fmla="*/ 6 w 23"/>
                  <a:gd name="T63" fmla="*/ 31 h 36"/>
                  <a:gd name="T64" fmla="*/ 6 w 23"/>
                  <a:gd name="T65" fmla="*/ 32 h 36"/>
                  <a:gd name="T66" fmla="*/ 7 w 23"/>
                  <a:gd name="T67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36">
                    <a:moveTo>
                      <a:pt x="10" y="36"/>
                    </a:moveTo>
                    <a:lnTo>
                      <a:pt x="7" y="36"/>
                    </a:lnTo>
                    <a:lnTo>
                      <a:pt x="6" y="35"/>
                    </a:lnTo>
                    <a:lnTo>
                      <a:pt x="3" y="32"/>
                    </a:lnTo>
                    <a:lnTo>
                      <a:pt x="2" y="31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6"/>
                    </a:lnTo>
                    <a:lnTo>
                      <a:pt x="5" y="13"/>
                    </a:lnTo>
                    <a:lnTo>
                      <a:pt x="6" y="12"/>
                    </a:lnTo>
                    <a:lnTo>
                      <a:pt x="7" y="8"/>
                    </a:lnTo>
                    <a:lnTo>
                      <a:pt x="9" y="6"/>
                    </a:lnTo>
                    <a:lnTo>
                      <a:pt x="10" y="3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5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6" y="11"/>
                    </a:lnTo>
                    <a:lnTo>
                      <a:pt x="19" y="15"/>
                    </a:lnTo>
                    <a:lnTo>
                      <a:pt x="20" y="16"/>
                    </a:lnTo>
                    <a:lnTo>
                      <a:pt x="23" y="22"/>
                    </a:lnTo>
                    <a:lnTo>
                      <a:pt x="22" y="26"/>
                    </a:lnTo>
                    <a:lnTo>
                      <a:pt x="20" y="31"/>
                    </a:lnTo>
                    <a:lnTo>
                      <a:pt x="18" y="34"/>
                    </a:lnTo>
                    <a:lnTo>
                      <a:pt x="16" y="35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0" y="36"/>
                    </a:lnTo>
                    <a:close/>
                    <a:moveTo>
                      <a:pt x="7" y="32"/>
                    </a:move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9"/>
                    </a:lnTo>
                    <a:lnTo>
                      <a:pt x="3" y="21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3" y="25"/>
                    </a:lnTo>
                    <a:lnTo>
                      <a:pt x="3" y="29"/>
                    </a:lnTo>
                    <a:lnTo>
                      <a:pt x="6" y="31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7" y="32"/>
                    </a:lnTo>
                    <a:lnTo>
                      <a:pt x="7" y="32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" name="Freeform 19"/>
              <p:cNvSpPr>
                <a:spLocks noEditPoints="1"/>
              </p:cNvSpPr>
              <p:nvPr/>
            </p:nvSpPr>
            <p:spPr bwMode="auto">
              <a:xfrm>
                <a:off x="6170613" y="3482976"/>
                <a:ext cx="11113" cy="19050"/>
              </a:xfrm>
              <a:custGeom>
                <a:avLst/>
                <a:gdLst>
                  <a:gd name="T0" fmla="*/ 7 w 21"/>
                  <a:gd name="T1" fmla="*/ 35 h 35"/>
                  <a:gd name="T2" fmla="*/ 3 w 21"/>
                  <a:gd name="T3" fmla="*/ 32 h 35"/>
                  <a:gd name="T4" fmla="*/ 0 w 21"/>
                  <a:gd name="T5" fmla="*/ 26 h 35"/>
                  <a:gd name="T6" fmla="*/ 0 w 21"/>
                  <a:gd name="T7" fmla="*/ 23 h 35"/>
                  <a:gd name="T8" fmla="*/ 0 w 21"/>
                  <a:gd name="T9" fmla="*/ 19 h 35"/>
                  <a:gd name="T10" fmla="*/ 3 w 21"/>
                  <a:gd name="T11" fmla="*/ 13 h 35"/>
                  <a:gd name="T12" fmla="*/ 7 w 21"/>
                  <a:gd name="T13" fmla="*/ 7 h 35"/>
                  <a:gd name="T14" fmla="*/ 10 w 21"/>
                  <a:gd name="T15" fmla="*/ 1 h 35"/>
                  <a:gd name="T16" fmla="*/ 10 w 21"/>
                  <a:gd name="T17" fmla="*/ 0 h 35"/>
                  <a:gd name="T18" fmla="*/ 10 w 21"/>
                  <a:gd name="T19" fmla="*/ 0 h 35"/>
                  <a:gd name="T20" fmla="*/ 11 w 21"/>
                  <a:gd name="T21" fmla="*/ 3 h 35"/>
                  <a:gd name="T22" fmla="*/ 14 w 21"/>
                  <a:gd name="T23" fmla="*/ 9 h 35"/>
                  <a:gd name="T24" fmla="*/ 18 w 21"/>
                  <a:gd name="T25" fmla="*/ 13 h 35"/>
                  <a:gd name="T26" fmla="*/ 21 w 21"/>
                  <a:gd name="T27" fmla="*/ 20 h 35"/>
                  <a:gd name="T28" fmla="*/ 20 w 21"/>
                  <a:gd name="T29" fmla="*/ 30 h 35"/>
                  <a:gd name="T30" fmla="*/ 14 w 21"/>
                  <a:gd name="T31" fmla="*/ 35 h 35"/>
                  <a:gd name="T32" fmla="*/ 11 w 21"/>
                  <a:gd name="T33" fmla="*/ 35 h 35"/>
                  <a:gd name="T34" fmla="*/ 7 w 21"/>
                  <a:gd name="T35" fmla="*/ 30 h 35"/>
                  <a:gd name="T36" fmla="*/ 7 w 21"/>
                  <a:gd name="T37" fmla="*/ 29 h 35"/>
                  <a:gd name="T38" fmla="*/ 7 w 21"/>
                  <a:gd name="T39" fmla="*/ 29 h 35"/>
                  <a:gd name="T40" fmla="*/ 7 w 21"/>
                  <a:gd name="T41" fmla="*/ 29 h 35"/>
                  <a:gd name="T42" fmla="*/ 5 w 21"/>
                  <a:gd name="T43" fmla="*/ 27 h 35"/>
                  <a:gd name="T44" fmla="*/ 4 w 21"/>
                  <a:gd name="T45" fmla="*/ 24 h 35"/>
                  <a:gd name="T46" fmla="*/ 3 w 21"/>
                  <a:gd name="T47" fmla="*/ 19 h 35"/>
                  <a:gd name="T48" fmla="*/ 4 w 21"/>
                  <a:gd name="T49" fmla="*/ 17 h 35"/>
                  <a:gd name="T50" fmla="*/ 4 w 21"/>
                  <a:gd name="T51" fmla="*/ 17 h 35"/>
                  <a:gd name="T52" fmla="*/ 4 w 21"/>
                  <a:gd name="T53" fmla="*/ 17 h 35"/>
                  <a:gd name="T54" fmla="*/ 4 w 21"/>
                  <a:gd name="T55" fmla="*/ 17 h 35"/>
                  <a:gd name="T56" fmla="*/ 4 w 21"/>
                  <a:gd name="T57" fmla="*/ 17 h 35"/>
                  <a:gd name="T58" fmla="*/ 1 w 21"/>
                  <a:gd name="T59" fmla="*/ 22 h 35"/>
                  <a:gd name="T60" fmla="*/ 1 w 21"/>
                  <a:gd name="T61" fmla="*/ 24 h 35"/>
                  <a:gd name="T62" fmla="*/ 5 w 21"/>
                  <a:gd name="T63" fmla="*/ 30 h 35"/>
                  <a:gd name="T64" fmla="*/ 5 w 21"/>
                  <a:gd name="T65" fmla="*/ 30 h 35"/>
                  <a:gd name="T66" fmla="*/ 7 w 21"/>
                  <a:gd name="T6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35">
                    <a:moveTo>
                      <a:pt x="10" y="35"/>
                    </a:moveTo>
                    <a:lnTo>
                      <a:pt x="7" y="35"/>
                    </a:lnTo>
                    <a:lnTo>
                      <a:pt x="4" y="33"/>
                    </a:lnTo>
                    <a:lnTo>
                      <a:pt x="3" y="32"/>
                    </a:lnTo>
                    <a:lnTo>
                      <a:pt x="1" y="29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8" y="4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3"/>
                    </a:lnTo>
                    <a:lnTo>
                      <a:pt x="14" y="7"/>
                    </a:lnTo>
                    <a:lnTo>
                      <a:pt x="14" y="9"/>
                    </a:lnTo>
                    <a:lnTo>
                      <a:pt x="16" y="10"/>
                    </a:lnTo>
                    <a:lnTo>
                      <a:pt x="18" y="13"/>
                    </a:lnTo>
                    <a:lnTo>
                      <a:pt x="20" y="16"/>
                    </a:lnTo>
                    <a:lnTo>
                      <a:pt x="21" y="20"/>
                    </a:lnTo>
                    <a:lnTo>
                      <a:pt x="21" y="26"/>
                    </a:lnTo>
                    <a:lnTo>
                      <a:pt x="20" y="30"/>
                    </a:lnTo>
                    <a:lnTo>
                      <a:pt x="17" y="33"/>
                    </a:lnTo>
                    <a:lnTo>
                      <a:pt x="14" y="35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10" y="35"/>
                    </a:lnTo>
                    <a:close/>
                    <a:moveTo>
                      <a:pt x="7" y="30"/>
                    </a:moveTo>
                    <a:lnTo>
                      <a:pt x="7" y="30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3" y="19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3" y="19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1" y="24"/>
                    </a:lnTo>
                    <a:lnTo>
                      <a:pt x="3" y="27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7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3409812" y="1710786"/>
            <a:ext cx="1752539" cy="3339774"/>
            <a:chOff x="282498" y="1491983"/>
            <a:chExt cx="2275257" cy="4335906"/>
          </a:xfrm>
        </p:grpSpPr>
        <p:grpSp>
          <p:nvGrpSpPr>
            <p:cNvPr id="31" name="Group 30"/>
            <p:cNvGrpSpPr/>
            <p:nvPr/>
          </p:nvGrpSpPr>
          <p:grpSpPr>
            <a:xfrm>
              <a:off x="282498" y="1491983"/>
              <a:ext cx="2275257" cy="4335906"/>
              <a:chOff x="2749229" y="1393845"/>
              <a:chExt cx="2275257" cy="4335906"/>
            </a:xfrm>
            <a:solidFill>
              <a:srgbClr val="E7EFF5"/>
            </a:solidFill>
          </p:grpSpPr>
          <p:sp>
            <p:nvSpPr>
              <p:cNvPr id="4" name="Rectangle à coins arrondis 3"/>
              <p:cNvSpPr/>
              <p:nvPr/>
            </p:nvSpPr>
            <p:spPr>
              <a:xfrm>
                <a:off x="2749229" y="1393845"/>
                <a:ext cx="2275257" cy="3987443"/>
              </a:xfrm>
              <a:prstGeom prst="roundRect">
                <a:avLst>
                  <a:gd name="adj" fmla="val 10827"/>
                </a:avLst>
              </a:prstGeom>
              <a:grpFill/>
              <a:ln w="635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" name="Connecteur droit 13"/>
              <p:cNvCxnSpPr/>
              <p:nvPr/>
            </p:nvCxnSpPr>
            <p:spPr>
              <a:xfrm>
                <a:off x="4309144" y="2279738"/>
                <a:ext cx="146441" cy="215845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necteur droit 14"/>
              <p:cNvCxnSpPr/>
              <p:nvPr/>
            </p:nvCxnSpPr>
            <p:spPr>
              <a:xfrm flipH="1">
                <a:off x="3080081" y="2497791"/>
                <a:ext cx="1375504" cy="307414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cteur droit 16"/>
              <p:cNvCxnSpPr/>
              <p:nvPr/>
            </p:nvCxnSpPr>
            <p:spPr>
              <a:xfrm>
                <a:off x="3237083" y="2219905"/>
                <a:ext cx="622496" cy="403783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25"/>
              <p:cNvCxnSpPr/>
              <p:nvPr/>
            </p:nvCxnSpPr>
            <p:spPr>
              <a:xfrm flipH="1" flipV="1">
                <a:off x="3362078" y="4234365"/>
                <a:ext cx="337848" cy="423542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Rounded Rectangle 5"/>
              <p:cNvSpPr/>
              <p:nvPr/>
            </p:nvSpPr>
            <p:spPr>
              <a:xfrm>
                <a:off x="3080081" y="1530646"/>
                <a:ext cx="1745097" cy="33993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 smtClean="0">
                    <a:solidFill>
                      <a:prstClr val="black"/>
                    </a:solidFill>
                  </a:rPr>
                  <a:t>Federation</a:t>
                </a:r>
                <a:endParaRPr lang="en-GB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Rounded Rectangle 5"/>
              <p:cNvSpPr/>
              <p:nvPr/>
            </p:nvSpPr>
            <p:spPr>
              <a:xfrm>
                <a:off x="2749229" y="5389813"/>
                <a:ext cx="2239925" cy="33993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 err="1" smtClean="0">
                    <a:solidFill>
                      <a:srgbClr val="E7E6E6">
                        <a:lumMod val="25000"/>
                      </a:srgbClr>
                    </a:solidFill>
                  </a:rPr>
                  <a:t>Kebele</a:t>
                </a:r>
                <a:endParaRPr lang="en-GB" sz="2400" b="1" dirty="0">
                  <a:solidFill>
                    <a:srgbClr val="E7E6E6">
                      <a:lumMod val="25000"/>
                    </a:srgbClr>
                  </a:solidFill>
                </a:endParaRPr>
              </a:p>
            </p:txBody>
          </p:sp>
          <p:cxnSp>
            <p:nvCxnSpPr>
              <p:cNvPr id="14" name="Connecteur droit 43"/>
              <p:cNvCxnSpPr/>
              <p:nvPr/>
            </p:nvCxnSpPr>
            <p:spPr>
              <a:xfrm flipH="1">
                <a:off x="3919803" y="4353492"/>
                <a:ext cx="279917" cy="173253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44"/>
              <p:cNvCxnSpPr/>
              <p:nvPr/>
            </p:nvCxnSpPr>
            <p:spPr>
              <a:xfrm flipH="1">
                <a:off x="3443597" y="4526745"/>
                <a:ext cx="476206" cy="271581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45"/>
              <p:cNvCxnSpPr/>
              <p:nvPr/>
            </p:nvCxnSpPr>
            <p:spPr>
              <a:xfrm flipH="1" flipV="1">
                <a:off x="3919803" y="4526746"/>
                <a:ext cx="279917" cy="145676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ounded Rectangle 5"/>
              <p:cNvSpPr/>
              <p:nvPr/>
            </p:nvSpPr>
            <p:spPr>
              <a:xfrm>
                <a:off x="3638047" y="4980610"/>
                <a:ext cx="1102296" cy="33993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 err="1" smtClean="0">
                    <a:solidFill>
                      <a:prstClr val="black"/>
                    </a:solidFill>
                  </a:rPr>
                  <a:t>Asso</a:t>
                </a:r>
                <a:r>
                  <a:rPr lang="en-GB" sz="1400" dirty="0" smtClean="0">
                    <a:solidFill>
                      <a:prstClr val="black"/>
                    </a:solidFill>
                  </a:rPr>
                  <a:t> 3</a:t>
                </a:r>
                <a:endParaRPr lang="en-GB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Rounded Rectangle 5"/>
              <p:cNvSpPr/>
              <p:nvPr/>
            </p:nvSpPr>
            <p:spPr>
              <a:xfrm>
                <a:off x="3886857" y="2651115"/>
                <a:ext cx="1102296" cy="33993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 err="1" smtClean="0">
                    <a:solidFill>
                      <a:prstClr val="black"/>
                    </a:solidFill>
                  </a:rPr>
                  <a:t>Asso</a:t>
                </a:r>
                <a:r>
                  <a:rPr lang="en-GB" sz="1400" dirty="0" smtClean="0">
                    <a:solidFill>
                      <a:prstClr val="black"/>
                    </a:solidFill>
                  </a:rPr>
                  <a:t> 1</a:t>
                </a:r>
                <a:endParaRPr lang="en-GB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Rounded Rectangle 5"/>
              <p:cNvSpPr/>
              <p:nvPr/>
            </p:nvSpPr>
            <p:spPr>
              <a:xfrm>
                <a:off x="3252830" y="3378418"/>
                <a:ext cx="1102296" cy="33993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 err="1" smtClean="0">
                    <a:solidFill>
                      <a:prstClr val="black"/>
                    </a:solidFill>
                  </a:rPr>
                  <a:t>Asso</a:t>
                </a:r>
                <a:r>
                  <a:rPr lang="en-GB" sz="1400" dirty="0" smtClean="0">
                    <a:solidFill>
                      <a:prstClr val="black"/>
                    </a:solidFill>
                  </a:rPr>
                  <a:t> 2</a:t>
                </a:r>
                <a:endParaRPr lang="en-GB" sz="14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7" name="Ellipse 12"/>
            <p:cNvSpPr/>
            <p:nvPr/>
          </p:nvSpPr>
          <p:spPr>
            <a:xfrm flipV="1">
              <a:off x="1611456" y="2218129"/>
              <a:ext cx="406733" cy="152400"/>
            </a:xfrm>
            <a:prstGeom prst="trapezoid">
              <a:avLst>
                <a:gd name="adj" fmla="val 44781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88" name="Ellipse 12"/>
            <p:cNvSpPr/>
            <p:nvPr/>
          </p:nvSpPr>
          <p:spPr>
            <a:xfrm flipV="1">
              <a:off x="1503027" y="4272697"/>
              <a:ext cx="406733" cy="185420"/>
            </a:xfrm>
            <a:prstGeom prst="trapezoid">
              <a:avLst>
                <a:gd name="adj" fmla="val 44781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grpSp>
          <p:nvGrpSpPr>
            <p:cNvPr id="128" name="Group 127"/>
            <p:cNvGrpSpPr/>
            <p:nvPr/>
          </p:nvGrpSpPr>
          <p:grpSpPr>
            <a:xfrm>
              <a:off x="604119" y="2079090"/>
              <a:ext cx="163513" cy="290513"/>
              <a:chOff x="6037263" y="3362326"/>
              <a:chExt cx="163513" cy="290513"/>
            </a:xfrm>
            <a:solidFill>
              <a:schemeClr val="bg2">
                <a:lumMod val="25000"/>
              </a:schemeClr>
            </a:solidFill>
          </p:grpSpPr>
          <p:sp>
            <p:nvSpPr>
              <p:cNvPr id="129" name="Freeform 14"/>
              <p:cNvSpPr>
                <a:spLocks noEditPoints="1"/>
              </p:cNvSpPr>
              <p:nvPr/>
            </p:nvSpPr>
            <p:spPr bwMode="auto">
              <a:xfrm>
                <a:off x="6037263" y="3362326"/>
                <a:ext cx="163513" cy="290513"/>
              </a:xfrm>
              <a:custGeom>
                <a:avLst/>
                <a:gdLst>
                  <a:gd name="T0" fmla="*/ 1 w 309"/>
                  <a:gd name="T1" fmla="*/ 495 h 548"/>
                  <a:gd name="T2" fmla="*/ 1 w 309"/>
                  <a:gd name="T3" fmla="*/ 442 h 548"/>
                  <a:gd name="T4" fmla="*/ 77 w 309"/>
                  <a:gd name="T5" fmla="*/ 439 h 548"/>
                  <a:gd name="T6" fmla="*/ 77 w 309"/>
                  <a:gd name="T7" fmla="*/ 410 h 548"/>
                  <a:gd name="T8" fmla="*/ 77 w 309"/>
                  <a:gd name="T9" fmla="*/ 192 h 548"/>
                  <a:gd name="T10" fmla="*/ 76 w 309"/>
                  <a:gd name="T11" fmla="*/ 0 h 548"/>
                  <a:gd name="T12" fmla="*/ 128 w 309"/>
                  <a:gd name="T13" fmla="*/ 0 h 548"/>
                  <a:gd name="T14" fmla="*/ 166 w 309"/>
                  <a:gd name="T15" fmla="*/ 0 h 548"/>
                  <a:gd name="T16" fmla="*/ 192 w 309"/>
                  <a:gd name="T17" fmla="*/ 0 h 548"/>
                  <a:gd name="T18" fmla="*/ 192 w 309"/>
                  <a:gd name="T19" fmla="*/ 60 h 548"/>
                  <a:gd name="T20" fmla="*/ 238 w 309"/>
                  <a:gd name="T21" fmla="*/ 60 h 548"/>
                  <a:gd name="T22" fmla="*/ 278 w 309"/>
                  <a:gd name="T23" fmla="*/ 60 h 548"/>
                  <a:gd name="T24" fmla="*/ 278 w 309"/>
                  <a:gd name="T25" fmla="*/ 126 h 548"/>
                  <a:gd name="T26" fmla="*/ 267 w 309"/>
                  <a:gd name="T27" fmla="*/ 126 h 548"/>
                  <a:gd name="T28" fmla="*/ 267 w 309"/>
                  <a:gd name="T29" fmla="*/ 83 h 548"/>
                  <a:gd name="T30" fmla="*/ 192 w 309"/>
                  <a:gd name="T31" fmla="*/ 83 h 548"/>
                  <a:gd name="T32" fmla="*/ 192 w 309"/>
                  <a:gd name="T33" fmla="*/ 263 h 548"/>
                  <a:gd name="T34" fmla="*/ 194 w 309"/>
                  <a:gd name="T35" fmla="*/ 441 h 548"/>
                  <a:gd name="T36" fmla="*/ 237 w 309"/>
                  <a:gd name="T37" fmla="*/ 442 h 548"/>
                  <a:gd name="T38" fmla="*/ 309 w 309"/>
                  <a:gd name="T39" fmla="*/ 442 h 548"/>
                  <a:gd name="T40" fmla="*/ 309 w 309"/>
                  <a:gd name="T41" fmla="*/ 491 h 548"/>
                  <a:gd name="T42" fmla="*/ 309 w 309"/>
                  <a:gd name="T43" fmla="*/ 547 h 548"/>
                  <a:gd name="T44" fmla="*/ 120 w 309"/>
                  <a:gd name="T45" fmla="*/ 548 h 548"/>
                  <a:gd name="T46" fmla="*/ 0 w 309"/>
                  <a:gd name="T47" fmla="*/ 547 h 548"/>
                  <a:gd name="T48" fmla="*/ 1 w 309"/>
                  <a:gd name="T49" fmla="*/ 495 h 548"/>
                  <a:gd name="T50" fmla="*/ 267 w 309"/>
                  <a:gd name="T51" fmla="*/ 491 h 548"/>
                  <a:gd name="T52" fmla="*/ 267 w 309"/>
                  <a:gd name="T53" fmla="*/ 462 h 548"/>
                  <a:gd name="T54" fmla="*/ 120 w 309"/>
                  <a:gd name="T55" fmla="*/ 462 h 548"/>
                  <a:gd name="T56" fmla="*/ 204 w 309"/>
                  <a:gd name="T57" fmla="*/ 462 h 548"/>
                  <a:gd name="T58" fmla="*/ 24 w 309"/>
                  <a:gd name="T59" fmla="*/ 462 h 548"/>
                  <a:gd name="T60" fmla="*/ 24 w 309"/>
                  <a:gd name="T61" fmla="*/ 492 h 548"/>
                  <a:gd name="T62" fmla="*/ 24 w 309"/>
                  <a:gd name="T63" fmla="*/ 520 h 548"/>
                  <a:gd name="T64" fmla="*/ 120 w 309"/>
                  <a:gd name="T65" fmla="*/ 520 h 548"/>
                  <a:gd name="T66" fmla="*/ 267 w 309"/>
                  <a:gd name="T67" fmla="*/ 518 h 548"/>
                  <a:gd name="T68" fmla="*/ 267 w 309"/>
                  <a:gd name="T69" fmla="*/ 491 h 548"/>
                  <a:gd name="T70" fmla="*/ 163 w 309"/>
                  <a:gd name="T71" fmla="*/ 232 h 548"/>
                  <a:gd name="T72" fmla="*/ 163 w 309"/>
                  <a:gd name="T73" fmla="*/ 31 h 548"/>
                  <a:gd name="T74" fmla="*/ 135 w 309"/>
                  <a:gd name="T75" fmla="*/ 31 h 548"/>
                  <a:gd name="T76" fmla="*/ 106 w 309"/>
                  <a:gd name="T77" fmla="*/ 31 h 548"/>
                  <a:gd name="T78" fmla="*/ 106 w 309"/>
                  <a:gd name="T79" fmla="*/ 232 h 548"/>
                  <a:gd name="T80" fmla="*/ 106 w 309"/>
                  <a:gd name="T81" fmla="*/ 441 h 548"/>
                  <a:gd name="T82" fmla="*/ 136 w 309"/>
                  <a:gd name="T83" fmla="*/ 441 h 548"/>
                  <a:gd name="T84" fmla="*/ 165 w 309"/>
                  <a:gd name="T85" fmla="*/ 441 h 548"/>
                  <a:gd name="T86" fmla="*/ 163 w 309"/>
                  <a:gd name="T87" fmla="*/ 232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09" h="548">
                    <a:moveTo>
                      <a:pt x="1" y="495"/>
                    </a:moveTo>
                    <a:lnTo>
                      <a:pt x="1" y="442"/>
                    </a:lnTo>
                    <a:lnTo>
                      <a:pt x="77" y="439"/>
                    </a:lnTo>
                    <a:lnTo>
                      <a:pt x="77" y="410"/>
                    </a:lnTo>
                    <a:lnTo>
                      <a:pt x="77" y="192"/>
                    </a:lnTo>
                    <a:lnTo>
                      <a:pt x="76" y="0"/>
                    </a:lnTo>
                    <a:lnTo>
                      <a:pt x="128" y="0"/>
                    </a:lnTo>
                    <a:lnTo>
                      <a:pt x="166" y="0"/>
                    </a:lnTo>
                    <a:lnTo>
                      <a:pt x="192" y="0"/>
                    </a:lnTo>
                    <a:lnTo>
                      <a:pt x="192" y="60"/>
                    </a:lnTo>
                    <a:lnTo>
                      <a:pt x="238" y="60"/>
                    </a:lnTo>
                    <a:lnTo>
                      <a:pt x="278" y="60"/>
                    </a:lnTo>
                    <a:lnTo>
                      <a:pt x="278" y="126"/>
                    </a:lnTo>
                    <a:lnTo>
                      <a:pt x="267" y="126"/>
                    </a:lnTo>
                    <a:lnTo>
                      <a:pt x="267" y="83"/>
                    </a:lnTo>
                    <a:lnTo>
                      <a:pt x="192" y="83"/>
                    </a:lnTo>
                    <a:lnTo>
                      <a:pt x="192" y="263"/>
                    </a:lnTo>
                    <a:lnTo>
                      <a:pt x="194" y="441"/>
                    </a:lnTo>
                    <a:lnTo>
                      <a:pt x="237" y="442"/>
                    </a:lnTo>
                    <a:lnTo>
                      <a:pt x="309" y="442"/>
                    </a:lnTo>
                    <a:lnTo>
                      <a:pt x="309" y="491"/>
                    </a:lnTo>
                    <a:lnTo>
                      <a:pt x="309" y="547"/>
                    </a:lnTo>
                    <a:lnTo>
                      <a:pt x="120" y="548"/>
                    </a:lnTo>
                    <a:lnTo>
                      <a:pt x="0" y="547"/>
                    </a:lnTo>
                    <a:lnTo>
                      <a:pt x="1" y="495"/>
                    </a:lnTo>
                    <a:close/>
                    <a:moveTo>
                      <a:pt x="267" y="491"/>
                    </a:moveTo>
                    <a:lnTo>
                      <a:pt x="267" y="462"/>
                    </a:lnTo>
                    <a:lnTo>
                      <a:pt x="120" y="462"/>
                    </a:lnTo>
                    <a:lnTo>
                      <a:pt x="204" y="462"/>
                    </a:lnTo>
                    <a:lnTo>
                      <a:pt x="24" y="462"/>
                    </a:lnTo>
                    <a:lnTo>
                      <a:pt x="24" y="492"/>
                    </a:lnTo>
                    <a:lnTo>
                      <a:pt x="24" y="520"/>
                    </a:lnTo>
                    <a:lnTo>
                      <a:pt x="120" y="520"/>
                    </a:lnTo>
                    <a:lnTo>
                      <a:pt x="267" y="518"/>
                    </a:lnTo>
                    <a:lnTo>
                      <a:pt x="267" y="491"/>
                    </a:lnTo>
                    <a:close/>
                    <a:moveTo>
                      <a:pt x="163" y="232"/>
                    </a:moveTo>
                    <a:lnTo>
                      <a:pt x="163" y="31"/>
                    </a:lnTo>
                    <a:lnTo>
                      <a:pt x="135" y="31"/>
                    </a:lnTo>
                    <a:lnTo>
                      <a:pt x="106" y="31"/>
                    </a:lnTo>
                    <a:lnTo>
                      <a:pt x="106" y="232"/>
                    </a:lnTo>
                    <a:lnTo>
                      <a:pt x="106" y="441"/>
                    </a:lnTo>
                    <a:lnTo>
                      <a:pt x="136" y="441"/>
                    </a:lnTo>
                    <a:lnTo>
                      <a:pt x="165" y="441"/>
                    </a:lnTo>
                    <a:lnTo>
                      <a:pt x="163" y="232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" name="Freeform 16"/>
              <p:cNvSpPr>
                <a:spLocks noEditPoints="1"/>
              </p:cNvSpPr>
              <p:nvPr/>
            </p:nvSpPr>
            <p:spPr bwMode="auto">
              <a:xfrm>
                <a:off x="6181725" y="3436938"/>
                <a:ext cx="11113" cy="19050"/>
              </a:xfrm>
              <a:custGeom>
                <a:avLst/>
                <a:gdLst>
                  <a:gd name="T0" fmla="*/ 7 w 21"/>
                  <a:gd name="T1" fmla="*/ 34 h 36"/>
                  <a:gd name="T2" fmla="*/ 3 w 21"/>
                  <a:gd name="T3" fmla="*/ 31 h 36"/>
                  <a:gd name="T4" fmla="*/ 0 w 21"/>
                  <a:gd name="T5" fmla="*/ 27 h 36"/>
                  <a:gd name="T6" fmla="*/ 0 w 21"/>
                  <a:gd name="T7" fmla="*/ 23 h 36"/>
                  <a:gd name="T8" fmla="*/ 0 w 21"/>
                  <a:gd name="T9" fmla="*/ 19 h 36"/>
                  <a:gd name="T10" fmla="*/ 3 w 21"/>
                  <a:gd name="T11" fmla="*/ 13 h 36"/>
                  <a:gd name="T12" fmla="*/ 7 w 21"/>
                  <a:gd name="T13" fmla="*/ 7 h 36"/>
                  <a:gd name="T14" fmla="*/ 10 w 21"/>
                  <a:gd name="T15" fmla="*/ 3 h 36"/>
                  <a:gd name="T16" fmla="*/ 10 w 21"/>
                  <a:gd name="T17" fmla="*/ 0 h 36"/>
                  <a:gd name="T18" fmla="*/ 10 w 21"/>
                  <a:gd name="T19" fmla="*/ 0 h 36"/>
                  <a:gd name="T20" fmla="*/ 11 w 21"/>
                  <a:gd name="T21" fmla="*/ 3 h 36"/>
                  <a:gd name="T22" fmla="*/ 16 w 21"/>
                  <a:gd name="T23" fmla="*/ 9 h 36"/>
                  <a:gd name="T24" fmla="*/ 18 w 21"/>
                  <a:gd name="T25" fmla="*/ 13 h 36"/>
                  <a:gd name="T26" fmla="*/ 21 w 21"/>
                  <a:gd name="T27" fmla="*/ 21 h 36"/>
                  <a:gd name="T28" fmla="*/ 20 w 21"/>
                  <a:gd name="T29" fmla="*/ 30 h 36"/>
                  <a:gd name="T30" fmla="*/ 14 w 21"/>
                  <a:gd name="T31" fmla="*/ 34 h 36"/>
                  <a:gd name="T32" fmla="*/ 11 w 21"/>
                  <a:gd name="T33" fmla="*/ 36 h 36"/>
                  <a:gd name="T34" fmla="*/ 7 w 21"/>
                  <a:gd name="T35" fmla="*/ 30 h 36"/>
                  <a:gd name="T36" fmla="*/ 7 w 21"/>
                  <a:gd name="T37" fmla="*/ 29 h 36"/>
                  <a:gd name="T38" fmla="*/ 7 w 21"/>
                  <a:gd name="T39" fmla="*/ 29 h 36"/>
                  <a:gd name="T40" fmla="*/ 7 w 21"/>
                  <a:gd name="T41" fmla="*/ 29 h 36"/>
                  <a:gd name="T42" fmla="*/ 5 w 21"/>
                  <a:gd name="T43" fmla="*/ 27 h 36"/>
                  <a:gd name="T44" fmla="*/ 4 w 21"/>
                  <a:gd name="T45" fmla="*/ 26 h 36"/>
                  <a:gd name="T46" fmla="*/ 4 w 21"/>
                  <a:gd name="T47" fmla="*/ 19 h 36"/>
                  <a:gd name="T48" fmla="*/ 4 w 21"/>
                  <a:gd name="T49" fmla="*/ 17 h 36"/>
                  <a:gd name="T50" fmla="*/ 4 w 21"/>
                  <a:gd name="T51" fmla="*/ 17 h 36"/>
                  <a:gd name="T52" fmla="*/ 4 w 21"/>
                  <a:gd name="T53" fmla="*/ 17 h 36"/>
                  <a:gd name="T54" fmla="*/ 4 w 21"/>
                  <a:gd name="T55" fmla="*/ 17 h 36"/>
                  <a:gd name="T56" fmla="*/ 4 w 21"/>
                  <a:gd name="T57" fmla="*/ 17 h 36"/>
                  <a:gd name="T58" fmla="*/ 3 w 21"/>
                  <a:gd name="T59" fmla="*/ 21 h 36"/>
                  <a:gd name="T60" fmla="*/ 3 w 21"/>
                  <a:gd name="T61" fmla="*/ 24 h 36"/>
                  <a:gd name="T62" fmla="*/ 5 w 21"/>
                  <a:gd name="T63" fmla="*/ 30 h 36"/>
                  <a:gd name="T64" fmla="*/ 5 w 21"/>
                  <a:gd name="T65" fmla="*/ 30 h 36"/>
                  <a:gd name="T66" fmla="*/ 7 w 21"/>
                  <a:gd name="T6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36">
                    <a:moveTo>
                      <a:pt x="10" y="36"/>
                    </a:moveTo>
                    <a:lnTo>
                      <a:pt x="7" y="34"/>
                    </a:lnTo>
                    <a:lnTo>
                      <a:pt x="4" y="33"/>
                    </a:lnTo>
                    <a:lnTo>
                      <a:pt x="3" y="31"/>
                    </a:lnTo>
                    <a:lnTo>
                      <a:pt x="1" y="29"/>
                    </a:lnTo>
                    <a:lnTo>
                      <a:pt x="0" y="27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8" y="4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3"/>
                    </a:lnTo>
                    <a:lnTo>
                      <a:pt x="14" y="9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18" y="13"/>
                    </a:lnTo>
                    <a:lnTo>
                      <a:pt x="20" y="16"/>
                    </a:lnTo>
                    <a:lnTo>
                      <a:pt x="21" y="21"/>
                    </a:lnTo>
                    <a:lnTo>
                      <a:pt x="21" y="26"/>
                    </a:lnTo>
                    <a:lnTo>
                      <a:pt x="20" y="30"/>
                    </a:lnTo>
                    <a:lnTo>
                      <a:pt x="17" y="33"/>
                    </a:lnTo>
                    <a:lnTo>
                      <a:pt x="14" y="34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10" y="36"/>
                    </a:lnTo>
                    <a:close/>
                    <a:moveTo>
                      <a:pt x="7" y="30"/>
                    </a:moveTo>
                    <a:lnTo>
                      <a:pt x="7" y="30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3" y="23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3" y="20"/>
                    </a:lnTo>
                    <a:lnTo>
                      <a:pt x="3" y="21"/>
                    </a:lnTo>
                    <a:lnTo>
                      <a:pt x="1" y="23"/>
                    </a:lnTo>
                    <a:lnTo>
                      <a:pt x="3" y="24"/>
                    </a:lnTo>
                    <a:lnTo>
                      <a:pt x="3" y="27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1"/>
                    </a:lnTo>
                    <a:lnTo>
                      <a:pt x="7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" name="Freeform 17"/>
              <p:cNvSpPr>
                <a:spLocks noEditPoints="1"/>
              </p:cNvSpPr>
              <p:nvPr/>
            </p:nvSpPr>
            <p:spPr bwMode="auto">
              <a:xfrm>
                <a:off x="6181725" y="3467101"/>
                <a:ext cx="12700" cy="19050"/>
              </a:xfrm>
              <a:custGeom>
                <a:avLst/>
                <a:gdLst>
                  <a:gd name="T0" fmla="*/ 8 w 23"/>
                  <a:gd name="T1" fmla="*/ 35 h 36"/>
                  <a:gd name="T2" fmla="*/ 4 w 23"/>
                  <a:gd name="T3" fmla="*/ 32 h 36"/>
                  <a:gd name="T4" fmla="*/ 1 w 23"/>
                  <a:gd name="T5" fmla="*/ 28 h 36"/>
                  <a:gd name="T6" fmla="*/ 0 w 23"/>
                  <a:gd name="T7" fmla="*/ 23 h 36"/>
                  <a:gd name="T8" fmla="*/ 1 w 23"/>
                  <a:gd name="T9" fmla="*/ 19 h 36"/>
                  <a:gd name="T10" fmla="*/ 4 w 23"/>
                  <a:gd name="T11" fmla="*/ 13 h 36"/>
                  <a:gd name="T12" fmla="*/ 8 w 23"/>
                  <a:gd name="T13" fmla="*/ 8 h 36"/>
                  <a:gd name="T14" fmla="*/ 11 w 23"/>
                  <a:gd name="T15" fmla="*/ 3 h 36"/>
                  <a:gd name="T16" fmla="*/ 11 w 23"/>
                  <a:gd name="T17" fmla="*/ 0 h 36"/>
                  <a:gd name="T18" fmla="*/ 11 w 23"/>
                  <a:gd name="T19" fmla="*/ 0 h 36"/>
                  <a:gd name="T20" fmla="*/ 13 w 23"/>
                  <a:gd name="T21" fmla="*/ 3 h 36"/>
                  <a:gd name="T22" fmla="*/ 16 w 23"/>
                  <a:gd name="T23" fmla="*/ 9 h 36"/>
                  <a:gd name="T24" fmla="*/ 20 w 23"/>
                  <a:gd name="T25" fmla="*/ 13 h 36"/>
                  <a:gd name="T26" fmla="*/ 23 w 23"/>
                  <a:gd name="T27" fmla="*/ 22 h 36"/>
                  <a:gd name="T28" fmla="*/ 21 w 23"/>
                  <a:gd name="T29" fmla="*/ 30 h 36"/>
                  <a:gd name="T30" fmla="*/ 16 w 23"/>
                  <a:gd name="T31" fmla="*/ 35 h 36"/>
                  <a:gd name="T32" fmla="*/ 11 w 23"/>
                  <a:gd name="T33" fmla="*/ 36 h 36"/>
                  <a:gd name="T34" fmla="*/ 8 w 23"/>
                  <a:gd name="T35" fmla="*/ 30 h 36"/>
                  <a:gd name="T36" fmla="*/ 8 w 23"/>
                  <a:gd name="T37" fmla="*/ 29 h 36"/>
                  <a:gd name="T38" fmla="*/ 8 w 23"/>
                  <a:gd name="T39" fmla="*/ 29 h 36"/>
                  <a:gd name="T40" fmla="*/ 8 w 23"/>
                  <a:gd name="T41" fmla="*/ 29 h 36"/>
                  <a:gd name="T42" fmla="*/ 7 w 23"/>
                  <a:gd name="T43" fmla="*/ 28 h 36"/>
                  <a:gd name="T44" fmla="*/ 5 w 23"/>
                  <a:gd name="T45" fmla="*/ 26 h 36"/>
                  <a:gd name="T46" fmla="*/ 4 w 23"/>
                  <a:gd name="T47" fmla="*/ 19 h 36"/>
                  <a:gd name="T48" fmla="*/ 5 w 23"/>
                  <a:gd name="T49" fmla="*/ 18 h 36"/>
                  <a:gd name="T50" fmla="*/ 5 w 23"/>
                  <a:gd name="T51" fmla="*/ 18 h 36"/>
                  <a:gd name="T52" fmla="*/ 5 w 23"/>
                  <a:gd name="T53" fmla="*/ 18 h 36"/>
                  <a:gd name="T54" fmla="*/ 5 w 23"/>
                  <a:gd name="T55" fmla="*/ 18 h 36"/>
                  <a:gd name="T56" fmla="*/ 4 w 23"/>
                  <a:gd name="T57" fmla="*/ 18 h 36"/>
                  <a:gd name="T58" fmla="*/ 3 w 23"/>
                  <a:gd name="T59" fmla="*/ 22 h 36"/>
                  <a:gd name="T60" fmla="*/ 3 w 23"/>
                  <a:gd name="T61" fmla="*/ 25 h 36"/>
                  <a:gd name="T62" fmla="*/ 7 w 23"/>
                  <a:gd name="T63" fmla="*/ 30 h 36"/>
                  <a:gd name="T64" fmla="*/ 7 w 23"/>
                  <a:gd name="T65" fmla="*/ 30 h 36"/>
                  <a:gd name="T66" fmla="*/ 8 w 23"/>
                  <a:gd name="T6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36">
                    <a:moveTo>
                      <a:pt x="11" y="36"/>
                    </a:moveTo>
                    <a:lnTo>
                      <a:pt x="8" y="35"/>
                    </a:lnTo>
                    <a:lnTo>
                      <a:pt x="5" y="33"/>
                    </a:lnTo>
                    <a:lnTo>
                      <a:pt x="4" y="32"/>
                    </a:lnTo>
                    <a:lnTo>
                      <a:pt x="1" y="29"/>
                    </a:lnTo>
                    <a:lnTo>
                      <a:pt x="1" y="28"/>
                    </a:lnTo>
                    <a:lnTo>
                      <a:pt x="1" y="25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19"/>
                    </a:lnTo>
                    <a:lnTo>
                      <a:pt x="3" y="15"/>
                    </a:lnTo>
                    <a:lnTo>
                      <a:pt x="4" y="13"/>
                    </a:lnTo>
                    <a:lnTo>
                      <a:pt x="5" y="10"/>
                    </a:lnTo>
                    <a:lnTo>
                      <a:pt x="8" y="8"/>
                    </a:lnTo>
                    <a:lnTo>
                      <a:pt x="10" y="5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3" y="3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7" y="10"/>
                    </a:lnTo>
                    <a:lnTo>
                      <a:pt x="20" y="13"/>
                    </a:lnTo>
                    <a:lnTo>
                      <a:pt x="20" y="16"/>
                    </a:lnTo>
                    <a:lnTo>
                      <a:pt x="23" y="22"/>
                    </a:lnTo>
                    <a:lnTo>
                      <a:pt x="23" y="26"/>
                    </a:lnTo>
                    <a:lnTo>
                      <a:pt x="21" y="30"/>
                    </a:lnTo>
                    <a:lnTo>
                      <a:pt x="18" y="33"/>
                    </a:lnTo>
                    <a:lnTo>
                      <a:pt x="16" y="35"/>
                    </a:lnTo>
                    <a:lnTo>
                      <a:pt x="13" y="35"/>
                    </a:lnTo>
                    <a:lnTo>
                      <a:pt x="11" y="36"/>
                    </a:lnTo>
                    <a:lnTo>
                      <a:pt x="11" y="36"/>
                    </a:lnTo>
                    <a:close/>
                    <a:moveTo>
                      <a:pt x="8" y="30"/>
                    </a:moveTo>
                    <a:lnTo>
                      <a:pt x="8" y="30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3" y="25"/>
                    </a:lnTo>
                    <a:lnTo>
                      <a:pt x="4" y="28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8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" name="Freeform 18"/>
              <p:cNvSpPr>
                <a:spLocks noEditPoints="1"/>
              </p:cNvSpPr>
              <p:nvPr/>
            </p:nvSpPr>
            <p:spPr bwMode="auto">
              <a:xfrm>
                <a:off x="6169025" y="3454401"/>
                <a:ext cx="12700" cy="19050"/>
              </a:xfrm>
              <a:custGeom>
                <a:avLst/>
                <a:gdLst>
                  <a:gd name="T0" fmla="*/ 7 w 23"/>
                  <a:gd name="T1" fmla="*/ 36 h 36"/>
                  <a:gd name="T2" fmla="*/ 3 w 23"/>
                  <a:gd name="T3" fmla="*/ 32 h 36"/>
                  <a:gd name="T4" fmla="*/ 0 w 23"/>
                  <a:gd name="T5" fmla="*/ 28 h 36"/>
                  <a:gd name="T6" fmla="*/ 0 w 23"/>
                  <a:gd name="T7" fmla="*/ 25 h 36"/>
                  <a:gd name="T8" fmla="*/ 0 w 23"/>
                  <a:gd name="T9" fmla="*/ 19 h 36"/>
                  <a:gd name="T10" fmla="*/ 5 w 23"/>
                  <a:gd name="T11" fmla="*/ 13 h 36"/>
                  <a:gd name="T12" fmla="*/ 7 w 23"/>
                  <a:gd name="T13" fmla="*/ 8 h 36"/>
                  <a:gd name="T14" fmla="*/ 10 w 23"/>
                  <a:gd name="T15" fmla="*/ 3 h 36"/>
                  <a:gd name="T16" fmla="*/ 12 w 23"/>
                  <a:gd name="T17" fmla="*/ 0 h 36"/>
                  <a:gd name="T18" fmla="*/ 12 w 23"/>
                  <a:gd name="T19" fmla="*/ 0 h 36"/>
                  <a:gd name="T20" fmla="*/ 12 w 23"/>
                  <a:gd name="T21" fmla="*/ 5 h 36"/>
                  <a:gd name="T22" fmla="*/ 16 w 23"/>
                  <a:gd name="T23" fmla="*/ 9 h 36"/>
                  <a:gd name="T24" fmla="*/ 19 w 23"/>
                  <a:gd name="T25" fmla="*/ 15 h 36"/>
                  <a:gd name="T26" fmla="*/ 23 w 23"/>
                  <a:gd name="T27" fmla="*/ 22 h 36"/>
                  <a:gd name="T28" fmla="*/ 20 w 23"/>
                  <a:gd name="T29" fmla="*/ 31 h 36"/>
                  <a:gd name="T30" fmla="*/ 16 w 23"/>
                  <a:gd name="T31" fmla="*/ 35 h 36"/>
                  <a:gd name="T32" fmla="*/ 12 w 23"/>
                  <a:gd name="T33" fmla="*/ 36 h 36"/>
                  <a:gd name="T34" fmla="*/ 7 w 23"/>
                  <a:gd name="T35" fmla="*/ 32 h 36"/>
                  <a:gd name="T36" fmla="*/ 9 w 23"/>
                  <a:gd name="T37" fmla="*/ 31 h 36"/>
                  <a:gd name="T38" fmla="*/ 9 w 23"/>
                  <a:gd name="T39" fmla="*/ 31 h 36"/>
                  <a:gd name="T40" fmla="*/ 7 w 23"/>
                  <a:gd name="T41" fmla="*/ 29 h 36"/>
                  <a:gd name="T42" fmla="*/ 6 w 23"/>
                  <a:gd name="T43" fmla="*/ 28 h 36"/>
                  <a:gd name="T44" fmla="*/ 5 w 23"/>
                  <a:gd name="T45" fmla="*/ 26 h 36"/>
                  <a:gd name="T46" fmla="*/ 5 w 23"/>
                  <a:gd name="T47" fmla="*/ 21 h 36"/>
                  <a:gd name="T48" fmla="*/ 5 w 23"/>
                  <a:gd name="T49" fmla="*/ 19 h 36"/>
                  <a:gd name="T50" fmla="*/ 5 w 23"/>
                  <a:gd name="T51" fmla="*/ 19 h 36"/>
                  <a:gd name="T52" fmla="*/ 5 w 23"/>
                  <a:gd name="T53" fmla="*/ 18 h 36"/>
                  <a:gd name="T54" fmla="*/ 5 w 23"/>
                  <a:gd name="T55" fmla="*/ 18 h 36"/>
                  <a:gd name="T56" fmla="*/ 5 w 23"/>
                  <a:gd name="T57" fmla="*/ 19 h 36"/>
                  <a:gd name="T58" fmla="*/ 3 w 23"/>
                  <a:gd name="T59" fmla="*/ 22 h 36"/>
                  <a:gd name="T60" fmla="*/ 3 w 23"/>
                  <a:gd name="T61" fmla="*/ 25 h 36"/>
                  <a:gd name="T62" fmla="*/ 6 w 23"/>
                  <a:gd name="T63" fmla="*/ 31 h 36"/>
                  <a:gd name="T64" fmla="*/ 6 w 23"/>
                  <a:gd name="T65" fmla="*/ 32 h 36"/>
                  <a:gd name="T66" fmla="*/ 7 w 23"/>
                  <a:gd name="T67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36">
                    <a:moveTo>
                      <a:pt x="10" y="36"/>
                    </a:moveTo>
                    <a:lnTo>
                      <a:pt x="7" y="36"/>
                    </a:lnTo>
                    <a:lnTo>
                      <a:pt x="6" y="35"/>
                    </a:lnTo>
                    <a:lnTo>
                      <a:pt x="3" y="32"/>
                    </a:lnTo>
                    <a:lnTo>
                      <a:pt x="2" y="31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6"/>
                    </a:lnTo>
                    <a:lnTo>
                      <a:pt x="5" y="13"/>
                    </a:lnTo>
                    <a:lnTo>
                      <a:pt x="6" y="12"/>
                    </a:lnTo>
                    <a:lnTo>
                      <a:pt x="7" y="8"/>
                    </a:lnTo>
                    <a:lnTo>
                      <a:pt x="9" y="6"/>
                    </a:lnTo>
                    <a:lnTo>
                      <a:pt x="10" y="3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5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6" y="11"/>
                    </a:lnTo>
                    <a:lnTo>
                      <a:pt x="19" y="15"/>
                    </a:lnTo>
                    <a:lnTo>
                      <a:pt x="20" y="16"/>
                    </a:lnTo>
                    <a:lnTo>
                      <a:pt x="23" y="22"/>
                    </a:lnTo>
                    <a:lnTo>
                      <a:pt x="22" y="26"/>
                    </a:lnTo>
                    <a:lnTo>
                      <a:pt x="20" y="31"/>
                    </a:lnTo>
                    <a:lnTo>
                      <a:pt x="18" y="34"/>
                    </a:lnTo>
                    <a:lnTo>
                      <a:pt x="16" y="35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0" y="36"/>
                    </a:lnTo>
                    <a:close/>
                    <a:moveTo>
                      <a:pt x="7" y="32"/>
                    </a:move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9"/>
                    </a:lnTo>
                    <a:lnTo>
                      <a:pt x="3" y="21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3" y="25"/>
                    </a:lnTo>
                    <a:lnTo>
                      <a:pt x="3" y="29"/>
                    </a:lnTo>
                    <a:lnTo>
                      <a:pt x="6" y="31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7" y="32"/>
                    </a:lnTo>
                    <a:lnTo>
                      <a:pt x="7" y="32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" name="Freeform 19"/>
              <p:cNvSpPr>
                <a:spLocks noEditPoints="1"/>
              </p:cNvSpPr>
              <p:nvPr/>
            </p:nvSpPr>
            <p:spPr bwMode="auto">
              <a:xfrm>
                <a:off x="6170613" y="3482976"/>
                <a:ext cx="11113" cy="19050"/>
              </a:xfrm>
              <a:custGeom>
                <a:avLst/>
                <a:gdLst>
                  <a:gd name="T0" fmla="*/ 7 w 21"/>
                  <a:gd name="T1" fmla="*/ 35 h 35"/>
                  <a:gd name="T2" fmla="*/ 3 w 21"/>
                  <a:gd name="T3" fmla="*/ 32 h 35"/>
                  <a:gd name="T4" fmla="*/ 0 w 21"/>
                  <a:gd name="T5" fmla="*/ 26 h 35"/>
                  <a:gd name="T6" fmla="*/ 0 w 21"/>
                  <a:gd name="T7" fmla="*/ 23 h 35"/>
                  <a:gd name="T8" fmla="*/ 0 w 21"/>
                  <a:gd name="T9" fmla="*/ 19 h 35"/>
                  <a:gd name="T10" fmla="*/ 3 w 21"/>
                  <a:gd name="T11" fmla="*/ 13 h 35"/>
                  <a:gd name="T12" fmla="*/ 7 w 21"/>
                  <a:gd name="T13" fmla="*/ 7 h 35"/>
                  <a:gd name="T14" fmla="*/ 10 w 21"/>
                  <a:gd name="T15" fmla="*/ 1 h 35"/>
                  <a:gd name="T16" fmla="*/ 10 w 21"/>
                  <a:gd name="T17" fmla="*/ 0 h 35"/>
                  <a:gd name="T18" fmla="*/ 10 w 21"/>
                  <a:gd name="T19" fmla="*/ 0 h 35"/>
                  <a:gd name="T20" fmla="*/ 11 w 21"/>
                  <a:gd name="T21" fmla="*/ 3 h 35"/>
                  <a:gd name="T22" fmla="*/ 14 w 21"/>
                  <a:gd name="T23" fmla="*/ 9 h 35"/>
                  <a:gd name="T24" fmla="*/ 18 w 21"/>
                  <a:gd name="T25" fmla="*/ 13 h 35"/>
                  <a:gd name="T26" fmla="*/ 21 w 21"/>
                  <a:gd name="T27" fmla="*/ 20 h 35"/>
                  <a:gd name="T28" fmla="*/ 20 w 21"/>
                  <a:gd name="T29" fmla="*/ 30 h 35"/>
                  <a:gd name="T30" fmla="*/ 14 w 21"/>
                  <a:gd name="T31" fmla="*/ 35 h 35"/>
                  <a:gd name="T32" fmla="*/ 11 w 21"/>
                  <a:gd name="T33" fmla="*/ 35 h 35"/>
                  <a:gd name="T34" fmla="*/ 7 w 21"/>
                  <a:gd name="T35" fmla="*/ 30 h 35"/>
                  <a:gd name="T36" fmla="*/ 7 w 21"/>
                  <a:gd name="T37" fmla="*/ 29 h 35"/>
                  <a:gd name="T38" fmla="*/ 7 w 21"/>
                  <a:gd name="T39" fmla="*/ 29 h 35"/>
                  <a:gd name="T40" fmla="*/ 7 w 21"/>
                  <a:gd name="T41" fmla="*/ 29 h 35"/>
                  <a:gd name="T42" fmla="*/ 5 w 21"/>
                  <a:gd name="T43" fmla="*/ 27 h 35"/>
                  <a:gd name="T44" fmla="*/ 4 w 21"/>
                  <a:gd name="T45" fmla="*/ 24 h 35"/>
                  <a:gd name="T46" fmla="*/ 3 w 21"/>
                  <a:gd name="T47" fmla="*/ 19 h 35"/>
                  <a:gd name="T48" fmla="*/ 4 w 21"/>
                  <a:gd name="T49" fmla="*/ 17 h 35"/>
                  <a:gd name="T50" fmla="*/ 4 w 21"/>
                  <a:gd name="T51" fmla="*/ 17 h 35"/>
                  <a:gd name="T52" fmla="*/ 4 w 21"/>
                  <a:gd name="T53" fmla="*/ 17 h 35"/>
                  <a:gd name="T54" fmla="*/ 4 w 21"/>
                  <a:gd name="T55" fmla="*/ 17 h 35"/>
                  <a:gd name="T56" fmla="*/ 4 w 21"/>
                  <a:gd name="T57" fmla="*/ 17 h 35"/>
                  <a:gd name="T58" fmla="*/ 1 w 21"/>
                  <a:gd name="T59" fmla="*/ 22 h 35"/>
                  <a:gd name="T60" fmla="*/ 1 w 21"/>
                  <a:gd name="T61" fmla="*/ 24 h 35"/>
                  <a:gd name="T62" fmla="*/ 5 w 21"/>
                  <a:gd name="T63" fmla="*/ 30 h 35"/>
                  <a:gd name="T64" fmla="*/ 5 w 21"/>
                  <a:gd name="T65" fmla="*/ 30 h 35"/>
                  <a:gd name="T66" fmla="*/ 7 w 21"/>
                  <a:gd name="T6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35">
                    <a:moveTo>
                      <a:pt x="10" y="35"/>
                    </a:moveTo>
                    <a:lnTo>
                      <a:pt x="7" y="35"/>
                    </a:lnTo>
                    <a:lnTo>
                      <a:pt x="4" y="33"/>
                    </a:lnTo>
                    <a:lnTo>
                      <a:pt x="3" y="32"/>
                    </a:lnTo>
                    <a:lnTo>
                      <a:pt x="1" y="29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8" y="4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3"/>
                    </a:lnTo>
                    <a:lnTo>
                      <a:pt x="14" y="7"/>
                    </a:lnTo>
                    <a:lnTo>
                      <a:pt x="14" y="9"/>
                    </a:lnTo>
                    <a:lnTo>
                      <a:pt x="16" y="10"/>
                    </a:lnTo>
                    <a:lnTo>
                      <a:pt x="18" y="13"/>
                    </a:lnTo>
                    <a:lnTo>
                      <a:pt x="20" y="16"/>
                    </a:lnTo>
                    <a:lnTo>
                      <a:pt x="21" y="20"/>
                    </a:lnTo>
                    <a:lnTo>
                      <a:pt x="21" y="26"/>
                    </a:lnTo>
                    <a:lnTo>
                      <a:pt x="20" y="30"/>
                    </a:lnTo>
                    <a:lnTo>
                      <a:pt x="17" y="33"/>
                    </a:lnTo>
                    <a:lnTo>
                      <a:pt x="14" y="35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10" y="35"/>
                    </a:lnTo>
                    <a:close/>
                    <a:moveTo>
                      <a:pt x="7" y="30"/>
                    </a:moveTo>
                    <a:lnTo>
                      <a:pt x="7" y="30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3" y="19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3" y="19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1" y="24"/>
                    </a:lnTo>
                    <a:lnTo>
                      <a:pt x="3" y="27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7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34" name="Group 133"/>
            <p:cNvGrpSpPr/>
            <p:nvPr/>
          </p:nvGrpSpPr>
          <p:grpSpPr>
            <a:xfrm>
              <a:off x="472357" y="2648756"/>
              <a:ext cx="163513" cy="290513"/>
              <a:chOff x="6037263" y="3362326"/>
              <a:chExt cx="163513" cy="290513"/>
            </a:xfrm>
            <a:solidFill>
              <a:schemeClr val="bg2">
                <a:lumMod val="25000"/>
              </a:schemeClr>
            </a:solidFill>
          </p:grpSpPr>
          <p:sp>
            <p:nvSpPr>
              <p:cNvPr id="135" name="Freeform 14"/>
              <p:cNvSpPr>
                <a:spLocks noEditPoints="1"/>
              </p:cNvSpPr>
              <p:nvPr/>
            </p:nvSpPr>
            <p:spPr bwMode="auto">
              <a:xfrm>
                <a:off x="6037263" y="3362326"/>
                <a:ext cx="163513" cy="290513"/>
              </a:xfrm>
              <a:custGeom>
                <a:avLst/>
                <a:gdLst>
                  <a:gd name="T0" fmla="*/ 1 w 309"/>
                  <a:gd name="T1" fmla="*/ 495 h 548"/>
                  <a:gd name="T2" fmla="*/ 1 w 309"/>
                  <a:gd name="T3" fmla="*/ 442 h 548"/>
                  <a:gd name="T4" fmla="*/ 77 w 309"/>
                  <a:gd name="T5" fmla="*/ 439 h 548"/>
                  <a:gd name="T6" fmla="*/ 77 w 309"/>
                  <a:gd name="T7" fmla="*/ 410 h 548"/>
                  <a:gd name="T8" fmla="*/ 77 w 309"/>
                  <a:gd name="T9" fmla="*/ 192 h 548"/>
                  <a:gd name="T10" fmla="*/ 76 w 309"/>
                  <a:gd name="T11" fmla="*/ 0 h 548"/>
                  <a:gd name="T12" fmla="*/ 128 w 309"/>
                  <a:gd name="T13" fmla="*/ 0 h 548"/>
                  <a:gd name="T14" fmla="*/ 166 w 309"/>
                  <a:gd name="T15" fmla="*/ 0 h 548"/>
                  <a:gd name="T16" fmla="*/ 192 w 309"/>
                  <a:gd name="T17" fmla="*/ 0 h 548"/>
                  <a:gd name="T18" fmla="*/ 192 w 309"/>
                  <a:gd name="T19" fmla="*/ 60 h 548"/>
                  <a:gd name="T20" fmla="*/ 238 w 309"/>
                  <a:gd name="T21" fmla="*/ 60 h 548"/>
                  <a:gd name="T22" fmla="*/ 278 w 309"/>
                  <a:gd name="T23" fmla="*/ 60 h 548"/>
                  <a:gd name="T24" fmla="*/ 278 w 309"/>
                  <a:gd name="T25" fmla="*/ 126 h 548"/>
                  <a:gd name="T26" fmla="*/ 267 w 309"/>
                  <a:gd name="T27" fmla="*/ 126 h 548"/>
                  <a:gd name="T28" fmla="*/ 267 w 309"/>
                  <a:gd name="T29" fmla="*/ 83 h 548"/>
                  <a:gd name="T30" fmla="*/ 192 w 309"/>
                  <a:gd name="T31" fmla="*/ 83 h 548"/>
                  <a:gd name="T32" fmla="*/ 192 w 309"/>
                  <a:gd name="T33" fmla="*/ 263 h 548"/>
                  <a:gd name="T34" fmla="*/ 194 w 309"/>
                  <a:gd name="T35" fmla="*/ 441 h 548"/>
                  <a:gd name="T36" fmla="*/ 237 w 309"/>
                  <a:gd name="T37" fmla="*/ 442 h 548"/>
                  <a:gd name="T38" fmla="*/ 309 w 309"/>
                  <a:gd name="T39" fmla="*/ 442 h 548"/>
                  <a:gd name="T40" fmla="*/ 309 w 309"/>
                  <a:gd name="T41" fmla="*/ 491 h 548"/>
                  <a:gd name="T42" fmla="*/ 309 w 309"/>
                  <a:gd name="T43" fmla="*/ 547 h 548"/>
                  <a:gd name="T44" fmla="*/ 120 w 309"/>
                  <a:gd name="T45" fmla="*/ 548 h 548"/>
                  <a:gd name="T46" fmla="*/ 0 w 309"/>
                  <a:gd name="T47" fmla="*/ 547 h 548"/>
                  <a:gd name="T48" fmla="*/ 1 w 309"/>
                  <a:gd name="T49" fmla="*/ 495 h 548"/>
                  <a:gd name="T50" fmla="*/ 267 w 309"/>
                  <a:gd name="T51" fmla="*/ 491 h 548"/>
                  <a:gd name="T52" fmla="*/ 267 w 309"/>
                  <a:gd name="T53" fmla="*/ 462 h 548"/>
                  <a:gd name="T54" fmla="*/ 120 w 309"/>
                  <a:gd name="T55" fmla="*/ 462 h 548"/>
                  <a:gd name="T56" fmla="*/ 204 w 309"/>
                  <a:gd name="T57" fmla="*/ 462 h 548"/>
                  <a:gd name="T58" fmla="*/ 24 w 309"/>
                  <a:gd name="T59" fmla="*/ 462 h 548"/>
                  <a:gd name="T60" fmla="*/ 24 w 309"/>
                  <a:gd name="T61" fmla="*/ 492 h 548"/>
                  <a:gd name="T62" fmla="*/ 24 w 309"/>
                  <a:gd name="T63" fmla="*/ 520 h 548"/>
                  <a:gd name="T64" fmla="*/ 120 w 309"/>
                  <a:gd name="T65" fmla="*/ 520 h 548"/>
                  <a:gd name="T66" fmla="*/ 267 w 309"/>
                  <a:gd name="T67" fmla="*/ 518 h 548"/>
                  <a:gd name="T68" fmla="*/ 267 w 309"/>
                  <a:gd name="T69" fmla="*/ 491 h 548"/>
                  <a:gd name="T70" fmla="*/ 163 w 309"/>
                  <a:gd name="T71" fmla="*/ 232 h 548"/>
                  <a:gd name="T72" fmla="*/ 163 w 309"/>
                  <a:gd name="T73" fmla="*/ 31 h 548"/>
                  <a:gd name="T74" fmla="*/ 135 w 309"/>
                  <a:gd name="T75" fmla="*/ 31 h 548"/>
                  <a:gd name="T76" fmla="*/ 106 w 309"/>
                  <a:gd name="T77" fmla="*/ 31 h 548"/>
                  <a:gd name="T78" fmla="*/ 106 w 309"/>
                  <a:gd name="T79" fmla="*/ 232 h 548"/>
                  <a:gd name="T80" fmla="*/ 106 w 309"/>
                  <a:gd name="T81" fmla="*/ 441 h 548"/>
                  <a:gd name="T82" fmla="*/ 136 w 309"/>
                  <a:gd name="T83" fmla="*/ 441 h 548"/>
                  <a:gd name="T84" fmla="*/ 165 w 309"/>
                  <a:gd name="T85" fmla="*/ 441 h 548"/>
                  <a:gd name="T86" fmla="*/ 163 w 309"/>
                  <a:gd name="T87" fmla="*/ 232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09" h="548">
                    <a:moveTo>
                      <a:pt x="1" y="495"/>
                    </a:moveTo>
                    <a:lnTo>
                      <a:pt x="1" y="442"/>
                    </a:lnTo>
                    <a:lnTo>
                      <a:pt x="77" y="439"/>
                    </a:lnTo>
                    <a:lnTo>
                      <a:pt x="77" y="410"/>
                    </a:lnTo>
                    <a:lnTo>
                      <a:pt x="77" y="192"/>
                    </a:lnTo>
                    <a:lnTo>
                      <a:pt x="76" y="0"/>
                    </a:lnTo>
                    <a:lnTo>
                      <a:pt x="128" y="0"/>
                    </a:lnTo>
                    <a:lnTo>
                      <a:pt x="166" y="0"/>
                    </a:lnTo>
                    <a:lnTo>
                      <a:pt x="192" y="0"/>
                    </a:lnTo>
                    <a:lnTo>
                      <a:pt x="192" y="60"/>
                    </a:lnTo>
                    <a:lnTo>
                      <a:pt x="238" y="60"/>
                    </a:lnTo>
                    <a:lnTo>
                      <a:pt x="278" y="60"/>
                    </a:lnTo>
                    <a:lnTo>
                      <a:pt x="278" y="126"/>
                    </a:lnTo>
                    <a:lnTo>
                      <a:pt x="267" y="126"/>
                    </a:lnTo>
                    <a:lnTo>
                      <a:pt x="267" y="83"/>
                    </a:lnTo>
                    <a:lnTo>
                      <a:pt x="192" y="83"/>
                    </a:lnTo>
                    <a:lnTo>
                      <a:pt x="192" y="263"/>
                    </a:lnTo>
                    <a:lnTo>
                      <a:pt x="194" y="441"/>
                    </a:lnTo>
                    <a:lnTo>
                      <a:pt x="237" y="442"/>
                    </a:lnTo>
                    <a:lnTo>
                      <a:pt x="309" y="442"/>
                    </a:lnTo>
                    <a:lnTo>
                      <a:pt x="309" y="491"/>
                    </a:lnTo>
                    <a:lnTo>
                      <a:pt x="309" y="547"/>
                    </a:lnTo>
                    <a:lnTo>
                      <a:pt x="120" y="548"/>
                    </a:lnTo>
                    <a:lnTo>
                      <a:pt x="0" y="547"/>
                    </a:lnTo>
                    <a:lnTo>
                      <a:pt x="1" y="495"/>
                    </a:lnTo>
                    <a:close/>
                    <a:moveTo>
                      <a:pt x="267" y="491"/>
                    </a:moveTo>
                    <a:lnTo>
                      <a:pt x="267" y="462"/>
                    </a:lnTo>
                    <a:lnTo>
                      <a:pt x="120" y="462"/>
                    </a:lnTo>
                    <a:lnTo>
                      <a:pt x="204" y="462"/>
                    </a:lnTo>
                    <a:lnTo>
                      <a:pt x="24" y="462"/>
                    </a:lnTo>
                    <a:lnTo>
                      <a:pt x="24" y="492"/>
                    </a:lnTo>
                    <a:lnTo>
                      <a:pt x="24" y="520"/>
                    </a:lnTo>
                    <a:lnTo>
                      <a:pt x="120" y="520"/>
                    </a:lnTo>
                    <a:lnTo>
                      <a:pt x="267" y="518"/>
                    </a:lnTo>
                    <a:lnTo>
                      <a:pt x="267" y="491"/>
                    </a:lnTo>
                    <a:close/>
                    <a:moveTo>
                      <a:pt x="163" y="232"/>
                    </a:moveTo>
                    <a:lnTo>
                      <a:pt x="163" y="31"/>
                    </a:lnTo>
                    <a:lnTo>
                      <a:pt x="135" y="31"/>
                    </a:lnTo>
                    <a:lnTo>
                      <a:pt x="106" y="31"/>
                    </a:lnTo>
                    <a:lnTo>
                      <a:pt x="106" y="232"/>
                    </a:lnTo>
                    <a:lnTo>
                      <a:pt x="106" y="441"/>
                    </a:lnTo>
                    <a:lnTo>
                      <a:pt x="136" y="441"/>
                    </a:lnTo>
                    <a:lnTo>
                      <a:pt x="165" y="441"/>
                    </a:lnTo>
                    <a:lnTo>
                      <a:pt x="163" y="232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" name="Freeform 16"/>
              <p:cNvSpPr>
                <a:spLocks noEditPoints="1"/>
              </p:cNvSpPr>
              <p:nvPr/>
            </p:nvSpPr>
            <p:spPr bwMode="auto">
              <a:xfrm>
                <a:off x="6181725" y="3436938"/>
                <a:ext cx="11113" cy="19050"/>
              </a:xfrm>
              <a:custGeom>
                <a:avLst/>
                <a:gdLst>
                  <a:gd name="T0" fmla="*/ 7 w 21"/>
                  <a:gd name="T1" fmla="*/ 34 h 36"/>
                  <a:gd name="T2" fmla="*/ 3 w 21"/>
                  <a:gd name="T3" fmla="*/ 31 h 36"/>
                  <a:gd name="T4" fmla="*/ 0 w 21"/>
                  <a:gd name="T5" fmla="*/ 27 h 36"/>
                  <a:gd name="T6" fmla="*/ 0 w 21"/>
                  <a:gd name="T7" fmla="*/ 23 h 36"/>
                  <a:gd name="T8" fmla="*/ 0 w 21"/>
                  <a:gd name="T9" fmla="*/ 19 h 36"/>
                  <a:gd name="T10" fmla="*/ 3 w 21"/>
                  <a:gd name="T11" fmla="*/ 13 h 36"/>
                  <a:gd name="T12" fmla="*/ 7 w 21"/>
                  <a:gd name="T13" fmla="*/ 7 h 36"/>
                  <a:gd name="T14" fmla="*/ 10 w 21"/>
                  <a:gd name="T15" fmla="*/ 3 h 36"/>
                  <a:gd name="T16" fmla="*/ 10 w 21"/>
                  <a:gd name="T17" fmla="*/ 0 h 36"/>
                  <a:gd name="T18" fmla="*/ 10 w 21"/>
                  <a:gd name="T19" fmla="*/ 0 h 36"/>
                  <a:gd name="T20" fmla="*/ 11 w 21"/>
                  <a:gd name="T21" fmla="*/ 3 h 36"/>
                  <a:gd name="T22" fmla="*/ 16 w 21"/>
                  <a:gd name="T23" fmla="*/ 9 h 36"/>
                  <a:gd name="T24" fmla="*/ 18 w 21"/>
                  <a:gd name="T25" fmla="*/ 13 h 36"/>
                  <a:gd name="T26" fmla="*/ 21 w 21"/>
                  <a:gd name="T27" fmla="*/ 21 h 36"/>
                  <a:gd name="T28" fmla="*/ 20 w 21"/>
                  <a:gd name="T29" fmla="*/ 30 h 36"/>
                  <a:gd name="T30" fmla="*/ 14 w 21"/>
                  <a:gd name="T31" fmla="*/ 34 h 36"/>
                  <a:gd name="T32" fmla="*/ 11 w 21"/>
                  <a:gd name="T33" fmla="*/ 36 h 36"/>
                  <a:gd name="T34" fmla="*/ 7 w 21"/>
                  <a:gd name="T35" fmla="*/ 30 h 36"/>
                  <a:gd name="T36" fmla="*/ 7 w 21"/>
                  <a:gd name="T37" fmla="*/ 29 h 36"/>
                  <a:gd name="T38" fmla="*/ 7 w 21"/>
                  <a:gd name="T39" fmla="*/ 29 h 36"/>
                  <a:gd name="T40" fmla="*/ 7 w 21"/>
                  <a:gd name="T41" fmla="*/ 29 h 36"/>
                  <a:gd name="T42" fmla="*/ 5 w 21"/>
                  <a:gd name="T43" fmla="*/ 27 h 36"/>
                  <a:gd name="T44" fmla="*/ 4 w 21"/>
                  <a:gd name="T45" fmla="*/ 26 h 36"/>
                  <a:gd name="T46" fmla="*/ 4 w 21"/>
                  <a:gd name="T47" fmla="*/ 19 h 36"/>
                  <a:gd name="T48" fmla="*/ 4 w 21"/>
                  <a:gd name="T49" fmla="*/ 17 h 36"/>
                  <a:gd name="T50" fmla="*/ 4 w 21"/>
                  <a:gd name="T51" fmla="*/ 17 h 36"/>
                  <a:gd name="T52" fmla="*/ 4 w 21"/>
                  <a:gd name="T53" fmla="*/ 17 h 36"/>
                  <a:gd name="T54" fmla="*/ 4 w 21"/>
                  <a:gd name="T55" fmla="*/ 17 h 36"/>
                  <a:gd name="T56" fmla="*/ 4 w 21"/>
                  <a:gd name="T57" fmla="*/ 17 h 36"/>
                  <a:gd name="T58" fmla="*/ 3 w 21"/>
                  <a:gd name="T59" fmla="*/ 21 h 36"/>
                  <a:gd name="T60" fmla="*/ 3 w 21"/>
                  <a:gd name="T61" fmla="*/ 24 h 36"/>
                  <a:gd name="T62" fmla="*/ 5 w 21"/>
                  <a:gd name="T63" fmla="*/ 30 h 36"/>
                  <a:gd name="T64" fmla="*/ 5 w 21"/>
                  <a:gd name="T65" fmla="*/ 30 h 36"/>
                  <a:gd name="T66" fmla="*/ 7 w 21"/>
                  <a:gd name="T6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36">
                    <a:moveTo>
                      <a:pt x="10" y="36"/>
                    </a:moveTo>
                    <a:lnTo>
                      <a:pt x="7" y="34"/>
                    </a:lnTo>
                    <a:lnTo>
                      <a:pt x="4" y="33"/>
                    </a:lnTo>
                    <a:lnTo>
                      <a:pt x="3" y="31"/>
                    </a:lnTo>
                    <a:lnTo>
                      <a:pt x="1" y="29"/>
                    </a:lnTo>
                    <a:lnTo>
                      <a:pt x="0" y="27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8" y="4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3"/>
                    </a:lnTo>
                    <a:lnTo>
                      <a:pt x="14" y="9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18" y="13"/>
                    </a:lnTo>
                    <a:lnTo>
                      <a:pt x="20" y="16"/>
                    </a:lnTo>
                    <a:lnTo>
                      <a:pt x="21" y="21"/>
                    </a:lnTo>
                    <a:lnTo>
                      <a:pt x="21" y="26"/>
                    </a:lnTo>
                    <a:lnTo>
                      <a:pt x="20" y="30"/>
                    </a:lnTo>
                    <a:lnTo>
                      <a:pt x="17" y="33"/>
                    </a:lnTo>
                    <a:lnTo>
                      <a:pt x="14" y="34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10" y="36"/>
                    </a:lnTo>
                    <a:close/>
                    <a:moveTo>
                      <a:pt x="7" y="30"/>
                    </a:moveTo>
                    <a:lnTo>
                      <a:pt x="7" y="30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3" y="23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3" y="20"/>
                    </a:lnTo>
                    <a:lnTo>
                      <a:pt x="3" y="21"/>
                    </a:lnTo>
                    <a:lnTo>
                      <a:pt x="1" y="23"/>
                    </a:lnTo>
                    <a:lnTo>
                      <a:pt x="3" y="24"/>
                    </a:lnTo>
                    <a:lnTo>
                      <a:pt x="3" y="27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1"/>
                    </a:lnTo>
                    <a:lnTo>
                      <a:pt x="7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" name="Freeform 17"/>
              <p:cNvSpPr>
                <a:spLocks noEditPoints="1"/>
              </p:cNvSpPr>
              <p:nvPr/>
            </p:nvSpPr>
            <p:spPr bwMode="auto">
              <a:xfrm>
                <a:off x="6181725" y="3467101"/>
                <a:ext cx="12700" cy="19050"/>
              </a:xfrm>
              <a:custGeom>
                <a:avLst/>
                <a:gdLst>
                  <a:gd name="T0" fmla="*/ 8 w 23"/>
                  <a:gd name="T1" fmla="*/ 35 h 36"/>
                  <a:gd name="T2" fmla="*/ 4 w 23"/>
                  <a:gd name="T3" fmla="*/ 32 h 36"/>
                  <a:gd name="T4" fmla="*/ 1 w 23"/>
                  <a:gd name="T5" fmla="*/ 28 h 36"/>
                  <a:gd name="T6" fmla="*/ 0 w 23"/>
                  <a:gd name="T7" fmla="*/ 23 h 36"/>
                  <a:gd name="T8" fmla="*/ 1 w 23"/>
                  <a:gd name="T9" fmla="*/ 19 h 36"/>
                  <a:gd name="T10" fmla="*/ 4 w 23"/>
                  <a:gd name="T11" fmla="*/ 13 h 36"/>
                  <a:gd name="T12" fmla="*/ 8 w 23"/>
                  <a:gd name="T13" fmla="*/ 8 h 36"/>
                  <a:gd name="T14" fmla="*/ 11 w 23"/>
                  <a:gd name="T15" fmla="*/ 3 h 36"/>
                  <a:gd name="T16" fmla="*/ 11 w 23"/>
                  <a:gd name="T17" fmla="*/ 0 h 36"/>
                  <a:gd name="T18" fmla="*/ 11 w 23"/>
                  <a:gd name="T19" fmla="*/ 0 h 36"/>
                  <a:gd name="T20" fmla="*/ 13 w 23"/>
                  <a:gd name="T21" fmla="*/ 3 h 36"/>
                  <a:gd name="T22" fmla="*/ 16 w 23"/>
                  <a:gd name="T23" fmla="*/ 9 h 36"/>
                  <a:gd name="T24" fmla="*/ 20 w 23"/>
                  <a:gd name="T25" fmla="*/ 13 h 36"/>
                  <a:gd name="T26" fmla="*/ 23 w 23"/>
                  <a:gd name="T27" fmla="*/ 22 h 36"/>
                  <a:gd name="T28" fmla="*/ 21 w 23"/>
                  <a:gd name="T29" fmla="*/ 30 h 36"/>
                  <a:gd name="T30" fmla="*/ 16 w 23"/>
                  <a:gd name="T31" fmla="*/ 35 h 36"/>
                  <a:gd name="T32" fmla="*/ 11 w 23"/>
                  <a:gd name="T33" fmla="*/ 36 h 36"/>
                  <a:gd name="T34" fmla="*/ 8 w 23"/>
                  <a:gd name="T35" fmla="*/ 30 h 36"/>
                  <a:gd name="T36" fmla="*/ 8 w 23"/>
                  <a:gd name="T37" fmla="*/ 29 h 36"/>
                  <a:gd name="T38" fmla="*/ 8 w 23"/>
                  <a:gd name="T39" fmla="*/ 29 h 36"/>
                  <a:gd name="T40" fmla="*/ 8 w 23"/>
                  <a:gd name="T41" fmla="*/ 29 h 36"/>
                  <a:gd name="T42" fmla="*/ 7 w 23"/>
                  <a:gd name="T43" fmla="*/ 28 h 36"/>
                  <a:gd name="T44" fmla="*/ 5 w 23"/>
                  <a:gd name="T45" fmla="*/ 26 h 36"/>
                  <a:gd name="T46" fmla="*/ 4 w 23"/>
                  <a:gd name="T47" fmla="*/ 19 h 36"/>
                  <a:gd name="T48" fmla="*/ 5 w 23"/>
                  <a:gd name="T49" fmla="*/ 18 h 36"/>
                  <a:gd name="T50" fmla="*/ 5 w 23"/>
                  <a:gd name="T51" fmla="*/ 18 h 36"/>
                  <a:gd name="T52" fmla="*/ 5 w 23"/>
                  <a:gd name="T53" fmla="*/ 18 h 36"/>
                  <a:gd name="T54" fmla="*/ 5 w 23"/>
                  <a:gd name="T55" fmla="*/ 18 h 36"/>
                  <a:gd name="T56" fmla="*/ 4 w 23"/>
                  <a:gd name="T57" fmla="*/ 18 h 36"/>
                  <a:gd name="T58" fmla="*/ 3 w 23"/>
                  <a:gd name="T59" fmla="*/ 22 h 36"/>
                  <a:gd name="T60" fmla="*/ 3 w 23"/>
                  <a:gd name="T61" fmla="*/ 25 h 36"/>
                  <a:gd name="T62" fmla="*/ 7 w 23"/>
                  <a:gd name="T63" fmla="*/ 30 h 36"/>
                  <a:gd name="T64" fmla="*/ 7 w 23"/>
                  <a:gd name="T65" fmla="*/ 30 h 36"/>
                  <a:gd name="T66" fmla="*/ 8 w 23"/>
                  <a:gd name="T6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36">
                    <a:moveTo>
                      <a:pt x="11" y="36"/>
                    </a:moveTo>
                    <a:lnTo>
                      <a:pt x="8" y="35"/>
                    </a:lnTo>
                    <a:lnTo>
                      <a:pt x="5" y="33"/>
                    </a:lnTo>
                    <a:lnTo>
                      <a:pt x="4" y="32"/>
                    </a:lnTo>
                    <a:lnTo>
                      <a:pt x="1" y="29"/>
                    </a:lnTo>
                    <a:lnTo>
                      <a:pt x="1" y="28"/>
                    </a:lnTo>
                    <a:lnTo>
                      <a:pt x="1" y="25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19"/>
                    </a:lnTo>
                    <a:lnTo>
                      <a:pt x="3" y="15"/>
                    </a:lnTo>
                    <a:lnTo>
                      <a:pt x="4" y="13"/>
                    </a:lnTo>
                    <a:lnTo>
                      <a:pt x="5" y="10"/>
                    </a:lnTo>
                    <a:lnTo>
                      <a:pt x="8" y="8"/>
                    </a:lnTo>
                    <a:lnTo>
                      <a:pt x="10" y="5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3" y="3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7" y="10"/>
                    </a:lnTo>
                    <a:lnTo>
                      <a:pt x="20" y="13"/>
                    </a:lnTo>
                    <a:lnTo>
                      <a:pt x="20" y="16"/>
                    </a:lnTo>
                    <a:lnTo>
                      <a:pt x="23" y="22"/>
                    </a:lnTo>
                    <a:lnTo>
                      <a:pt x="23" y="26"/>
                    </a:lnTo>
                    <a:lnTo>
                      <a:pt x="21" y="30"/>
                    </a:lnTo>
                    <a:lnTo>
                      <a:pt x="18" y="33"/>
                    </a:lnTo>
                    <a:lnTo>
                      <a:pt x="16" y="35"/>
                    </a:lnTo>
                    <a:lnTo>
                      <a:pt x="13" y="35"/>
                    </a:lnTo>
                    <a:lnTo>
                      <a:pt x="11" y="36"/>
                    </a:lnTo>
                    <a:lnTo>
                      <a:pt x="11" y="36"/>
                    </a:lnTo>
                    <a:close/>
                    <a:moveTo>
                      <a:pt x="8" y="30"/>
                    </a:moveTo>
                    <a:lnTo>
                      <a:pt x="8" y="30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3" y="25"/>
                    </a:lnTo>
                    <a:lnTo>
                      <a:pt x="4" y="28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8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" name="Freeform 18"/>
              <p:cNvSpPr>
                <a:spLocks noEditPoints="1"/>
              </p:cNvSpPr>
              <p:nvPr/>
            </p:nvSpPr>
            <p:spPr bwMode="auto">
              <a:xfrm>
                <a:off x="6169025" y="3454401"/>
                <a:ext cx="12700" cy="19050"/>
              </a:xfrm>
              <a:custGeom>
                <a:avLst/>
                <a:gdLst>
                  <a:gd name="T0" fmla="*/ 7 w 23"/>
                  <a:gd name="T1" fmla="*/ 36 h 36"/>
                  <a:gd name="T2" fmla="*/ 3 w 23"/>
                  <a:gd name="T3" fmla="*/ 32 h 36"/>
                  <a:gd name="T4" fmla="*/ 0 w 23"/>
                  <a:gd name="T5" fmla="*/ 28 h 36"/>
                  <a:gd name="T6" fmla="*/ 0 w 23"/>
                  <a:gd name="T7" fmla="*/ 25 h 36"/>
                  <a:gd name="T8" fmla="*/ 0 w 23"/>
                  <a:gd name="T9" fmla="*/ 19 h 36"/>
                  <a:gd name="T10" fmla="*/ 5 w 23"/>
                  <a:gd name="T11" fmla="*/ 13 h 36"/>
                  <a:gd name="T12" fmla="*/ 7 w 23"/>
                  <a:gd name="T13" fmla="*/ 8 h 36"/>
                  <a:gd name="T14" fmla="*/ 10 w 23"/>
                  <a:gd name="T15" fmla="*/ 3 h 36"/>
                  <a:gd name="T16" fmla="*/ 12 w 23"/>
                  <a:gd name="T17" fmla="*/ 0 h 36"/>
                  <a:gd name="T18" fmla="*/ 12 w 23"/>
                  <a:gd name="T19" fmla="*/ 0 h 36"/>
                  <a:gd name="T20" fmla="*/ 12 w 23"/>
                  <a:gd name="T21" fmla="*/ 5 h 36"/>
                  <a:gd name="T22" fmla="*/ 16 w 23"/>
                  <a:gd name="T23" fmla="*/ 9 h 36"/>
                  <a:gd name="T24" fmla="*/ 19 w 23"/>
                  <a:gd name="T25" fmla="*/ 15 h 36"/>
                  <a:gd name="T26" fmla="*/ 23 w 23"/>
                  <a:gd name="T27" fmla="*/ 22 h 36"/>
                  <a:gd name="T28" fmla="*/ 20 w 23"/>
                  <a:gd name="T29" fmla="*/ 31 h 36"/>
                  <a:gd name="T30" fmla="*/ 16 w 23"/>
                  <a:gd name="T31" fmla="*/ 35 h 36"/>
                  <a:gd name="T32" fmla="*/ 12 w 23"/>
                  <a:gd name="T33" fmla="*/ 36 h 36"/>
                  <a:gd name="T34" fmla="*/ 7 w 23"/>
                  <a:gd name="T35" fmla="*/ 32 h 36"/>
                  <a:gd name="T36" fmla="*/ 9 w 23"/>
                  <a:gd name="T37" fmla="*/ 31 h 36"/>
                  <a:gd name="T38" fmla="*/ 9 w 23"/>
                  <a:gd name="T39" fmla="*/ 31 h 36"/>
                  <a:gd name="T40" fmla="*/ 7 w 23"/>
                  <a:gd name="T41" fmla="*/ 29 h 36"/>
                  <a:gd name="T42" fmla="*/ 6 w 23"/>
                  <a:gd name="T43" fmla="*/ 28 h 36"/>
                  <a:gd name="T44" fmla="*/ 5 w 23"/>
                  <a:gd name="T45" fmla="*/ 26 h 36"/>
                  <a:gd name="T46" fmla="*/ 5 w 23"/>
                  <a:gd name="T47" fmla="*/ 21 h 36"/>
                  <a:gd name="T48" fmla="*/ 5 w 23"/>
                  <a:gd name="T49" fmla="*/ 19 h 36"/>
                  <a:gd name="T50" fmla="*/ 5 w 23"/>
                  <a:gd name="T51" fmla="*/ 19 h 36"/>
                  <a:gd name="T52" fmla="*/ 5 w 23"/>
                  <a:gd name="T53" fmla="*/ 18 h 36"/>
                  <a:gd name="T54" fmla="*/ 5 w 23"/>
                  <a:gd name="T55" fmla="*/ 18 h 36"/>
                  <a:gd name="T56" fmla="*/ 5 w 23"/>
                  <a:gd name="T57" fmla="*/ 19 h 36"/>
                  <a:gd name="T58" fmla="*/ 3 w 23"/>
                  <a:gd name="T59" fmla="*/ 22 h 36"/>
                  <a:gd name="T60" fmla="*/ 3 w 23"/>
                  <a:gd name="T61" fmla="*/ 25 h 36"/>
                  <a:gd name="T62" fmla="*/ 6 w 23"/>
                  <a:gd name="T63" fmla="*/ 31 h 36"/>
                  <a:gd name="T64" fmla="*/ 6 w 23"/>
                  <a:gd name="T65" fmla="*/ 32 h 36"/>
                  <a:gd name="T66" fmla="*/ 7 w 23"/>
                  <a:gd name="T67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36">
                    <a:moveTo>
                      <a:pt x="10" y="36"/>
                    </a:moveTo>
                    <a:lnTo>
                      <a:pt x="7" y="36"/>
                    </a:lnTo>
                    <a:lnTo>
                      <a:pt x="6" y="35"/>
                    </a:lnTo>
                    <a:lnTo>
                      <a:pt x="3" y="32"/>
                    </a:lnTo>
                    <a:lnTo>
                      <a:pt x="2" y="31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6"/>
                    </a:lnTo>
                    <a:lnTo>
                      <a:pt x="5" y="13"/>
                    </a:lnTo>
                    <a:lnTo>
                      <a:pt x="6" y="12"/>
                    </a:lnTo>
                    <a:lnTo>
                      <a:pt x="7" y="8"/>
                    </a:lnTo>
                    <a:lnTo>
                      <a:pt x="9" y="6"/>
                    </a:lnTo>
                    <a:lnTo>
                      <a:pt x="10" y="3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5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6" y="11"/>
                    </a:lnTo>
                    <a:lnTo>
                      <a:pt x="19" y="15"/>
                    </a:lnTo>
                    <a:lnTo>
                      <a:pt x="20" y="16"/>
                    </a:lnTo>
                    <a:lnTo>
                      <a:pt x="23" y="22"/>
                    </a:lnTo>
                    <a:lnTo>
                      <a:pt x="22" y="26"/>
                    </a:lnTo>
                    <a:lnTo>
                      <a:pt x="20" y="31"/>
                    </a:lnTo>
                    <a:lnTo>
                      <a:pt x="18" y="34"/>
                    </a:lnTo>
                    <a:lnTo>
                      <a:pt x="16" y="35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0" y="36"/>
                    </a:lnTo>
                    <a:close/>
                    <a:moveTo>
                      <a:pt x="7" y="32"/>
                    </a:move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9"/>
                    </a:lnTo>
                    <a:lnTo>
                      <a:pt x="3" y="21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3" y="25"/>
                    </a:lnTo>
                    <a:lnTo>
                      <a:pt x="3" y="29"/>
                    </a:lnTo>
                    <a:lnTo>
                      <a:pt x="6" y="31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7" y="32"/>
                    </a:lnTo>
                    <a:lnTo>
                      <a:pt x="7" y="32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" name="Freeform 19"/>
              <p:cNvSpPr>
                <a:spLocks noEditPoints="1"/>
              </p:cNvSpPr>
              <p:nvPr/>
            </p:nvSpPr>
            <p:spPr bwMode="auto">
              <a:xfrm>
                <a:off x="6170613" y="3482976"/>
                <a:ext cx="11113" cy="19050"/>
              </a:xfrm>
              <a:custGeom>
                <a:avLst/>
                <a:gdLst>
                  <a:gd name="T0" fmla="*/ 7 w 21"/>
                  <a:gd name="T1" fmla="*/ 35 h 35"/>
                  <a:gd name="T2" fmla="*/ 3 w 21"/>
                  <a:gd name="T3" fmla="*/ 32 h 35"/>
                  <a:gd name="T4" fmla="*/ 0 w 21"/>
                  <a:gd name="T5" fmla="*/ 26 h 35"/>
                  <a:gd name="T6" fmla="*/ 0 w 21"/>
                  <a:gd name="T7" fmla="*/ 23 h 35"/>
                  <a:gd name="T8" fmla="*/ 0 w 21"/>
                  <a:gd name="T9" fmla="*/ 19 h 35"/>
                  <a:gd name="T10" fmla="*/ 3 w 21"/>
                  <a:gd name="T11" fmla="*/ 13 h 35"/>
                  <a:gd name="T12" fmla="*/ 7 w 21"/>
                  <a:gd name="T13" fmla="*/ 7 h 35"/>
                  <a:gd name="T14" fmla="*/ 10 w 21"/>
                  <a:gd name="T15" fmla="*/ 1 h 35"/>
                  <a:gd name="T16" fmla="*/ 10 w 21"/>
                  <a:gd name="T17" fmla="*/ 0 h 35"/>
                  <a:gd name="T18" fmla="*/ 10 w 21"/>
                  <a:gd name="T19" fmla="*/ 0 h 35"/>
                  <a:gd name="T20" fmla="*/ 11 w 21"/>
                  <a:gd name="T21" fmla="*/ 3 h 35"/>
                  <a:gd name="T22" fmla="*/ 14 w 21"/>
                  <a:gd name="T23" fmla="*/ 9 h 35"/>
                  <a:gd name="T24" fmla="*/ 18 w 21"/>
                  <a:gd name="T25" fmla="*/ 13 h 35"/>
                  <a:gd name="T26" fmla="*/ 21 w 21"/>
                  <a:gd name="T27" fmla="*/ 20 h 35"/>
                  <a:gd name="T28" fmla="*/ 20 w 21"/>
                  <a:gd name="T29" fmla="*/ 30 h 35"/>
                  <a:gd name="T30" fmla="*/ 14 w 21"/>
                  <a:gd name="T31" fmla="*/ 35 h 35"/>
                  <a:gd name="T32" fmla="*/ 11 w 21"/>
                  <a:gd name="T33" fmla="*/ 35 h 35"/>
                  <a:gd name="T34" fmla="*/ 7 w 21"/>
                  <a:gd name="T35" fmla="*/ 30 h 35"/>
                  <a:gd name="T36" fmla="*/ 7 w 21"/>
                  <a:gd name="T37" fmla="*/ 29 h 35"/>
                  <a:gd name="T38" fmla="*/ 7 w 21"/>
                  <a:gd name="T39" fmla="*/ 29 h 35"/>
                  <a:gd name="T40" fmla="*/ 7 w 21"/>
                  <a:gd name="T41" fmla="*/ 29 h 35"/>
                  <a:gd name="T42" fmla="*/ 5 w 21"/>
                  <a:gd name="T43" fmla="*/ 27 h 35"/>
                  <a:gd name="T44" fmla="*/ 4 w 21"/>
                  <a:gd name="T45" fmla="*/ 24 h 35"/>
                  <a:gd name="T46" fmla="*/ 3 w 21"/>
                  <a:gd name="T47" fmla="*/ 19 h 35"/>
                  <a:gd name="T48" fmla="*/ 4 w 21"/>
                  <a:gd name="T49" fmla="*/ 17 h 35"/>
                  <a:gd name="T50" fmla="*/ 4 w 21"/>
                  <a:gd name="T51" fmla="*/ 17 h 35"/>
                  <a:gd name="T52" fmla="*/ 4 w 21"/>
                  <a:gd name="T53" fmla="*/ 17 h 35"/>
                  <a:gd name="T54" fmla="*/ 4 w 21"/>
                  <a:gd name="T55" fmla="*/ 17 h 35"/>
                  <a:gd name="T56" fmla="*/ 4 w 21"/>
                  <a:gd name="T57" fmla="*/ 17 h 35"/>
                  <a:gd name="T58" fmla="*/ 1 w 21"/>
                  <a:gd name="T59" fmla="*/ 22 h 35"/>
                  <a:gd name="T60" fmla="*/ 1 w 21"/>
                  <a:gd name="T61" fmla="*/ 24 h 35"/>
                  <a:gd name="T62" fmla="*/ 5 w 21"/>
                  <a:gd name="T63" fmla="*/ 30 h 35"/>
                  <a:gd name="T64" fmla="*/ 5 w 21"/>
                  <a:gd name="T65" fmla="*/ 30 h 35"/>
                  <a:gd name="T66" fmla="*/ 7 w 21"/>
                  <a:gd name="T6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35">
                    <a:moveTo>
                      <a:pt x="10" y="35"/>
                    </a:moveTo>
                    <a:lnTo>
                      <a:pt x="7" y="35"/>
                    </a:lnTo>
                    <a:lnTo>
                      <a:pt x="4" y="33"/>
                    </a:lnTo>
                    <a:lnTo>
                      <a:pt x="3" y="32"/>
                    </a:lnTo>
                    <a:lnTo>
                      <a:pt x="1" y="29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8" y="4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3"/>
                    </a:lnTo>
                    <a:lnTo>
                      <a:pt x="14" y="7"/>
                    </a:lnTo>
                    <a:lnTo>
                      <a:pt x="14" y="9"/>
                    </a:lnTo>
                    <a:lnTo>
                      <a:pt x="16" y="10"/>
                    </a:lnTo>
                    <a:lnTo>
                      <a:pt x="18" y="13"/>
                    </a:lnTo>
                    <a:lnTo>
                      <a:pt x="20" y="16"/>
                    </a:lnTo>
                    <a:lnTo>
                      <a:pt x="21" y="20"/>
                    </a:lnTo>
                    <a:lnTo>
                      <a:pt x="21" y="26"/>
                    </a:lnTo>
                    <a:lnTo>
                      <a:pt x="20" y="30"/>
                    </a:lnTo>
                    <a:lnTo>
                      <a:pt x="17" y="33"/>
                    </a:lnTo>
                    <a:lnTo>
                      <a:pt x="14" y="35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10" y="35"/>
                    </a:lnTo>
                    <a:close/>
                    <a:moveTo>
                      <a:pt x="7" y="30"/>
                    </a:moveTo>
                    <a:lnTo>
                      <a:pt x="7" y="30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3" y="19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3" y="19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1" y="24"/>
                    </a:lnTo>
                    <a:lnTo>
                      <a:pt x="3" y="27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7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40" name="Group 139"/>
            <p:cNvGrpSpPr/>
            <p:nvPr/>
          </p:nvGrpSpPr>
          <p:grpSpPr>
            <a:xfrm>
              <a:off x="851907" y="4629697"/>
              <a:ext cx="163513" cy="290513"/>
              <a:chOff x="6037263" y="3362326"/>
              <a:chExt cx="163513" cy="290513"/>
            </a:xfrm>
            <a:solidFill>
              <a:schemeClr val="bg2">
                <a:lumMod val="25000"/>
              </a:schemeClr>
            </a:solidFill>
          </p:grpSpPr>
          <p:sp>
            <p:nvSpPr>
              <p:cNvPr id="141" name="Freeform 14"/>
              <p:cNvSpPr>
                <a:spLocks noEditPoints="1"/>
              </p:cNvSpPr>
              <p:nvPr/>
            </p:nvSpPr>
            <p:spPr bwMode="auto">
              <a:xfrm>
                <a:off x="6037263" y="3362326"/>
                <a:ext cx="163513" cy="290513"/>
              </a:xfrm>
              <a:custGeom>
                <a:avLst/>
                <a:gdLst>
                  <a:gd name="T0" fmla="*/ 1 w 309"/>
                  <a:gd name="T1" fmla="*/ 495 h 548"/>
                  <a:gd name="T2" fmla="*/ 1 w 309"/>
                  <a:gd name="T3" fmla="*/ 442 h 548"/>
                  <a:gd name="T4" fmla="*/ 77 w 309"/>
                  <a:gd name="T5" fmla="*/ 439 h 548"/>
                  <a:gd name="T6" fmla="*/ 77 w 309"/>
                  <a:gd name="T7" fmla="*/ 410 h 548"/>
                  <a:gd name="T8" fmla="*/ 77 w 309"/>
                  <a:gd name="T9" fmla="*/ 192 h 548"/>
                  <a:gd name="T10" fmla="*/ 76 w 309"/>
                  <a:gd name="T11" fmla="*/ 0 h 548"/>
                  <a:gd name="T12" fmla="*/ 128 w 309"/>
                  <a:gd name="T13" fmla="*/ 0 h 548"/>
                  <a:gd name="T14" fmla="*/ 166 w 309"/>
                  <a:gd name="T15" fmla="*/ 0 h 548"/>
                  <a:gd name="T16" fmla="*/ 192 w 309"/>
                  <a:gd name="T17" fmla="*/ 0 h 548"/>
                  <a:gd name="T18" fmla="*/ 192 w 309"/>
                  <a:gd name="T19" fmla="*/ 60 h 548"/>
                  <a:gd name="T20" fmla="*/ 238 w 309"/>
                  <a:gd name="T21" fmla="*/ 60 h 548"/>
                  <a:gd name="T22" fmla="*/ 278 w 309"/>
                  <a:gd name="T23" fmla="*/ 60 h 548"/>
                  <a:gd name="T24" fmla="*/ 278 w 309"/>
                  <a:gd name="T25" fmla="*/ 126 h 548"/>
                  <a:gd name="T26" fmla="*/ 267 w 309"/>
                  <a:gd name="T27" fmla="*/ 126 h 548"/>
                  <a:gd name="T28" fmla="*/ 267 w 309"/>
                  <a:gd name="T29" fmla="*/ 83 h 548"/>
                  <a:gd name="T30" fmla="*/ 192 w 309"/>
                  <a:gd name="T31" fmla="*/ 83 h 548"/>
                  <a:gd name="T32" fmla="*/ 192 w 309"/>
                  <a:gd name="T33" fmla="*/ 263 h 548"/>
                  <a:gd name="T34" fmla="*/ 194 w 309"/>
                  <a:gd name="T35" fmla="*/ 441 h 548"/>
                  <a:gd name="T36" fmla="*/ 237 w 309"/>
                  <a:gd name="T37" fmla="*/ 442 h 548"/>
                  <a:gd name="T38" fmla="*/ 309 w 309"/>
                  <a:gd name="T39" fmla="*/ 442 h 548"/>
                  <a:gd name="T40" fmla="*/ 309 w 309"/>
                  <a:gd name="T41" fmla="*/ 491 h 548"/>
                  <a:gd name="T42" fmla="*/ 309 w 309"/>
                  <a:gd name="T43" fmla="*/ 547 h 548"/>
                  <a:gd name="T44" fmla="*/ 120 w 309"/>
                  <a:gd name="T45" fmla="*/ 548 h 548"/>
                  <a:gd name="T46" fmla="*/ 0 w 309"/>
                  <a:gd name="T47" fmla="*/ 547 h 548"/>
                  <a:gd name="T48" fmla="*/ 1 w 309"/>
                  <a:gd name="T49" fmla="*/ 495 h 548"/>
                  <a:gd name="T50" fmla="*/ 267 w 309"/>
                  <a:gd name="T51" fmla="*/ 491 h 548"/>
                  <a:gd name="T52" fmla="*/ 267 w 309"/>
                  <a:gd name="T53" fmla="*/ 462 h 548"/>
                  <a:gd name="T54" fmla="*/ 120 w 309"/>
                  <a:gd name="T55" fmla="*/ 462 h 548"/>
                  <a:gd name="T56" fmla="*/ 204 w 309"/>
                  <a:gd name="T57" fmla="*/ 462 h 548"/>
                  <a:gd name="T58" fmla="*/ 24 w 309"/>
                  <a:gd name="T59" fmla="*/ 462 h 548"/>
                  <a:gd name="T60" fmla="*/ 24 w 309"/>
                  <a:gd name="T61" fmla="*/ 492 h 548"/>
                  <a:gd name="T62" fmla="*/ 24 w 309"/>
                  <a:gd name="T63" fmla="*/ 520 h 548"/>
                  <a:gd name="T64" fmla="*/ 120 w 309"/>
                  <a:gd name="T65" fmla="*/ 520 h 548"/>
                  <a:gd name="T66" fmla="*/ 267 w 309"/>
                  <a:gd name="T67" fmla="*/ 518 h 548"/>
                  <a:gd name="T68" fmla="*/ 267 w 309"/>
                  <a:gd name="T69" fmla="*/ 491 h 548"/>
                  <a:gd name="T70" fmla="*/ 163 w 309"/>
                  <a:gd name="T71" fmla="*/ 232 h 548"/>
                  <a:gd name="T72" fmla="*/ 163 w 309"/>
                  <a:gd name="T73" fmla="*/ 31 h 548"/>
                  <a:gd name="T74" fmla="*/ 135 w 309"/>
                  <a:gd name="T75" fmla="*/ 31 h 548"/>
                  <a:gd name="T76" fmla="*/ 106 w 309"/>
                  <a:gd name="T77" fmla="*/ 31 h 548"/>
                  <a:gd name="T78" fmla="*/ 106 w 309"/>
                  <a:gd name="T79" fmla="*/ 232 h 548"/>
                  <a:gd name="T80" fmla="*/ 106 w 309"/>
                  <a:gd name="T81" fmla="*/ 441 h 548"/>
                  <a:gd name="T82" fmla="*/ 136 w 309"/>
                  <a:gd name="T83" fmla="*/ 441 h 548"/>
                  <a:gd name="T84" fmla="*/ 165 w 309"/>
                  <a:gd name="T85" fmla="*/ 441 h 548"/>
                  <a:gd name="T86" fmla="*/ 163 w 309"/>
                  <a:gd name="T87" fmla="*/ 232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09" h="548">
                    <a:moveTo>
                      <a:pt x="1" y="495"/>
                    </a:moveTo>
                    <a:lnTo>
                      <a:pt x="1" y="442"/>
                    </a:lnTo>
                    <a:lnTo>
                      <a:pt x="77" y="439"/>
                    </a:lnTo>
                    <a:lnTo>
                      <a:pt x="77" y="410"/>
                    </a:lnTo>
                    <a:lnTo>
                      <a:pt x="77" y="192"/>
                    </a:lnTo>
                    <a:lnTo>
                      <a:pt x="76" y="0"/>
                    </a:lnTo>
                    <a:lnTo>
                      <a:pt x="128" y="0"/>
                    </a:lnTo>
                    <a:lnTo>
                      <a:pt x="166" y="0"/>
                    </a:lnTo>
                    <a:lnTo>
                      <a:pt x="192" y="0"/>
                    </a:lnTo>
                    <a:lnTo>
                      <a:pt x="192" y="60"/>
                    </a:lnTo>
                    <a:lnTo>
                      <a:pt x="238" y="60"/>
                    </a:lnTo>
                    <a:lnTo>
                      <a:pt x="278" y="60"/>
                    </a:lnTo>
                    <a:lnTo>
                      <a:pt x="278" y="126"/>
                    </a:lnTo>
                    <a:lnTo>
                      <a:pt x="267" y="126"/>
                    </a:lnTo>
                    <a:lnTo>
                      <a:pt x="267" y="83"/>
                    </a:lnTo>
                    <a:lnTo>
                      <a:pt x="192" y="83"/>
                    </a:lnTo>
                    <a:lnTo>
                      <a:pt x="192" y="263"/>
                    </a:lnTo>
                    <a:lnTo>
                      <a:pt x="194" y="441"/>
                    </a:lnTo>
                    <a:lnTo>
                      <a:pt x="237" y="442"/>
                    </a:lnTo>
                    <a:lnTo>
                      <a:pt x="309" y="442"/>
                    </a:lnTo>
                    <a:lnTo>
                      <a:pt x="309" y="491"/>
                    </a:lnTo>
                    <a:lnTo>
                      <a:pt x="309" y="547"/>
                    </a:lnTo>
                    <a:lnTo>
                      <a:pt x="120" y="548"/>
                    </a:lnTo>
                    <a:lnTo>
                      <a:pt x="0" y="547"/>
                    </a:lnTo>
                    <a:lnTo>
                      <a:pt x="1" y="495"/>
                    </a:lnTo>
                    <a:close/>
                    <a:moveTo>
                      <a:pt x="267" y="491"/>
                    </a:moveTo>
                    <a:lnTo>
                      <a:pt x="267" y="462"/>
                    </a:lnTo>
                    <a:lnTo>
                      <a:pt x="120" y="462"/>
                    </a:lnTo>
                    <a:lnTo>
                      <a:pt x="204" y="462"/>
                    </a:lnTo>
                    <a:lnTo>
                      <a:pt x="24" y="462"/>
                    </a:lnTo>
                    <a:lnTo>
                      <a:pt x="24" y="492"/>
                    </a:lnTo>
                    <a:lnTo>
                      <a:pt x="24" y="520"/>
                    </a:lnTo>
                    <a:lnTo>
                      <a:pt x="120" y="520"/>
                    </a:lnTo>
                    <a:lnTo>
                      <a:pt x="267" y="518"/>
                    </a:lnTo>
                    <a:lnTo>
                      <a:pt x="267" y="491"/>
                    </a:lnTo>
                    <a:close/>
                    <a:moveTo>
                      <a:pt x="163" y="232"/>
                    </a:moveTo>
                    <a:lnTo>
                      <a:pt x="163" y="31"/>
                    </a:lnTo>
                    <a:lnTo>
                      <a:pt x="135" y="31"/>
                    </a:lnTo>
                    <a:lnTo>
                      <a:pt x="106" y="31"/>
                    </a:lnTo>
                    <a:lnTo>
                      <a:pt x="106" y="232"/>
                    </a:lnTo>
                    <a:lnTo>
                      <a:pt x="106" y="441"/>
                    </a:lnTo>
                    <a:lnTo>
                      <a:pt x="136" y="441"/>
                    </a:lnTo>
                    <a:lnTo>
                      <a:pt x="165" y="441"/>
                    </a:lnTo>
                    <a:lnTo>
                      <a:pt x="163" y="232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" name="Freeform 16"/>
              <p:cNvSpPr>
                <a:spLocks noEditPoints="1"/>
              </p:cNvSpPr>
              <p:nvPr/>
            </p:nvSpPr>
            <p:spPr bwMode="auto">
              <a:xfrm>
                <a:off x="6181725" y="3436938"/>
                <a:ext cx="11113" cy="19050"/>
              </a:xfrm>
              <a:custGeom>
                <a:avLst/>
                <a:gdLst>
                  <a:gd name="T0" fmla="*/ 7 w 21"/>
                  <a:gd name="T1" fmla="*/ 34 h 36"/>
                  <a:gd name="T2" fmla="*/ 3 w 21"/>
                  <a:gd name="T3" fmla="*/ 31 h 36"/>
                  <a:gd name="T4" fmla="*/ 0 w 21"/>
                  <a:gd name="T5" fmla="*/ 27 h 36"/>
                  <a:gd name="T6" fmla="*/ 0 w 21"/>
                  <a:gd name="T7" fmla="*/ 23 h 36"/>
                  <a:gd name="T8" fmla="*/ 0 w 21"/>
                  <a:gd name="T9" fmla="*/ 19 h 36"/>
                  <a:gd name="T10" fmla="*/ 3 w 21"/>
                  <a:gd name="T11" fmla="*/ 13 h 36"/>
                  <a:gd name="T12" fmla="*/ 7 w 21"/>
                  <a:gd name="T13" fmla="*/ 7 h 36"/>
                  <a:gd name="T14" fmla="*/ 10 w 21"/>
                  <a:gd name="T15" fmla="*/ 3 h 36"/>
                  <a:gd name="T16" fmla="*/ 10 w 21"/>
                  <a:gd name="T17" fmla="*/ 0 h 36"/>
                  <a:gd name="T18" fmla="*/ 10 w 21"/>
                  <a:gd name="T19" fmla="*/ 0 h 36"/>
                  <a:gd name="T20" fmla="*/ 11 w 21"/>
                  <a:gd name="T21" fmla="*/ 3 h 36"/>
                  <a:gd name="T22" fmla="*/ 16 w 21"/>
                  <a:gd name="T23" fmla="*/ 9 h 36"/>
                  <a:gd name="T24" fmla="*/ 18 w 21"/>
                  <a:gd name="T25" fmla="*/ 13 h 36"/>
                  <a:gd name="T26" fmla="*/ 21 w 21"/>
                  <a:gd name="T27" fmla="*/ 21 h 36"/>
                  <a:gd name="T28" fmla="*/ 20 w 21"/>
                  <a:gd name="T29" fmla="*/ 30 h 36"/>
                  <a:gd name="T30" fmla="*/ 14 w 21"/>
                  <a:gd name="T31" fmla="*/ 34 h 36"/>
                  <a:gd name="T32" fmla="*/ 11 w 21"/>
                  <a:gd name="T33" fmla="*/ 36 h 36"/>
                  <a:gd name="T34" fmla="*/ 7 w 21"/>
                  <a:gd name="T35" fmla="*/ 30 h 36"/>
                  <a:gd name="T36" fmla="*/ 7 w 21"/>
                  <a:gd name="T37" fmla="*/ 29 h 36"/>
                  <a:gd name="T38" fmla="*/ 7 w 21"/>
                  <a:gd name="T39" fmla="*/ 29 h 36"/>
                  <a:gd name="T40" fmla="*/ 7 w 21"/>
                  <a:gd name="T41" fmla="*/ 29 h 36"/>
                  <a:gd name="T42" fmla="*/ 5 w 21"/>
                  <a:gd name="T43" fmla="*/ 27 h 36"/>
                  <a:gd name="T44" fmla="*/ 4 w 21"/>
                  <a:gd name="T45" fmla="*/ 26 h 36"/>
                  <a:gd name="T46" fmla="*/ 4 w 21"/>
                  <a:gd name="T47" fmla="*/ 19 h 36"/>
                  <a:gd name="T48" fmla="*/ 4 w 21"/>
                  <a:gd name="T49" fmla="*/ 17 h 36"/>
                  <a:gd name="T50" fmla="*/ 4 w 21"/>
                  <a:gd name="T51" fmla="*/ 17 h 36"/>
                  <a:gd name="T52" fmla="*/ 4 w 21"/>
                  <a:gd name="T53" fmla="*/ 17 h 36"/>
                  <a:gd name="T54" fmla="*/ 4 w 21"/>
                  <a:gd name="T55" fmla="*/ 17 h 36"/>
                  <a:gd name="T56" fmla="*/ 4 w 21"/>
                  <a:gd name="T57" fmla="*/ 17 h 36"/>
                  <a:gd name="T58" fmla="*/ 3 w 21"/>
                  <a:gd name="T59" fmla="*/ 21 h 36"/>
                  <a:gd name="T60" fmla="*/ 3 w 21"/>
                  <a:gd name="T61" fmla="*/ 24 h 36"/>
                  <a:gd name="T62" fmla="*/ 5 w 21"/>
                  <a:gd name="T63" fmla="*/ 30 h 36"/>
                  <a:gd name="T64" fmla="*/ 5 w 21"/>
                  <a:gd name="T65" fmla="*/ 30 h 36"/>
                  <a:gd name="T66" fmla="*/ 7 w 21"/>
                  <a:gd name="T6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36">
                    <a:moveTo>
                      <a:pt x="10" y="36"/>
                    </a:moveTo>
                    <a:lnTo>
                      <a:pt x="7" y="34"/>
                    </a:lnTo>
                    <a:lnTo>
                      <a:pt x="4" y="33"/>
                    </a:lnTo>
                    <a:lnTo>
                      <a:pt x="3" y="31"/>
                    </a:lnTo>
                    <a:lnTo>
                      <a:pt x="1" y="29"/>
                    </a:lnTo>
                    <a:lnTo>
                      <a:pt x="0" y="27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8" y="4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3"/>
                    </a:lnTo>
                    <a:lnTo>
                      <a:pt x="14" y="9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18" y="13"/>
                    </a:lnTo>
                    <a:lnTo>
                      <a:pt x="20" y="16"/>
                    </a:lnTo>
                    <a:lnTo>
                      <a:pt x="21" y="21"/>
                    </a:lnTo>
                    <a:lnTo>
                      <a:pt x="21" y="26"/>
                    </a:lnTo>
                    <a:lnTo>
                      <a:pt x="20" y="30"/>
                    </a:lnTo>
                    <a:lnTo>
                      <a:pt x="17" y="33"/>
                    </a:lnTo>
                    <a:lnTo>
                      <a:pt x="14" y="34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10" y="36"/>
                    </a:lnTo>
                    <a:close/>
                    <a:moveTo>
                      <a:pt x="7" y="30"/>
                    </a:moveTo>
                    <a:lnTo>
                      <a:pt x="7" y="30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3" y="23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3" y="20"/>
                    </a:lnTo>
                    <a:lnTo>
                      <a:pt x="3" y="21"/>
                    </a:lnTo>
                    <a:lnTo>
                      <a:pt x="1" y="23"/>
                    </a:lnTo>
                    <a:lnTo>
                      <a:pt x="3" y="24"/>
                    </a:lnTo>
                    <a:lnTo>
                      <a:pt x="3" y="27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1"/>
                    </a:lnTo>
                    <a:lnTo>
                      <a:pt x="7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" name="Freeform 17"/>
              <p:cNvSpPr>
                <a:spLocks noEditPoints="1"/>
              </p:cNvSpPr>
              <p:nvPr/>
            </p:nvSpPr>
            <p:spPr bwMode="auto">
              <a:xfrm>
                <a:off x="6181725" y="3467101"/>
                <a:ext cx="12700" cy="19050"/>
              </a:xfrm>
              <a:custGeom>
                <a:avLst/>
                <a:gdLst>
                  <a:gd name="T0" fmla="*/ 8 w 23"/>
                  <a:gd name="T1" fmla="*/ 35 h 36"/>
                  <a:gd name="T2" fmla="*/ 4 w 23"/>
                  <a:gd name="T3" fmla="*/ 32 h 36"/>
                  <a:gd name="T4" fmla="*/ 1 w 23"/>
                  <a:gd name="T5" fmla="*/ 28 h 36"/>
                  <a:gd name="T6" fmla="*/ 0 w 23"/>
                  <a:gd name="T7" fmla="*/ 23 h 36"/>
                  <a:gd name="T8" fmla="*/ 1 w 23"/>
                  <a:gd name="T9" fmla="*/ 19 h 36"/>
                  <a:gd name="T10" fmla="*/ 4 w 23"/>
                  <a:gd name="T11" fmla="*/ 13 h 36"/>
                  <a:gd name="T12" fmla="*/ 8 w 23"/>
                  <a:gd name="T13" fmla="*/ 8 h 36"/>
                  <a:gd name="T14" fmla="*/ 11 w 23"/>
                  <a:gd name="T15" fmla="*/ 3 h 36"/>
                  <a:gd name="T16" fmla="*/ 11 w 23"/>
                  <a:gd name="T17" fmla="*/ 0 h 36"/>
                  <a:gd name="T18" fmla="*/ 11 w 23"/>
                  <a:gd name="T19" fmla="*/ 0 h 36"/>
                  <a:gd name="T20" fmla="*/ 13 w 23"/>
                  <a:gd name="T21" fmla="*/ 3 h 36"/>
                  <a:gd name="T22" fmla="*/ 16 w 23"/>
                  <a:gd name="T23" fmla="*/ 9 h 36"/>
                  <a:gd name="T24" fmla="*/ 20 w 23"/>
                  <a:gd name="T25" fmla="*/ 13 h 36"/>
                  <a:gd name="T26" fmla="*/ 23 w 23"/>
                  <a:gd name="T27" fmla="*/ 22 h 36"/>
                  <a:gd name="T28" fmla="*/ 21 w 23"/>
                  <a:gd name="T29" fmla="*/ 30 h 36"/>
                  <a:gd name="T30" fmla="*/ 16 w 23"/>
                  <a:gd name="T31" fmla="*/ 35 h 36"/>
                  <a:gd name="T32" fmla="*/ 11 w 23"/>
                  <a:gd name="T33" fmla="*/ 36 h 36"/>
                  <a:gd name="T34" fmla="*/ 8 w 23"/>
                  <a:gd name="T35" fmla="*/ 30 h 36"/>
                  <a:gd name="T36" fmla="*/ 8 w 23"/>
                  <a:gd name="T37" fmla="*/ 29 h 36"/>
                  <a:gd name="T38" fmla="*/ 8 w 23"/>
                  <a:gd name="T39" fmla="*/ 29 h 36"/>
                  <a:gd name="T40" fmla="*/ 8 w 23"/>
                  <a:gd name="T41" fmla="*/ 29 h 36"/>
                  <a:gd name="T42" fmla="*/ 7 w 23"/>
                  <a:gd name="T43" fmla="*/ 28 h 36"/>
                  <a:gd name="T44" fmla="*/ 5 w 23"/>
                  <a:gd name="T45" fmla="*/ 26 h 36"/>
                  <a:gd name="T46" fmla="*/ 4 w 23"/>
                  <a:gd name="T47" fmla="*/ 19 h 36"/>
                  <a:gd name="T48" fmla="*/ 5 w 23"/>
                  <a:gd name="T49" fmla="*/ 18 h 36"/>
                  <a:gd name="T50" fmla="*/ 5 w 23"/>
                  <a:gd name="T51" fmla="*/ 18 h 36"/>
                  <a:gd name="T52" fmla="*/ 5 w 23"/>
                  <a:gd name="T53" fmla="*/ 18 h 36"/>
                  <a:gd name="T54" fmla="*/ 5 w 23"/>
                  <a:gd name="T55" fmla="*/ 18 h 36"/>
                  <a:gd name="T56" fmla="*/ 4 w 23"/>
                  <a:gd name="T57" fmla="*/ 18 h 36"/>
                  <a:gd name="T58" fmla="*/ 3 w 23"/>
                  <a:gd name="T59" fmla="*/ 22 h 36"/>
                  <a:gd name="T60" fmla="*/ 3 w 23"/>
                  <a:gd name="T61" fmla="*/ 25 h 36"/>
                  <a:gd name="T62" fmla="*/ 7 w 23"/>
                  <a:gd name="T63" fmla="*/ 30 h 36"/>
                  <a:gd name="T64" fmla="*/ 7 w 23"/>
                  <a:gd name="T65" fmla="*/ 30 h 36"/>
                  <a:gd name="T66" fmla="*/ 8 w 23"/>
                  <a:gd name="T6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36">
                    <a:moveTo>
                      <a:pt x="11" y="36"/>
                    </a:moveTo>
                    <a:lnTo>
                      <a:pt x="8" y="35"/>
                    </a:lnTo>
                    <a:lnTo>
                      <a:pt x="5" y="33"/>
                    </a:lnTo>
                    <a:lnTo>
                      <a:pt x="4" y="32"/>
                    </a:lnTo>
                    <a:lnTo>
                      <a:pt x="1" y="29"/>
                    </a:lnTo>
                    <a:lnTo>
                      <a:pt x="1" y="28"/>
                    </a:lnTo>
                    <a:lnTo>
                      <a:pt x="1" y="25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19"/>
                    </a:lnTo>
                    <a:lnTo>
                      <a:pt x="3" y="15"/>
                    </a:lnTo>
                    <a:lnTo>
                      <a:pt x="4" y="13"/>
                    </a:lnTo>
                    <a:lnTo>
                      <a:pt x="5" y="10"/>
                    </a:lnTo>
                    <a:lnTo>
                      <a:pt x="8" y="8"/>
                    </a:lnTo>
                    <a:lnTo>
                      <a:pt x="10" y="5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3" y="3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7" y="10"/>
                    </a:lnTo>
                    <a:lnTo>
                      <a:pt x="20" y="13"/>
                    </a:lnTo>
                    <a:lnTo>
                      <a:pt x="20" y="16"/>
                    </a:lnTo>
                    <a:lnTo>
                      <a:pt x="23" y="22"/>
                    </a:lnTo>
                    <a:lnTo>
                      <a:pt x="23" y="26"/>
                    </a:lnTo>
                    <a:lnTo>
                      <a:pt x="21" y="30"/>
                    </a:lnTo>
                    <a:lnTo>
                      <a:pt x="18" y="33"/>
                    </a:lnTo>
                    <a:lnTo>
                      <a:pt x="16" y="35"/>
                    </a:lnTo>
                    <a:lnTo>
                      <a:pt x="13" y="35"/>
                    </a:lnTo>
                    <a:lnTo>
                      <a:pt x="11" y="36"/>
                    </a:lnTo>
                    <a:lnTo>
                      <a:pt x="11" y="36"/>
                    </a:lnTo>
                    <a:close/>
                    <a:moveTo>
                      <a:pt x="8" y="30"/>
                    </a:moveTo>
                    <a:lnTo>
                      <a:pt x="8" y="30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3" y="25"/>
                    </a:lnTo>
                    <a:lnTo>
                      <a:pt x="4" y="28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8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" name="Freeform 18"/>
              <p:cNvSpPr>
                <a:spLocks noEditPoints="1"/>
              </p:cNvSpPr>
              <p:nvPr/>
            </p:nvSpPr>
            <p:spPr bwMode="auto">
              <a:xfrm>
                <a:off x="6169025" y="3454401"/>
                <a:ext cx="12700" cy="19050"/>
              </a:xfrm>
              <a:custGeom>
                <a:avLst/>
                <a:gdLst>
                  <a:gd name="T0" fmla="*/ 7 w 23"/>
                  <a:gd name="T1" fmla="*/ 36 h 36"/>
                  <a:gd name="T2" fmla="*/ 3 w 23"/>
                  <a:gd name="T3" fmla="*/ 32 h 36"/>
                  <a:gd name="T4" fmla="*/ 0 w 23"/>
                  <a:gd name="T5" fmla="*/ 28 h 36"/>
                  <a:gd name="T6" fmla="*/ 0 w 23"/>
                  <a:gd name="T7" fmla="*/ 25 h 36"/>
                  <a:gd name="T8" fmla="*/ 0 w 23"/>
                  <a:gd name="T9" fmla="*/ 19 h 36"/>
                  <a:gd name="T10" fmla="*/ 5 w 23"/>
                  <a:gd name="T11" fmla="*/ 13 h 36"/>
                  <a:gd name="T12" fmla="*/ 7 w 23"/>
                  <a:gd name="T13" fmla="*/ 8 h 36"/>
                  <a:gd name="T14" fmla="*/ 10 w 23"/>
                  <a:gd name="T15" fmla="*/ 3 h 36"/>
                  <a:gd name="T16" fmla="*/ 12 w 23"/>
                  <a:gd name="T17" fmla="*/ 0 h 36"/>
                  <a:gd name="T18" fmla="*/ 12 w 23"/>
                  <a:gd name="T19" fmla="*/ 0 h 36"/>
                  <a:gd name="T20" fmla="*/ 12 w 23"/>
                  <a:gd name="T21" fmla="*/ 5 h 36"/>
                  <a:gd name="T22" fmla="*/ 16 w 23"/>
                  <a:gd name="T23" fmla="*/ 9 h 36"/>
                  <a:gd name="T24" fmla="*/ 19 w 23"/>
                  <a:gd name="T25" fmla="*/ 15 h 36"/>
                  <a:gd name="T26" fmla="*/ 23 w 23"/>
                  <a:gd name="T27" fmla="*/ 22 h 36"/>
                  <a:gd name="T28" fmla="*/ 20 w 23"/>
                  <a:gd name="T29" fmla="*/ 31 h 36"/>
                  <a:gd name="T30" fmla="*/ 16 w 23"/>
                  <a:gd name="T31" fmla="*/ 35 h 36"/>
                  <a:gd name="T32" fmla="*/ 12 w 23"/>
                  <a:gd name="T33" fmla="*/ 36 h 36"/>
                  <a:gd name="T34" fmla="*/ 7 w 23"/>
                  <a:gd name="T35" fmla="*/ 32 h 36"/>
                  <a:gd name="T36" fmla="*/ 9 w 23"/>
                  <a:gd name="T37" fmla="*/ 31 h 36"/>
                  <a:gd name="T38" fmla="*/ 9 w 23"/>
                  <a:gd name="T39" fmla="*/ 31 h 36"/>
                  <a:gd name="T40" fmla="*/ 7 w 23"/>
                  <a:gd name="T41" fmla="*/ 29 h 36"/>
                  <a:gd name="T42" fmla="*/ 6 w 23"/>
                  <a:gd name="T43" fmla="*/ 28 h 36"/>
                  <a:gd name="T44" fmla="*/ 5 w 23"/>
                  <a:gd name="T45" fmla="*/ 26 h 36"/>
                  <a:gd name="T46" fmla="*/ 5 w 23"/>
                  <a:gd name="T47" fmla="*/ 21 h 36"/>
                  <a:gd name="T48" fmla="*/ 5 w 23"/>
                  <a:gd name="T49" fmla="*/ 19 h 36"/>
                  <a:gd name="T50" fmla="*/ 5 w 23"/>
                  <a:gd name="T51" fmla="*/ 19 h 36"/>
                  <a:gd name="T52" fmla="*/ 5 w 23"/>
                  <a:gd name="T53" fmla="*/ 18 h 36"/>
                  <a:gd name="T54" fmla="*/ 5 w 23"/>
                  <a:gd name="T55" fmla="*/ 18 h 36"/>
                  <a:gd name="T56" fmla="*/ 5 w 23"/>
                  <a:gd name="T57" fmla="*/ 19 h 36"/>
                  <a:gd name="T58" fmla="*/ 3 w 23"/>
                  <a:gd name="T59" fmla="*/ 22 h 36"/>
                  <a:gd name="T60" fmla="*/ 3 w 23"/>
                  <a:gd name="T61" fmla="*/ 25 h 36"/>
                  <a:gd name="T62" fmla="*/ 6 w 23"/>
                  <a:gd name="T63" fmla="*/ 31 h 36"/>
                  <a:gd name="T64" fmla="*/ 6 w 23"/>
                  <a:gd name="T65" fmla="*/ 32 h 36"/>
                  <a:gd name="T66" fmla="*/ 7 w 23"/>
                  <a:gd name="T67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36">
                    <a:moveTo>
                      <a:pt x="10" y="36"/>
                    </a:moveTo>
                    <a:lnTo>
                      <a:pt x="7" y="36"/>
                    </a:lnTo>
                    <a:lnTo>
                      <a:pt x="6" y="35"/>
                    </a:lnTo>
                    <a:lnTo>
                      <a:pt x="3" y="32"/>
                    </a:lnTo>
                    <a:lnTo>
                      <a:pt x="2" y="31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6"/>
                    </a:lnTo>
                    <a:lnTo>
                      <a:pt x="5" y="13"/>
                    </a:lnTo>
                    <a:lnTo>
                      <a:pt x="6" y="12"/>
                    </a:lnTo>
                    <a:lnTo>
                      <a:pt x="7" y="8"/>
                    </a:lnTo>
                    <a:lnTo>
                      <a:pt x="9" y="6"/>
                    </a:lnTo>
                    <a:lnTo>
                      <a:pt x="10" y="3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5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6" y="11"/>
                    </a:lnTo>
                    <a:lnTo>
                      <a:pt x="19" y="15"/>
                    </a:lnTo>
                    <a:lnTo>
                      <a:pt x="20" y="16"/>
                    </a:lnTo>
                    <a:lnTo>
                      <a:pt x="23" y="22"/>
                    </a:lnTo>
                    <a:lnTo>
                      <a:pt x="22" y="26"/>
                    </a:lnTo>
                    <a:lnTo>
                      <a:pt x="20" y="31"/>
                    </a:lnTo>
                    <a:lnTo>
                      <a:pt x="18" y="34"/>
                    </a:lnTo>
                    <a:lnTo>
                      <a:pt x="16" y="35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0" y="36"/>
                    </a:lnTo>
                    <a:close/>
                    <a:moveTo>
                      <a:pt x="7" y="32"/>
                    </a:move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9"/>
                    </a:lnTo>
                    <a:lnTo>
                      <a:pt x="3" y="21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3" y="25"/>
                    </a:lnTo>
                    <a:lnTo>
                      <a:pt x="3" y="29"/>
                    </a:lnTo>
                    <a:lnTo>
                      <a:pt x="6" y="31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7" y="32"/>
                    </a:lnTo>
                    <a:lnTo>
                      <a:pt x="7" y="32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" name="Freeform 19"/>
              <p:cNvSpPr>
                <a:spLocks noEditPoints="1"/>
              </p:cNvSpPr>
              <p:nvPr/>
            </p:nvSpPr>
            <p:spPr bwMode="auto">
              <a:xfrm>
                <a:off x="6170613" y="3482976"/>
                <a:ext cx="11113" cy="19050"/>
              </a:xfrm>
              <a:custGeom>
                <a:avLst/>
                <a:gdLst>
                  <a:gd name="T0" fmla="*/ 7 w 21"/>
                  <a:gd name="T1" fmla="*/ 35 h 35"/>
                  <a:gd name="T2" fmla="*/ 3 w 21"/>
                  <a:gd name="T3" fmla="*/ 32 h 35"/>
                  <a:gd name="T4" fmla="*/ 0 w 21"/>
                  <a:gd name="T5" fmla="*/ 26 h 35"/>
                  <a:gd name="T6" fmla="*/ 0 w 21"/>
                  <a:gd name="T7" fmla="*/ 23 h 35"/>
                  <a:gd name="T8" fmla="*/ 0 w 21"/>
                  <a:gd name="T9" fmla="*/ 19 h 35"/>
                  <a:gd name="T10" fmla="*/ 3 w 21"/>
                  <a:gd name="T11" fmla="*/ 13 h 35"/>
                  <a:gd name="T12" fmla="*/ 7 w 21"/>
                  <a:gd name="T13" fmla="*/ 7 h 35"/>
                  <a:gd name="T14" fmla="*/ 10 w 21"/>
                  <a:gd name="T15" fmla="*/ 1 h 35"/>
                  <a:gd name="T16" fmla="*/ 10 w 21"/>
                  <a:gd name="T17" fmla="*/ 0 h 35"/>
                  <a:gd name="T18" fmla="*/ 10 w 21"/>
                  <a:gd name="T19" fmla="*/ 0 h 35"/>
                  <a:gd name="T20" fmla="*/ 11 w 21"/>
                  <a:gd name="T21" fmla="*/ 3 h 35"/>
                  <a:gd name="T22" fmla="*/ 14 w 21"/>
                  <a:gd name="T23" fmla="*/ 9 h 35"/>
                  <a:gd name="T24" fmla="*/ 18 w 21"/>
                  <a:gd name="T25" fmla="*/ 13 h 35"/>
                  <a:gd name="T26" fmla="*/ 21 w 21"/>
                  <a:gd name="T27" fmla="*/ 20 h 35"/>
                  <a:gd name="T28" fmla="*/ 20 w 21"/>
                  <a:gd name="T29" fmla="*/ 30 h 35"/>
                  <a:gd name="T30" fmla="*/ 14 w 21"/>
                  <a:gd name="T31" fmla="*/ 35 h 35"/>
                  <a:gd name="T32" fmla="*/ 11 w 21"/>
                  <a:gd name="T33" fmla="*/ 35 h 35"/>
                  <a:gd name="T34" fmla="*/ 7 w 21"/>
                  <a:gd name="T35" fmla="*/ 30 h 35"/>
                  <a:gd name="T36" fmla="*/ 7 w 21"/>
                  <a:gd name="T37" fmla="*/ 29 h 35"/>
                  <a:gd name="T38" fmla="*/ 7 w 21"/>
                  <a:gd name="T39" fmla="*/ 29 h 35"/>
                  <a:gd name="T40" fmla="*/ 7 w 21"/>
                  <a:gd name="T41" fmla="*/ 29 h 35"/>
                  <a:gd name="T42" fmla="*/ 5 w 21"/>
                  <a:gd name="T43" fmla="*/ 27 h 35"/>
                  <a:gd name="T44" fmla="*/ 4 w 21"/>
                  <a:gd name="T45" fmla="*/ 24 h 35"/>
                  <a:gd name="T46" fmla="*/ 3 w 21"/>
                  <a:gd name="T47" fmla="*/ 19 h 35"/>
                  <a:gd name="T48" fmla="*/ 4 w 21"/>
                  <a:gd name="T49" fmla="*/ 17 h 35"/>
                  <a:gd name="T50" fmla="*/ 4 w 21"/>
                  <a:gd name="T51" fmla="*/ 17 h 35"/>
                  <a:gd name="T52" fmla="*/ 4 w 21"/>
                  <a:gd name="T53" fmla="*/ 17 h 35"/>
                  <a:gd name="T54" fmla="*/ 4 w 21"/>
                  <a:gd name="T55" fmla="*/ 17 h 35"/>
                  <a:gd name="T56" fmla="*/ 4 w 21"/>
                  <a:gd name="T57" fmla="*/ 17 h 35"/>
                  <a:gd name="T58" fmla="*/ 1 w 21"/>
                  <a:gd name="T59" fmla="*/ 22 h 35"/>
                  <a:gd name="T60" fmla="*/ 1 w 21"/>
                  <a:gd name="T61" fmla="*/ 24 h 35"/>
                  <a:gd name="T62" fmla="*/ 5 w 21"/>
                  <a:gd name="T63" fmla="*/ 30 h 35"/>
                  <a:gd name="T64" fmla="*/ 5 w 21"/>
                  <a:gd name="T65" fmla="*/ 30 h 35"/>
                  <a:gd name="T66" fmla="*/ 7 w 21"/>
                  <a:gd name="T6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35">
                    <a:moveTo>
                      <a:pt x="10" y="35"/>
                    </a:moveTo>
                    <a:lnTo>
                      <a:pt x="7" y="35"/>
                    </a:lnTo>
                    <a:lnTo>
                      <a:pt x="4" y="33"/>
                    </a:lnTo>
                    <a:lnTo>
                      <a:pt x="3" y="32"/>
                    </a:lnTo>
                    <a:lnTo>
                      <a:pt x="1" y="29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8" y="4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3"/>
                    </a:lnTo>
                    <a:lnTo>
                      <a:pt x="14" y="7"/>
                    </a:lnTo>
                    <a:lnTo>
                      <a:pt x="14" y="9"/>
                    </a:lnTo>
                    <a:lnTo>
                      <a:pt x="16" y="10"/>
                    </a:lnTo>
                    <a:lnTo>
                      <a:pt x="18" y="13"/>
                    </a:lnTo>
                    <a:lnTo>
                      <a:pt x="20" y="16"/>
                    </a:lnTo>
                    <a:lnTo>
                      <a:pt x="21" y="20"/>
                    </a:lnTo>
                    <a:lnTo>
                      <a:pt x="21" y="26"/>
                    </a:lnTo>
                    <a:lnTo>
                      <a:pt x="20" y="30"/>
                    </a:lnTo>
                    <a:lnTo>
                      <a:pt x="17" y="33"/>
                    </a:lnTo>
                    <a:lnTo>
                      <a:pt x="14" y="35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10" y="35"/>
                    </a:lnTo>
                    <a:close/>
                    <a:moveTo>
                      <a:pt x="7" y="30"/>
                    </a:moveTo>
                    <a:lnTo>
                      <a:pt x="7" y="30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3" y="19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3" y="19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1" y="24"/>
                    </a:lnTo>
                    <a:lnTo>
                      <a:pt x="3" y="27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7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46" name="Group 145"/>
            <p:cNvGrpSpPr/>
            <p:nvPr/>
          </p:nvGrpSpPr>
          <p:grpSpPr>
            <a:xfrm>
              <a:off x="1709687" y="4545560"/>
              <a:ext cx="163513" cy="290513"/>
              <a:chOff x="6037263" y="3362326"/>
              <a:chExt cx="163513" cy="290513"/>
            </a:xfrm>
            <a:solidFill>
              <a:schemeClr val="bg2">
                <a:lumMod val="25000"/>
              </a:schemeClr>
            </a:solidFill>
          </p:grpSpPr>
          <p:sp>
            <p:nvSpPr>
              <p:cNvPr id="147" name="Freeform 14"/>
              <p:cNvSpPr>
                <a:spLocks noEditPoints="1"/>
              </p:cNvSpPr>
              <p:nvPr/>
            </p:nvSpPr>
            <p:spPr bwMode="auto">
              <a:xfrm>
                <a:off x="6037263" y="3362326"/>
                <a:ext cx="163513" cy="290513"/>
              </a:xfrm>
              <a:custGeom>
                <a:avLst/>
                <a:gdLst>
                  <a:gd name="T0" fmla="*/ 1 w 309"/>
                  <a:gd name="T1" fmla="*/ 495 h 548"/>
                  <a:gd name="T2" fmla="*/ 1 w 309"/>
                  <a:gd name="T3" fmla="*/ 442 h 548"/>
                  <a:gd name="T4" fmla="*/ 77 w 309"/>
                  <a:gd name="T5" fmla="*/ 439 h 548"/>
                  <a:gd name="T6" fmla="*/ 77 w 309"/>
                  <a:gd name="T7" fmla="*/ 410 h 548"/>
                  <a:gd name="T8" fmla="*/ 77 w 309"/>
                  <a:gd name="T9" fmla="*/ 192 h 548"/>
                  <a:gd name="T10" fmla="*/ 76 w 309"/>
                  <a:gd name="T11" fmla="*/ 0 h 548"/>
                  <a:gd name="T12" fmla="*/ 128 w 309"/>
                  <a:gd name="T13" fmla="*/ 0 h 548"/>
                  <a:gd name="T14" fmla="*/ 166 w 309"/>
                  <a:gd name="T15" fmla="*/ 0 h 548"/>
                  <a:gd name="T16" fmla="*/ 192 w 309"/>
                  <a:gd name="T17" fmla="*/ 0 h 548"/>
                  <a:gd name="T18" fmla="*/ 192 w 309"/>
                  <a:gd name="T19" fmla="*/ 60 h 548"/>
                  <a:gd name="T20" fmla="*/ 238 w 309"/>
                  <a:gd name="T21" fmla="*/ 60 h 548"/>
                  <a:gd name="T22" fmla="*/ 278 w 309"/>
                  <a:gd name="T23" fmla="*/ 60 h 548"/>
                  <a:gd name="T24" fmla="*/ 278 w 309"/>
                  <a:gd name="T25" fmla="*/ 126 h 548"/>
                  <a:gd name="T26" fmla="*/ 267 w 309"/>
                  <a:gd name="T27" fmla="*/ 126 h 548"/>
                  <a:gd name="T28" fmla="*/ 267 w 309"/>
                  <a:gd name="T29" fmla="*/ 83 h 548"/>
                  <a:gd name="T30" fmla="*/ 192 w 309"/>
                  <a:gd name="T31" fmla="*/ 83 h 548"/>
                  <a:gd name="T32" fmla="*/ 192 w 309"/>
                  <a:gd name="T33" fmla="*/ 263 h 548"/>
                  <a:gd name="T34" fmla="*/ 194 w 309"/>
                  <a:gd name="T35" fmla="*/ 441 h 548"/>
                  <a:gd name="T36" fmla="*/ 237 w 309"/>
                  <a:gd name="T37" fmla="*/ 442 h 548"/>
                  <a:gd name="T38" fmla="*/ 309 w 309"/>
                  <a:gd name="T39" fmla="*/ 442 h 548"/>
                  <a:gd name="T40" fmla="*/ 309 w 309"/>
                  <a:gd name="T41" fmla="*/ 491 h 548"/>
                  <a:gd name="T42" fmla="*/ 309 w 309"/>
                  <a:gd name="T43" fmla="*/ 547 h 548"/>
                  <a:gd name="T44" fmla="*/ 120 w 309"/>
                  <a:gd name="T45" fmla="*/ 548 h 548"/>
                  <a:gd name="T46" fmla="*/ 0 w 309"/>
                  <a:gd name="T47" fmla="*/ 547 h 548"/>
                  <a:gd name="T48" fmla="*/ 1 w 309"/>
                  <a:gd name="T49" fmla="*/ 495 h 548"/>
                  <a:gd name="T50" fmla="*/ 267 w 309"/>
                  <a:gd name="T51" fmla="*/ 491 h 548"/>
                  <a:gd name="T52" fmla="*/ 267 w 309"/>
                  <a:gd name="T53" fmla="*/ 462 h 548"/>
                  <a:gd name="T54" fmla="*/ 120 w 309"/>
                  <a:gd name="T55" fmla="*/ 462 h 548"/>
                  <a:gd name="T56" fmla="*/ 204 w 309"/>
                  <a:gd name="T57" fmla="*/ 462 h 548"/>
                  <a:gd name="T58" fmla="*/ 24 w 309"/>
                  <a:gd name="T59" fmla="*/ 462 h 548"/>
                  <a:gd name="T60" fmla="*/ 24 w 309"/>
                  <a:gd name="T61" fmla="*/ 492 h 548"/>
                  <a:gd name="T62" fmla="*/ 24 w 309"/>
                  <a:gd name="T63" fmla="*/ 520 h 548"/>
                  <a:gd name="T64" fmla="*/ 120 w 309"/>
                  <a:gd name="T65" fmla="*/ 520 h 548"/>
                  <a:gd name="T66" fmla="*/ 267 w 309"/>
                  <a:gd name="T67" fmla="*/ 518 h 548"/>
                  <a:gd name="T68" fmla="*/ 267 w 309"/>
                  <a:gd name="T69" fmla="*/ 491 h 548"/>
                  <a:gd name="T70" fmla="*/ 163 w 309"/>
                  <a:gd name="T71" fmla="*/ 232 h 548"/>
                  <a:gd name="T72" fmla="*/ 163 w 309"/>
                  <a:gd name="T73" fmla="*/ 31 h 548"/>
                  <a:gd name="T74" fmla="*/ 135 w 309"/>
                  <a:gd name="T75" fmla="*/ 31 h 548"/>
                  <a:gd name="T76" fmla="*/ 106 w 309"/>
                  <a:gd name="T77" fmla="*/ 31 h 548"/>
                  <a:gd name="T78" fmla="*/ 106 w 309"/>
                  <a:gd name="T79" fmla="*/ 232 h 548"/>
                  <a:gd name="T80" fmla="*/ 106 w 309"/>
                  <a:gd name="T81" fmla="*/ 441 h 548"/>
                  <a:gd name="T82" fmla="*/ 136 w 309"/>
                  <a:gd name="T83" fmla="*/ 441 h 548"/>
                  <a:gd name="T84" fmla="*/ 165 w 309"/>
                  <a:gd name="T85" fmla="*/ 441 h 548"/>
                  <a:gd name="T86" fmla="*/ 163 w 309"/>
                  <a:gd name="T87" fmla="*/ 232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09" h="548">
                    <a:moveTo>
                      <a:pt x="1" y="495"/>
                    </a:moveTo>
                    <a:lnTo>
                      <a:pt x="1" y="442"/>
                    </a:lnTo>
                    <a:lnTo>
                      <a:pt x="77" y="439"/>
                    </a:lnTo>
                    <a:lnTo>
                      <a:pt x="77" y="410"/>
                    </a:lnTo>
                    <a:lnTo>
                      <a:pt x="77" y="192"/>
                    </a:lnTo>
                    <a:lnTo>
                      <a:pt x="76" y="0"/>
                    </a:lnTo>
                    <a:lnTo>
                      <a:pt x="128" y="0"/>
                    </a:lnTo>
                    <a:lnTo>
                      <a:pt x="166" y="0"/>
                    </a:lnTo>
                    <a:lnTo>
                      <a:pt x="192" y="0"/>
                    </a:lnTo>
                    <a:lnTo>
                      <a:pt x="192" y="60"/>
                    </a:lnTo>
                    <a:lnTo>
                      <a:pt x="238" y="60"/>
                    </a:lnTo>
                    <a:lnTo>
                      <a:pt x="278" y="60"/>
                    </a:lnTo>
                    <a:lnTo>
                      <a:pt x="278" y="126"/>
                    </a:lnTo>
                    <a:lnTo>
                      <a:pt x="267" y="126"/>
                    </a:lnTo>
                    <a:lnTo>
                      <a:pt x="267" y="83"/>
                    </a:lnTo>
                    <a:lnTo>
                      <a:pt x="192" y="83"/>
                    </a:lnTo>
                    <a:lnTo>
                      <a:pt x="192" y="263"/>
                    </a:lnTo>
                    <a:lnTo>
                      <a:pt x="194" y="441"/>
                    </a:lnTo>
                    <a:lnTo>
                      <a:pt x="237" y="442"/>
                    </a:lnTo>
                    <a:lnTo>
                      <a:pt x="309" y="442"/>
                    </a:lnTo>
                    <a:lnTo>
                      <a:pt x="309" y="491"/>
                    </a:lnTo>
                    <a:lnTo>
                      <a:pt x="309" y="547"/>
                    </a:lnTo>
                    <a:lnTo>
                      <a:pt x="120" y="548"/>
                    </a:lnTo>
                    <a:lnTo>
                      <a:pt x="0" y="547"/>
                    </a:lnTo>
                    <a:lnTo>
                      <a:pt x="1" y="495"/>
                    </a:lnTo>
                    <a:close/>
                    <a:moveTo>
                      <a:pt x="267" y="491"/>
                    </a:moveTo>
                    <a:lnTo>
                      <a:pt x="267" y="462"/>
                    </a:lnTo>
                    <a:lnTo>
                      <a:pt x="120" y="462"/>
                    </a:lnTo>
                    <a:lnTo>
                      <a:pt x="204" y="462"/>
                    </a:lnTo>
                    <a:lnTo>
                      <a:pt x="24" y="462"/>
                    </a:lnTo>
                    <a:lnTo>
                      <a:pt x="24" y="492"/>
                    </a:lnTo>
                    <a:lnTo>
                      <a:pt x="24" y="520"/>
                    </a:lnTo>
                    <a:lnTo>
                      <a:pt x="120" y="520"/>
                    </a:lnTo>
                    <a:lnTo>
                      <a:pt x="267" y="518"/>
                    </a:lnTo>
                    <a:lnTo>
                      <a:pt x="267" y="491"/>
                    </a:lnTo>
                    <a:close/>
                    <a:moveTo>
                      <a:pt x="163" y="232"/>
                    </a:moveTo>
                    <a:lnTo>
                      <a:pt x="163" y="31"/>
                    </a:lnTo>
                    <a:lnTo>
                      <a:pt x="135" y="31"/>
                    </a:lnTo>
                    <a:lnTo>
                      <a:pt x="106" y="31"/>
                    </a:lnTo>
                    <a:lnTo>
                      <a:pt x="106" y="232"/>
                    </a:lnTo>
                    <a:lnTo>
                      <a:pt x="106" y="441"/>
                    </a:lnTo>
                    <a:lnTo>
                      <a:pt x="136" y="441"/>
                    </a:lnTo>
                    <a:lnTo>
                      <a:pt x="165" y="441"/>
                    </a:lnTo>
                    <a:lnTo>
                      <a:pt x="163" y="232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" name="Freeform 16"/>
              <p:cNvSpPr>
                <a:spLocks noEditPoints="1"/>
              </p:cNvSpPr>
              <p:nvPr/>
            </p:nvSpPr>
            <p:spPr bwMode="auto">
              <a:xfrm>
                <a:off x="6181725" y="3436938"/>
                <a:ext cx="11113" cy="19050"/>
              </a:xfrm>
              <a:custGeom>
                <a:avLst/>
                <a:gdLst>
                  <a:gd name="T0" fmla="*/ 7 w 21"/>
                  <a:gd name="T1" fmla="*/ 34 h 36"/>
                  <a:gd name="T2" fmla="*/ 3 w 21"/>
                  <a:gd name="T3" fmla="*/ 31 h 36"/>
                  <a:gd name="T4" fmla="*/ 0 w 21"/>
                  <a:gd name="T5" fmla="*/ 27 h 36"/>
                  <a:gd name="T6" fmla="*/ 0 w 21"/>
                  <a:gd name="T7" fmla="*/ 23 h 36"/>
                  <a:gd name="T8" fmla="*/ 0 w 21"/>
                  <a:gd name="T9" fmla="*/ 19 h 36"/>
                  <a:gd name="T10" fmla="*/ 3 w 21"/>
                  <a:gd name="T11" fmla="*/ 13 h 36"/>
                  <a:gd name="T12" fmla="*/ 7 w 21"/>
                  <a:gd name="T13" fmla="*/ 7 h 36"/>
                  <a:gd name="T14" fmla="*/ 10 w 21"/>
                  <a:gd name="T15" fmla="*/ 3 h 36"/>
                  <a:gd name="T16" fmla="*/ 10 w 21"/>
                  <a:gd name="T17" fmla="*/ 0 h 36"/>
                  <a:gd name="T18" fmla="*/ 10 w 21"/>
                  <a:gd name="T19" fmla="*/ 0 h 36"/>
                  <a:gd name="T20" fmla="*/ 11 w 21"/>
                  <a:gd name="T21" fmla="*/ 3 h 36"/>
                  <a:gd name="T22" fmla="*/ 16 w 21"/>
                  <a:gd name="T23" fmla="*/ 9 h 36"/>
                  <a:gd name="T24" fmla="*/ 18 w 21"/>
                  <a:gd name="T25" fmla="*/ 13 h 36"/>
                  <a:gd name="T26" fmla="*/ 21 w 21"/>
                  <a:gd name="T27" fmla="*/ 21 h 36"/>
                  <a:gd name="T28" fmla="*/ 20 w 21"/>
                  <a:gd name="T29" fmla="*/ 30 h 36"/>
                  <a:gd name="T30" fmla="*/ 14 w 21"/>
                  <a:gd name="T31" fmla="*/ 34 h 36"/>
                  <a:gd name="T32" fmla="*/ 11 w 21"/>
                  <a:gd name="T33" fmla="*/ 36 h 36"/>
                  <a:gd name="T34" fmla="*/ 7 w 21"/>
                  <a:gd name="T35" fmla="*/ 30 h 36"/>
                  <a:gd name="T36" fmla="*/ 7 w 21"/>
                  <a:gd name="T37" fmla="*/ 29 h 36"/>
                  <a:gd name="T38" fmla="*/ 7 w 21"/>
                  <a:gd name="T39" fmla="*/ 29 h 36"/>
                  <a:gd name="T40" fmla="*/ 7 w 21"/>
                  <a:gd name="T41" fmla="*/ 29 h 36"/>
                  <a:gd name="T42" fmla="*/ 5 w 21"/>
                  <a:gd name="T43" fmla="*/ 27 h 36"/>
                  <a:gd name="T44" fmla="*/ 4 w 21"/>
                  <a:gd name="T45" fmla="*/ 26 h 36"/>
                  <a:gd name="T46" fmla="*/ 4 w 21"/>
                  <a:gd name="T47" fmla="*/ 19 h 36"/>
                  <a:gd name="T48" fmla="*/ 4 w 21"/>
                  <a:gd name="T49" fmla="*/ 17 h 36"/>
                  <a:gd name="T50" fmla="*/ 4 w 21"/>
                  <a:gd name="T51" fmla="*/ 17 h 36"/>
                  <a:gd name="T52" fmla="*/ 4 w 21"/>
                  <a:gd name="T53" fmla="*/ 17 h 36"/>
                  <a:gd name="T54" fmla="*/ 4 w 21"/>
                  <a:gd name="T55" fmla="*/ 17 h 36"/>
                  <a:gd name="T56" fmla="*/ 4 w 21"/>
                  <a:gd name="T57" fmla="*/ 17 h 36"/>
                  <a:gd name="T58" fmla="*/ 3 w 21"/>
                  <a:gd name="T59" fmla="*/ 21 h 36"/>
                  <a:gd name="T60" fmla="*/ 3 w 21"/>
                  <a:gd name="T61" fmla="*/ 24 h 36"/>
                  <a:gd name="T62" fmla="*/ 5 w 21"/>
                  <a:gd name="T63" fmla="*/ 30 h 36"/>
                  <a:gd name="T64" fmla="*/ 5 w 21"/>
                  <a:gd name="T65" fmla="*/ 30 h 36"/>
                  <a:gd name="T66" fmla="*/ 7 w 21"/>
                  <a:gd name="T6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36">
                    <a:moveTo>
                      <a:pt x="10" y="36"/>
                    </a:moveTo>
                    <a:lnTo>
                      <a:pt x="7" y="34"/>
                    </a:lnTo>
                    <a:lnTo>
                      <a:pt x="4" y="33"/>
                    </a:lnTo>
                    <a:lnTo>
                      <a:pt x="3" y="31"/>
                    </a:lnTo>
                    <a:lnTo>
                      <a:pt x="1" y="29"/>
                    </a:lnTo>
                    <a:lnTo>
                      <a:pt x="0" y="27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8" y="4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3"/>
                    </a:lnTo>
                    <a:lnTo>
                      <a:pt x="14" y="9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18" y="13"/>
                    </a:lnTo>
                    <a:lnTo>
                      <a:pt x="20" y="16"/>
                    </a:lnTo>
                    <a:lnTo>
                      <a:pt x="21" y="21"/>
                    </a:lnTo>
                    <a:lnTo>
                      <a:pt x="21" y="26"/>
                    </a:lnTo>
                    <a:lnTo>
                      <a:pt x="20" y="30"/>
                    </a:lnTo>
                    <a:lnTo>
                      <a:pt x="17" y="33"/>
                    </a:lnTo>
                    <a:lnTo>
                      <a:pt x="14" y="34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10" y="36"/>
                    </a:lnTo>
                    <a:close/>
                    <a:moveTo>
                      <a:pt x="7" y="30"/>
                    </a:moveTo>
                    <a:lnTo>
                      <a:pt x="7" y="30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3" y="23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3" y="20"/>
                    </a:lnTo>
                    <a:lnTo>
                      <a:pt x="3" y="21"/>
                    </a:lnTo>
                    <a:lnTo>
                      <a:pt x="1" y="23"/>
                    </a:lnTo>
                    <a:lnTo>
                      <a:pt x="3" y="24"/>
                    </a:lnTo>
                    <a:lnTo>
                      <a:pt x="3" y="27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1"/>
                    </a:lnTo>
                    <a:lnTo>
                      <a:pt x="7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" name="Freeform 17"/>
              <p:cNvSpPr>
                <a:spLocks noEditPoints="1"/>
              </p:cNvSpPr>
              <p:nvPr/>
            </p:nvSpPr>
            <p:spPr bwMode="auto">
              <a:xfrm>
                <a:off x="6181725" y="3467101"/>
                <a:ext cx="12700" cy="19050"/>
              </a:xfrm>
              <a:custGeom>
                <a:avLst/>
                <a:gdLst>
                  <a:gd name="T0" fmla="*/ 8 w 23"/>
                  <a:gd name="T1" fmla="*/ 35 h 36"/>
                  <a:gd name="T2" fmla="*/ 4 w 23"/>
                  <a:gd name="T3" fmla="*/ 32 h 36"/>
                  <a:gd name="T4" fmla="*/ 1 w 23"/>
                  <a:gd name="T5" fmla="*/ 28 h 36"/>
                  <a:gd name="T6" fmla="*/ 0 w 23"/>
                  <a:gd name="T7" fmla="*/ 23 h 36"/>
                  <a:gd name="T8" fmla="*/ 1 w 23"/>
                  <a:gd name="T9" fmla="*/ 19 h 36"/>
                  <a:gd name="T10" fmla="*/ 4 w 23"/>
                  <a:gd name="T11" fmla="*/ 13 h 36"/>
                  <a:gd name="T12" fmla="*/ 8 w 23"/>
                  <a:gd name="T13" fmla="*/ 8 h 36"/>
                  <a:gd name="T14" fmla="*/ 11 w 23"/>
                  <a:gd name="T15" fmla="*/ 3 h 36"/>
                  <a:gd name="T16" fmla="*/ 11 w 23"/>
                  <a:gd name="T17" fmla="*/ 0 h 36"/>
                  <a:gd name="T18" fmla="*/ 11 w 23"/>
                  <a:gd name="T19" fmla="*/ 0 h 36"/>
                  <a:gd name="T20" fmla="*/ 13 w 23"/>
                  <a:gd name="T21" fmla="*/ 3 h 36"/>
                  <a:gd name="T22" fmla="*/ 16 w 23"/>
                  <a:gd name="T23" fmla="*/ 9 h 36"/>
                  <a:gd name="T24" fmla="*/ 20 w 23"/>
                  <a:gd name="T25" fmla="*/ 13 h 36"/>
                  <a:gd name="T26" fmla="*/ 23 w 23"/>
                  <a:gd name="T27" fmla="*/ 22 h 36"/>
                  <a:gd name="T28" fmla="*/ 21 w 23"/>
                  <a:gd name="T29" fmla="*/ 30 h 36"/>
                  <a:gd name="T30" fmla="*/ 16 w 23"/>
                  <a:gd name="T31" fmla="*/ 35 h 36"/>
                  <a:gd name="T32" fmla="*/ 11 w 23"/>
                  <a:gd name="T33" fmla="*/ 36 h 36"/>
                  <a:gd name="T34" fmla="*/ 8 w 23"/>
                  <a:gd name="T35" fmla="*/ 30 h 36"/>
                  <a:gd name="T36" fmla="*/ 8 w 23"/>
                  <a:gd name="T37" fmla="*/ 29 h 36"/>
                  <a:gd name="T38" fmla="*/ 8 w 23"/>
                  <a:gd name="T39" fmla="*/ 29 h 36"/>
                  <a:gd name="T40" fmla="*/ 8 w 23"/>
                  <a:gd name="T41" fmla="*/ 29 h 36"/>
                  <a:gd name="T42" fmla="*/ 7 w 23"/>
                  <a:gd name="T43" fmla="*/ 28 h 36"/>
                  <a:gd name="T44" fmla="*/ 5 w 23"/>
                  <a:gd name="T45" fmla="*/ 26 h 36"/>
                  <a:gd name="T46" fmla="*/ 4 w 23"/>
                  <a:gd name="T47" fmla="*/ 19 h 36"/>
                  <a:gd name="T48" fmla="*/ 5 w 23"/>
                  <a:gd name="T49" fmla="*/ 18 h 36"/>
                  <a:gd name="T50" fmla="*/ 5 w 23"/>
                  <a:gd name="T51" fmla="*/ 18 h 36"/>
                  <a:gd name="T52" fmla="*/ 5 w 23"/>
                  <a:gd name="T53" fmla="*/ 18 h 36"/>
                  <a:gd name="T54" fmla="*/ 5 w 23"/>
                  <a:gd name="T55" fmla="*/ 18 h 36"/>
                  <a:gd name="T56" fmla="*/ 4 w 23"/>
                  <a:gd name="T57" fmla="*/ 18 h 36"/>
                  <a:gd name="T58" fmla="*/ 3 w 23"/>
                  <a:gd name="T59" fmla="*/ 22 h 36"/>
                  <a:gd name="T60" fmla="*/ 3 w 23"/>
                  <a:gd name="T61" fmla="*/ 25 h 36"/>
                  <a:gd name="T62" fmla="*/ 7 w 23"/>
                  <a:gd name="T63" fmla="*/ 30 h 36"/>
                  <a:gd name="T64" fmla="*/ 7 w 23"/>
                  <a:gd name="T65" fmla="*/ 30 h 36"/>
                  <a:gd name="T66" fmla="*/ 8 w 23"/>
                  <a:gd name="T6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36">
                    <a:moveTo>
                      <a:pt x="11" y="36"/>
                    </a:moveTo>
                    <a:lnTo>
                      <a:pt x="8" y="35"/>
                    </a:lnTo>
                    <a:lnTo>
                      <a:pt x="5" y="33"/>
                    </a:lnTo>
                    <a:lnTo>
                      <a:pt x="4" y="32"/>
                    </a:lnTo>
                    <a:lnTo>
                      <a:pt x="1" y="29"/>
                    </a:lnTo>
                    <a:lnTo>
                      <a:pt x="1" y="28"/>
                    </a:lnTo>
                    <a:lnTo>
                      <a:pt x="1" y="25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19"/>
                    </a:lnTo>
                    <a:lnTo>
                      <a:pt x="3" y="15"/>
                    </a:lnTo>
                    <a:lnTo>
                      <a:pt x="4" y="13"/>
                    </a:lnTo>
                    <a:lnTo>
                      <a:pt x="5" y="10"/>
                    </a:lnTo>
                    <a:lnTo>
                      <a:pt x="8" y="8"/>
                    </a:lnTo>
                    <a:lnTo>
                      <a:pt x="10" y="5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3" y="3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7" y="10"/>
                    </a:lnTo>
                    <a:lnTo>
                      <a:pt x="20" y="13"/>
                    </a:lnTo>
                    <a:lnTo>
                      <a:pt x="20" y="16"/>
                    </a:lnTo>
                    <a:lnTo>
                      <a:pt x="23" y="22"/>
                    </a:lnTo>
                    <a:lnTo>
                      <a:pt x="23" y="26"/>
                    </a:lnTo>
                    <a:lnTo>
                      <a:pt x="21" y="30"/>
                    </a:lnTo>
                    <a:lnTo>
                      <a:pt x="18" y="33"/>
                    </a:lnTo>
                    <a:lnTo>
                      <a:pt x="16" y="35"/>
                    </a:lnTo>
                    <a:lnTo>
                      <a:pt x="13" y="35"/>
                    </a:lnTo>
                    <a:lnTo>
                      <a:pt x="11" y="36"/>
                    </a:lnTo>
                    <a:lnTo>
                      <a:pt x="11" y="36"/>
                    </a:lnTo>
                    <a:close/>
                    <a:moveTo>
                      <a:pt x="8" y="30"/>
                    </a:moveTo>
                    <a:lnTo>
                      <a:pt x="8" y="30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3" y="25"/>
                    </a:lnTo>
                    <a:lnTo>
                      <a:pt x="4" y="28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8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" name="Freeform 18"/>
              <p:cNvSpPr>
                <a:spLocks noEditPoints="1"/>
              </p:cNvSpPr>
              <p:nvPr/>
            </p:nvSpPr>
            <p:spPr bwMode="auto">
              <a:xfrm>
                <a:off x="6169025" y="3454401"/>
                <a:ext cx="12700" cy="19050"/>
              </a:xfrm>
              <a:custGeom>
                <a:avLst/>
                <a:gdLst>
                  <a:gd name="T0" fmla="*/ 7 w 23"/>
                  <a:gd name="T1" fmla="*/ 36 h 36"/>
                  <a:gd name="T2" fmla="*/ 3 w 23"/>
                  <a:gd name="T3" fmla="*/ 32 h 36"/>
                  <a:gd name="T4" fmla="*/ 0 w 23"/>
                  <a:gd name="T5" fmla="*/ 28 h 36"/>
                  <a:gd name="T6" fmla="*/ 0 w 23"/>
                  <a:gd name="T7" fmla="*/ 25 h 36"/>
                  <a:gd name="T8" fmla="*/ 0 w 23"/>
                  <a:gd name="T9" fmla="*/ 19 h 36"/>
                  <a:gd name="T10" fmla="*/ 5 w 23"/>
                  <a:gd name="T11" fmla="*/ 13 h 36"/>
                  <a:gd name="T12" fmla="*/ 7 w 23"/>
                  <a:gd name="T13" fmla="*/ 8 h 36"/>
                  <a:gd name="T14" fmla="*/ 10 w 23"/>
                  <a:gd name="T15" fmla="*/ 3 h 36"/>
                  <a:gd name="T16" fmla="*/ 12 w 23"/>
                  <a:gd name="T17" fmla="*/ 0 h 36"/>
                  <a:gd name="T18" fmla="*/ 12 w 23"/>
                  <a:gd name="T19" fmla="*/ 0 h 36"/>
                  <a:gd name="T20" fmla="*/ 12 w 23"/>
                  <a:gd name="T21" fmla="*/ 5 h 36"/>
                  <a:gd name="T22" fmla="*/ 16 w 23"/>
                  <a:gd name="T23" fmla="*/ 9 h 36"/>
                  <a:gd name="T24" fmla="*/ 19 w 23"/>
                  <a:gd name="T25" fmla="*/ 15 h 36"/>
                  <a:gd name="T26" fmla="*/ 23 w 23"/>
                  <a:gd name="T27" fmla="*/ 22 h 36"/>
                  <a:gd name="T28" fmla="*/ 20 w 23"/>
                  <a:gd name="T29" fmla="*/ 31 h 36"/>
                  <a:gd name="T30" fmla="*/ 16 w 23"/>
                  <a:gd name="T31" fmla="*/ 35 h 36"/>
                  <a:gd name="T32" fmla="*/ 12 w 23"/>
                  <a:gd name="T33" fmla="*/ 36 h 36"/>
                  <a:gd name="T34" fmla="*/ 7 w 23"/>
                  <a:gd name="T35" fmla="*/ 32 h 36"/>
                  <a:gd name="T36" fmla="*/ 9 w 23"/>
                  <a:gd name="T37" fmla="*/ 31 h 36"/>
                  <a:gd name="T38" fmla="*/ 9 w 23"/>
                  <a:gd name="T39" fmla="*/ 31 h 36"/>
                  <a:gd name="T40" fmla="*/ 7 w 23"/>
                  <a:gd name="T41" fmla="*/ 29 h 36"/>
                  <a:gd name="T42" fmla="*/ 6 w 23"/>
                  <a:gd name="T43" fmla="*/ 28 h 36"/>
                  <a:gd name="T44" fmla="*/ 5 w 23"/>
                  <a:gd name="T45" fmla="*/ 26 h 36"/>
                  <a:gd name="T46" fmla="*/ 5 w 23"/>
                  <a:gd name="T47" fmla="*/ 21 h 36"/>
                  <a:gd name="T48" fmla="*/ 5 w 23"/>
                  <a:gd name="T49" fmla="*/ 19 h 36"/>
                  <a:gd name="T50" fmla="*/ 5 w 23"/>
                  <a:gd name="T51" fmla="*/ 19 h 36"/>
                  <a:gd name="T52" fmla="*/ 5 w 23"/>
                  <a:gd name="T53" fmla="*/ 18 h 36"/>
                  <a:gd name="T54" fmla="*/ 5 w 23"/>
                  <a:gd name="T55" fmla="*/ 18 h 36"/>
                  <a:gd name="T56" fmla="*/ 5 w 23"/>
                  <a:gd name="T57" fmla="*/ 19 h 36"/>
                  <a:gd name="T58" fmla="*/ 3 w 23"/>
                  <a:gd name="T59" fmla="*/ 22 h 36"/>
                  <a:gd name="T60" fmla="*/ 3 w 23"/>
                  <a:gd name="T61" fmla="*/ 25 h 36"/>
                  <a:gd name="T62" fmla="*/ 6 w 23"/>
                  <a:gd name="T63" fmla="*/ 31 h 36"/>
                  <a:gd name="T64" fmla="*/ 6 w 23"/>
                  <a:gd name="T65" fmla="*/ 32 h 36"/>
                  <a:gd name="T66" fmla="*/ 7 w 23"/>
                  <a:gd name="T67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36">
                    <a:moveTo>
                      <a:pt x="10" y="36"/>
                    </a:moveTo>
                    <a:lnTo>
                      <a:pt x="7" y="36"/>
                    </a:lnTo>
                    <a:lnTo>
                      <a:pt x="6" y="35"/>
                    </a:lnTo>
                    <a:lnTo>
                      <a:pt x="3" y="32"/>
                    </a:lnTo>
                    <a:lnTo>
                      <a:pt x="2" y="31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6"/>
                    </a:lnTo>
                    <a:lnTo>
                      <a:pt x="5" y="13"/>
                    </a:lnTo>
                    <a:lnTo>
                      <a:pt x="6" y="12"/>
                    </a:lnTo>
                    <a:lnTo>
                      <a:pt x="7" y="8"/>
                    </a:lnTo>
                    <a:lnTo>
                      <a:pt x="9" y="6"/>
                    </a:lnTo>
                    <a:lnTo>
                      <a:pt x="10" y="3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5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6" y="11"/>
                    </a:lnTo>
                    <a:lnTo>
                      <a:pt x="19" y="15"/>
                    </a:lnTo>
                    <a:lnTo>
                      <a:pt x="20" y="16"/>
                    </a:lnTo>
                    <a:lnTo>
                      <a:pt x="23" y="22"/>
                    </a:lnTo>
                    <a:lnTo>
                      <a:pt x="22" y="26"/>
                    </a:lnTo>
                    <a:lnTo>
                      <a:pt x="20" y="31"/>
                    </a:lnTo>
                    <a:lnTo>
                      <a:pt x="18" y="34"/>
                    </a:lnTo>
                    <a:lnTo>
                      <a:pt x="16" y="35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0" y="36"/>
                    </a:lnTo>
                    <a:close/>
                    <a:moveTo>
                      <a:pt x="7" y="32"/>
                    </a:move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9"/>
                    </a:lnTo>
                    <a:lnTo>
                      <a:pt x="3" y="21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3" y="25"/>
                    </a:lnTo>
                    <a:lnTo>
                      <a:pt x="3" y="29"/>
                    </a:lnTo>
                    <a:lnTo>
                      <a:pt x="6" y="31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7" y="32"/>
                    </a:lnTo>
                    <a:lnTo>
                      <a:pt x="7" y="32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" name="Freeform 19"/>
              <p:cNvSpPr>
                <a:spLocks noEditPoints="1"/>
              </p:cNvSpPr>
              <p:nvPr/>
            </p:nvSpPr>
            <p:spPr bwMode="auto">
              <a:xfrm>
                <a:off x="6170613" y="3482976"/>
                <a:ext cx="11113" cy="19050"/>
              </a:xfrm>
              <a:custGeom>
                <a:avLst/>
                <a:gdLst>
                  <a:gd name="T0" fmla="*/ 7 w 21"/>
                  <a:gd name="T1" fmla="*/ 35 h 35"/>
                  <a:gd name="T2" fmla="*/ 3 w 21"/>
                  <a:gd name="T3" fmla="*/ 32 h 35"/>
                  <a:gd name="T4" fmla="*/ 0 w 21"/>
                  <a:gd name="T5" fmla="*/ 26 h 35"/>
                  <a:gd name="T6" fmla="*/ 0 w 21"/>
                  <a:gd name="T7" fmla="*/ 23 h 35"/>
                  <a:gd name="T8" fmla="*/ 0 w 21"/>
                  <a:gd name="T9" fmla="*/ 19 h 35"/>
                  <a:gd name="T10" fmla="*/ 3 w 21"/>
                  <a:gd name="T11" fmla="*/ 13 h 35"/>
                  <a:gd name="T12" fmla="*/ 7 w 21"/>
                  <a:gd name="T13" fmla="*/ 7 h 35"/>
                  <a:gd name="T14" fmla="*/ 10 w 21"/>
                  <a:gd name="T15" fmla="*/ 1 h 35"/>
                  <a:gd name="T16" fmla="*/ 10 w 21"/>
                  <a:gd name="T17" fmla="*/ 0 h 35"/>
                  <a:gd name="T18" fmla="*/ 10 w 21"/>
                  <a:gd name="T19" fmla="*/ 0 h 35"/>
                  <a:gd name="T20" fmla="*/ 11 w 21"/>
                  <a:gd name="T21" fmla="*/ 3 h 35"/>
                  <a:gd name="T22" fmla="*/ 14 w 21"/>
                  <a:gd name="T23" fmla="*/ 9 h 35"/>
                  <a:gd name="T24" fmla="*/ 18 w 21"/>
                  <a:gd name="T25" fmla="*/ 13 h 35"/>
                  <a:gd name="T26" fmla="*/ 21 w 21"/>
                  <a:gd name="T27" fmla="*/ 20 h 35"/>
                  <a:gd name="T28" fmla="*/ 20 w 21"/>
                  <a:gd name="T29" fmla="*/ 30 h 35"/>
                  <a:gd name="T30" fmla="*/ 14 w 21"/>
                  <a:gd name="T31" fmla="*/ 35 h 35"/>
                  <a:gd name="T32" fmla="*/ 11 w 21"/>
                  <a:gd name="T33" fmla="*/ 35 h 35"/>
                  <a:gd name="T34" fmla="*/ 7 w 21"/>
                  <a:gd name="T35" fmla="*/ 30 h 35"/>
                  <a:gd name="T36" fmla="*/ 7 w 21"/>
                  <a:gd name="T37" fmla="*/ 29 h 35"/>
                  <a:gd name="T38" fmla="*/ 7 w 21"/>
                  <a:gd name="T39" fmla="*/ 29 h 35"/>
                  <a:gd name="T40" fmla="*/ 7 w 21"/>
                  <a:gd name="T41" fmla="*/ 29 h 35"/>
                  <a:gd name="T42" fmla="*/ 5 w 21"/>
                  <a:gd name="T43" fmla="*/ 27 h 35"/>
                  <a:gd name="T44" fmla="*/ 4 w 21"/>
                  <a:gd name="T45" fmla="*/ 24 h 35"/>
                  <a:gd name="T46" fmla="*/ 3 w 21"/>
                  <a:gd name="T47" fmla="*/ 19 h 35"/>
                  <a:gd name="T48" fmla="*/ 4 w 21"/>
                  <a:gd name="T49" fmla="*/ 17 h 35"/>
                  <a:gd name="T50" fmla="*/ 4 w 21"/>
                  <a:gd name="T51" fmla="*/ 17 h 35"/>
                  <a:gd name="T52" fmla="*/ 4 w 21"/>
                  <a:gd name="T53" fmla="*/ 17 h 35"/>
                  <a:gd name="T54" fmla="*/ 4 w 21"/>
                  <a:gd name="T55" fmla="*/ 17 h 35"/>
                  <a:gd name="T56" fmla="*/ 4 w 21"/>
                  <a:gd name="T57" fmla="*/ 17 h 35"/>
                  <a:gd name="T58" fmla="*/ 1 w 21"/>
                  <a:gd name="T59" fmla="*/ 22 h 35"/>
                  <a:gd name="T60" fmla="*/ 1 w 21"/>
                  <a:gd name="T61" fmla="*/ 24 h 35"/>
                  <a:gd name="T62" fmla="*/ 5 w 21"/>
                  <a:gd name="T63" fmla="*/ 30 h 35"/>
                  <a:gd name="T64" fmla="*/ 5 w 21"/>
                  <a:gd name="T65" fmla="*/ 30 h 35"/>
                  <a:gd name="T66" fmla="*/ 7 w 21"/>
                  <a:gd name="T6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35">
                    <a:moveTo>
                      <a:pt x="10" y="35"/>
                    </a:moveTo>
                    <a:lnTo>
                      <a:pt x="7" y="35"/>
                    </a:lnTo>
                    <a:lnTo>
                      <a:pt x="4" y="33"/>
                    </a:lnTo>
                    <a:lnTo>
                      <a:pt x="3" y="32"/>
                    </a:lnTo>
                    <a:lnTo>
                      <a:pt x="1" y="29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8" y="4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3"/>
                    </a:lnTo>
                    <a:lnTo>
                      <a:pt x="14" y="7"/>
                    </a:lnTo>
                    <a:lnTo>
                      <a:pt x="14" y="9"/>
                    </a:lnTo>
                    <a:lnTo>
                      <a:pt x="16" y="10"/>
                    </a:lnTo>
                    <a:lnTo>
                      <a:pt x="18" y="13"/>
                    </a:lnTo>
                    <a:lnTo>
                      <a:pt x="20" y="16"/>
                    </a:lnTo>
                    <a:lnTo>
                      <a:pt x="21" y="20"/>
                    </a:lnTo>
                    <a:lnTo>
                      <a:pt x="21" y="26"/>
                    </a:lnTo>
                    <a:lnTo>
                      <a:pt x="20" y="30"/>
                    </a:lnTo>
                    <a:lnTo>
                      <a:pt x="17" y="33"/>
                    </a:lnTo>
                    <a:lnTo>
                      <a:pt x="14" y="35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10" y="35"/>
                    </a:lnTo>
                    <a:close/>
                    <a:moveTo>
                      <a:pt x="7" y="30"/>
                    </a:moveTo>
                    <a:lnTo>
                      <a:pt x="7" y="30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3" y="19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3" y="19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1" y="24"/>
                    </a:lnTo>
                    <a:lnTo>
                      <a:pt x="3" y="27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7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52" name="Group 151"/>
            <p:cNvGrpSpPr/>
            <p:nvPr/>
          </p:nvGrpSpPr>
          <p:grpSpPr>
            <a:xfrm>
              <a:off x="851477" y="4069634"/>
              <a:ext cx="163513" cy="290513"/>
              <a:chOff x="6037263" y="3362326"/>
              <a:chExt cx="163513" cy="290513"/>
            </a:xfrm>
            <a:solidFill>
              <a:schemeClr val="bg2">
                <a:lumMod val="25000"/>
              </a:schemeClr>
            </a:solidFill>
          </p:grpSpPr>
          <p:sp>
            <p:nvSpPr>
              <p:cNvPr id="153" name="Freeform 14"/>
              <p:cNvSpPr>
                <a:spLocks noEditPoints="1"/>
              </p:cNvSpPr>
              <p:nvPr/>
            </p:nvSpPr>
            <p:spPr bwMode="auto">
              <a:xfrm>
                <a:off x="6037263" y="3362326"/>
                <a:ext cx="163513" cy="290513"/>
              </a:xfrm>
              <a:custGeom>
                <a:avLst/>
                <a:gdLst>
                  <a:gd name="T0" fmla="*/ 1 w 309"/>
                  <a:gd name="T1" fmla="*/ 495 h 548"/>
                  <a:gd name="T2" fmla="*/ 1 w 309"/>
                  <a:gd name="T3" fmla="*/ 442 h 548"/>
                  <a:gd name="T4" fmla="*/ 77 w 309"/>
                  <a:gd name="T5" fmla="*/ 439 h 548"/>
                  <a:gd name="T6" fmla="*/ 77 w 309"/>
                  <a:gd name="T7" fmla="*/ 410 h 548"/>
                  <a:gd name="T8" fmla="*/ 77 w 309"/>
                  <a:gd name="T9" fmla="*/ 192 h 548"/>
                  <a:gd name="T10" fmla="*/ 76 w 309"/>
                  <a:gd name="T11" fmla="*/ 0 h 548"/>
                  <a:gd name="T12" fmla="*/ 128 w 309"/>
                  <a:gd name="T13" fmla="*/ 0 h 548"/>
                  <a:gd name="T14" fmla="*/ 166 w 309"/>
                  <a:gd name="T15" fmla="*/ 0 h 548"/>
                  <a:gd name="T16" fmla="*/ 192 w 309"/>
                  <a:gd name="T17" fmla="*/ 0 h 548"/>
                  <a:gd name="T18" fmla="*/ 192 w 309"/>
                  <a:gd name="T19" fmla="*/ 60 h 548"/>
                  <a:gd name="T20" fmla="*/ 238 w 309"/>
                  <a:gd name="T21" fmla="*/ 60 h 548"/>
                  <a:gd name="T22" fmla="*/ 278 w 309"/>
                  <a:gd name="T23" fmla="*/ 60 h 548"/>
                  <a:gd name="T24" fmla="*/ 278 w 309"/>
                  <a:gd name="T25" fmla="*/ 126 h 548"/>
                  <a:gd name="T26" fmla="*/ 267 w 309"/>
                  <a:gd name="T27" fmla="*/ 126 h 548"/>
                  <a:gd name="T28" fmla="*/ 267 w 309"/>
                  <a:gd name="T29" fmla="*/ 83 h 548"/>
                  <a:gd name="T30" fmla="*/ 192 w 309"/>
                  <a:gd name="T31" fmla="*/ 83 h 548"/>
                  <a:gd name="T32" fmla="*/ 192 w 309"/>
                  <a:gd name="T33" fmla="*/ 263 h 548"/>
                  <a:gd name="T34" fmla="*/ 194 w 309"/>
                  <a:gd name="T35" fmla="*/ 441 h 548"/>
                  <a:gd name="T36" fmla="*/ 237 w 309"/>
                  <a:gd name="T37" fmla="*/ 442 h 548"/>
                  <a:gd name="T38" fmla="*/ 309 w 309"/>
                  <a:gd name="T39" fmla="*/ 442 h 548"/>
                  <a:gd name="T40" fmla="*/ 309 w 309"/>
                  <a:gd name="T41" fmla="*/ 491 h 548"/>
                  <a:gd name="T42" fmla="*/ 309 w 309"/>
                  <a:gd name="T43" fmla="*/ 547 h 548"/>
                  <a:gd name="T44" fmla="*/ 120 w 309"/>
                  <a:gd name="T45" fmla="*/ 548 h 548"/>
                  <a:gd name="T46" fmla="*/ 0 w 309"/>
                  <a:gd name="T47" fmla="*/ 547 h 548"/>
                  <a:gd name="T48" fmla="*/ 1 w 309"/>
                  <a:gd name="T49" fmla="*/ 495 h 548"/>
                  <a:gd name="T50" fmla="*/ 267 w 309"/>
                  <a:gd name="T51" fmla="*/ 491 h 548"/>
                  <a:gd name="T52" fmla="*/ 267 w 309"/>
                  <a:gd name="T53" fmla="*/ 462 h 548"/>
                  <a:gd name="T54" fmla="*/ 120 w 309"/>
                  <a:gd name="T55" fmla="*/ 462 h 548"/>
                  <a:gd name="T56" fmla="*/ 204 w 309"/>
                  <a:gd name="T57" fmla="*/ 462 h 548"/>
                  <a:gd name="T58" fmla="*/ 24 w 309"/>
                  <a:gd name="T59" fmla="*/ 462 h 548"/>
                  <a:gd name="T60" fmla="*/ 24 w 309"/>
                  <a:gd name="T61" fmla="*/ 492 h 548"/>
                  <a:gd name="T62" fmla="*/ 24 w 309"/>
                  <a:gd name="T63" fmla="*/ 520 h 548"/>
                  <a:gd name="T64" fmla="*/ 120 w 309"/>
                  <a:gd name="T65" fmla="*/ 520 h 548"/>
                  <a:gd name="T66" fmla="*/ 267 w 309"/>
                  <a:gd name="T67" fmla="*/ 518 h 548"/>
                  <a:gd name="T68" fmla="*/ 267 w 309"/>
                  <a:gd name="T69" fmla="*/ 491 h 548"/>
                  <a:gd name="T70" fmla="*/ 163 w 309"/>
                  <a:gd name="T71" fmla="*/ 232 h 548"/>
                  <a:gd name="T72" fmla="*/ 163 w 309"/>
                  <a:gd name="T73" fmla="*/ 31 h 548"/>
                  <a:gd name="T74" fmla="*/ 135 w 309"/>
                  <a:gd name="T75" fmla="*/ 31 h 548"/>
                  <a:gd name="T76" fmla="*/ 106 w 309"/>
                  <a:gd name="T77" fmla="*/ 31 h 548"/>
                  <a:gd name="T78" fmla="*/ 106 w 309"/>
                  <a:gd name="T79" fmla="*/ 232 h 548"/>
                  <a:gd name="T80" fmla="*/ 106 w 309"/>
                  <a:gd name="T81" fmla="*/ 441 h 548"/>
                  <a:gd name="T82" fmla="*/ 136 w 309"/>
                  <a:gd name="T83" fmla="*/ 441 h 548"/>
                  <a:gd name="T84" fmla="*/ 165 w 309"/>
                  <a:gd name="T85" fmla="*/ 441 h 548"/>
                  <a:gd name="T86" fmla="*/ 163 w 309"/>
                  <a:gd name="T87" fmla="*/ 232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09" h="548">
                    <a:moveTo>
                      <a:pt x="1" y="495"/>
                    </a:moveTo>
                    <a:lnTo>
                      <a:pt x="1" y="442"/>
                    </a:lnTo>
                    <a:lnTo>
                      <a:pt x="77" y="439"/>
                    </a:lnTo>
                    <a:lnTo>
                      <a:pt x="77" y="410"/>
                    </a:lnTo>
                    <a:lnTo>
                      <a:pt x="77" y="192"/>
                    </a:lnTo>
                    <a:lnTo>
                      <a:pt x="76" y="0"/>
                    </a:lnTo>
                    <a:lnTo>
                      <a:pt x="128" y="0"/>
                    </a:lnTo>
                    <a:lnTo>
                      <a:pt x="166" y="0"/>
                    </a:lnTo>
                    <a:lnTo>
                      <a:pt x="192" y="0"/>
                    </a:lnTo>
                    <a:lnTo>
                      <a:pt x="192" y="60"/>
                    </a:lnTo>
                    <a:lnTo>
                      <a:pt x="238" y="60"/>
                    </a:lnTo>
                    <a:lnTo>
                      <a:pt x="278" y="60"/>
                    </a:lnTo>
                    <a:lnTo>
                      <a:pt x="278" y="126"/>
                    </a:lnTo>
                    <a:lnTo>
                      <a:pt x="267" y="126"/>
                    </a:lnTo>
                    <a:lnTo>
                      <a:pt x="267" y="83"/>
                    </a:lnTo>
                    <a:lnTo>
                      <a:pt x="192" y="83"/>
                    </a:lnTo>
                    <a:lnTo>
                      <a:pt x="192" y="263"/>
                    </a:lnTo>
                    <a:lnTo>
                      <a:pt x="194" y="441"/>
                    </a:lnTo>
                    <a:lnTo>
                      <a:pt x="237" y="442"/>
                    </a:lnTo>
                    <a:lnTo>
                      <a:pt x="309" y="442"/>
                    </a:lnTo>
                    <a:lnTo>
                      <a:pt x="309" y="491"/>
                    </a:lnTo>
                    <a:lnTo>
                      <a:pt x="309" y="547"/>
                    </a:lnTo>
                    <a:lnTo>
                      <a:pt x="120" y="548"/>
                    </a:lnTo>
                    <a:lnTo>
                      <a:pt x="0" y="547"/>
                    </a:lnTo>
                    <a:lnTo>
                      <a:pt x="1" y="495"/>
                    </a:lnTo>
                    <a:close/>
                    <a:moveTo>
                      <a:pt x="267" y="491"/>
                    </a:moveTo>
                    <a:lnTo>
                      <a:pt x="267" y="462"/>
                    </a:lnTo>
                    <a:lnTo>
                      <a:pt x="120" y="462"/>
                    </a:lnTo>
                    <a:lnTo>
                      <a:pt x="204" y="462"/>
                    </a:lnTo>
                    <a:lnTo>
                      <a:pt x="24" y="462"/>
                    </a:lnTo>
                    <a:lnTo>
                      <a:pt x="24" y="492"/>
                    </a:lnTo>
                    <a:lnTo>
                      <a:pt x="24" y="520"/>
                    </a:lnTo>
                    <a:lnTo>
                      <a:pt x="120" y="520"/>
                    </a:lnTo>
                    <a:lnTo>
                      <a:pt x="267" y="518"/>
                    </a:lnTo>
                    <a:lnTo>
                      <a:pt x="267" y="491"/>
                    </a:lnTo>
                    <a:close/>
                    <a:moveTo>
                      <a:pt x="163" y="232"/>
                    </a:moveTo>
                    <a:lnTo>
                      <a:pt x="163" y="31"/>
                    </a:lnTo>
                    <a:lnTo>
                      <a:pt x="135" y="31"/>
                    </a:lnTo>
                    <a:lnTo>
                      <a:pt x="106" y="31"/>
                    </a:lnTo>
                    <a:lnTo>
                      <a:pt x="106" y="232"/>
                    </a:lnTo>
                    <a:lnTo>
                      <a:pt x="106" y="441"/>
                    </a:lnTo>
                    <a:lnTo>
                      <a:pt x="136" y="441"/>
                    </a:lnTo>
                    <a:lnTo>
                      <a:pt x="165" y="441"/>
                    </a:lnTo>
                    <a:lnTo>
                      <a:pt x="163" y="232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" name="Freeform 16"/>
              <p:cNvSpPr>
                <a:spLocks noEditPoints="1"/>
              </p:cNvSpPr>
              <p:nvPr/>
            </p:nvSpPr>
            <p:spPr bwMode="auto">
              <a:xfrm>
                <a:off x="6181725" y="3436938"/>
                <a:ext cx="11113" cy="19050"/>
              </a:xfrm>
              <a:custGeom>
                <a:avLst/>
                <a:gdLst>
                  <a:gd name="T0" fmla="*/ 7 w 21"/>
                  <a:gd name="T1" fmla="*/ 34 h 36"/>
                  <a:gd name="T2" fmla="*/ 3 w 21"/>
                  <a:gd name="T3" fmla="*/ 31 h 36"/>
                  <a:gd name="T4" fmla="*/ 0 w 21"/>
                  <a:gd name="T5" fmla="*/ 27 h 36"/>
                  <a:gd name="T6" fmla="*/ 0 w 21"/>
                  <a:gd name="T7" fmla="*/ 23 h 36"/>
                  <a:gd name="T8" fmla="*/ 0 w 21"/>
                  <a:gd name="T9" fmla="*/ 19 h 36"/>
                  <a:gd name="T10" fmla="*/ 3 w 21"/>
                  <a:gd name="T11" fmla="*/ 13 h 36"/>
                  <a:gd name="T12" fmla="*/ 7 w 21"/>
                  <a:gd name="T13" fmla="*/ 7 h 36"/>
                  <a:gd name="T14" fmla="*/ 10 w 21"/>
                  <a:gd name="T15" fmla="*/ 3 h 36"/>
                  <a:gd name="T16" fmla="*/ 10 w 21"/>
                  <a:gd name="T17" fmla="*/ 0 h 36"/>
                  <a:gd name="T18" fmla="*/ 10 w 21"/>
                  <a:gd name="T19" fmla="*/ 0 h 36"/>
                  <a:gd name="T20" fmla="*/ 11 w 21"/>
                  <a:gd name="T21" fmla="*/ 3 h 36"/>
                  <a:gd name="T22" fmla="*/ 16 w 21"/>
                  <a:gd name="T23" fmla="*/ 9 h 36"/>
                  <a:gd name="T24" fmla="*/ 18 w 21"/>
                  <a:gd name="T25" fmla="*/ 13 h 36"/>
                  <a:gd name="T26" fmla="*/ 21 w 21"/>
                  <a:gd name="T27" fmla="*/ 21 h 36"/>
                  <a:gd name="T28" fmla="*/ 20 w 21"/>
                  <a:gd name="T29" fmla="*/ 30 h 36"/>
                  <a:gd name="T30" fmla="*/ 14 w 21"/>
                  <a:gd name="T31" fmla="*/ 34 h 36"/>
                  <a:gd name="T32" fmla="*/ 11 w 21"/>
                  <a:gd name="T33" fmla="*/ 36 h 36"/>
                  <a:gd name="T34" fmla="*/ 7 w 21"/>
                  <a:gd name="T35" fmla="*/ 30 h 36"/>
                  <a:gd name="T36" fmla="*/ 7 w 21"/>
                  <a:gd name="T37" fmla="*/ 29 h 36"/>
                  <a:gd name="T38" fmla="*/ 7 w 21"/>
                  <a:gd name="T39" fmla="*/ 29 h 36"/>
                  <a:gd name="T40" fmla="*/ 7 w 21"/>
                  <a:gd name="T41" fmla="*/ 29 h 36"/>
                  <a:gd name="T42" fmla="*/ 5 w 21"/>
                  <a:gd name="T43" fmla="*/ 27 h 36"/>
                  <a:gd name="T44" fmla="*/ 4 w 21"/>
                  <a:gd name="T45" fmla="*/ 26 h 36"/>
                  <a:gd name="T46" fmla="*/ 4 w 21"/>
                  <a:gd name="T47" fmla="*/ 19 h 36"/>
                  <a:gd name="T48" fmla="*/ 4 w 21"/>
                  <a:gd name="T49" fmla="*/ 17 h 36"/>
                  <a:gd name="T50" fmla="*/ 4 w 21"/>
                  <a:gd name="T51" fmla="*/ 17 h 36"/>
                  <a:gd name="T52" fmla="*/ 4 w 21"/>
                  <a:gd name="T53" fmla="*/ 17 h 36"/>
                  <a:gd name="T54" fmla="*/ 4 w 21"/>
                  <a:gd name="T55" fmla="*/ 17 h 36"/>
                  <a:gd name="T56" fmla="*/ 4 w 21"/>
                  <a:gd name="T57" fmla="*/ 17 h 36"/>
                  <a:gd name="T58" fmla="*/ 3 w 21"/>
                  <a:gd name="T59" fmla="*/ 21 h 36"/>
                  <a:gd name="T60" fmla="*/ 3 w 21"/>
                  <a:gd name="T61" fmla="*/ 24 h 36"/>
                  <a:gd name="T62" fmla="*/ 5 w 21"/>
                  <a:gd name="T63" fmla="*/ 30 h 36"/>
                  <a:gd name="T64" fmla="*/ 5 w 21"/>
                  <a:gd name="T65" fmla="*/ 30 h 36"/>
                  <a:gd name="T66" fmla="*/ 7 w 21"/>
                  <a:gd name="T6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36">
                    <a:moveTo>
                      <a:pt x="10" y="36"/>
                    </a:moveTo>
                    <a:lnTo>
                      <a:pt x="7" y="34"/>
                    </a:lnTo>
                    <a:lnTo>
                      <a:pt x="4" y="33"/>
                    </a:lnTo>
                    <a:lnTo>
                      <a:pt x="3" y="31"/>
                    </a:lnTo>
                    <a:lnTo>
                      <a:pt x="1" y="29"/>
                    </a:lnTo>
                    <a:lnTo>
                      <a:pt x="0" y="27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8" y="4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3"/>
                    </a:lnTo>
                    <a:lnTo>
                      <a:pt x="14" y="9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18" y="13"/>
                    </a:lnTo>
                    <a:lnTo>
                      <a:pt x="20" y="16"/>
                    </a:lnTo>
                    <a:lnTo>
                      <a:pt x="21" y="21"/>
                    </a:lnTo>
                    <a:lnTo>
                      <a:pt x="21" y="26"/>
                    </a:lnTo>
                    <a:lnTo>
                      <a:pt x="20" y="30"/>
                    </a:lnTo>
                    <a:lnTo>
                      <a:pt x="17" y="33"/>
                    </a:lnTo>
                    <a:lnTo>
                      <a:pt x="14" y="34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10" y="36"/>
                    </a:lnTo>
                    <a:close/>
                    <a:moveTo>
                      <a:pt x="7" y="30"/>
                    </a:moveTo>
                    <a:lnTo>
                      <a:pt x="7" y="30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3" y="23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3" y="20"/>
                    </a:lnTo>
                    <a:lnTo>
                      <a:pt x="3" y="21"/>
                    </a:lnTo>
                    <a:lnTo>
                      <a:pt x="1" y="23"/>
                    </a:lnTo>
                    <a:lnTo>
                      <a:pt x="3" y="24"/>
                    </a:lnTo>
                    <a:lnTo>
                      <a:pt x="3" y="27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1"/>
                    </a:lnTo>
                    <a:lnTo>
                      <a:pt x="7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" name="Freeform 17"/>
              <p:cNvSpPr>
                <a:spLocks noEditPoints="1"/>
              </p:cNvSpPr>
              <p:nvPr/>
            </p:nvSpPr>
            <p:spPr bwMode="auto">
              <a:xfrm>
                <a:off x="6181725" y="3467101"/>
                <a:ext cx="12700" cy="19050"/>
              </a:xfrm>
              <a:custGeom>
                <a:avLst/>
                <a:gdLst>
                  <a:gd name="T0" fmla="*/ 8 w 23"/>
                  <a:gd name="T1" fmla="*/ 35 h 36"/>
                  <a:gd name="T2" fmla="*/ 4 w 23"/>
                  <a:gd name="T3" fmla="*/ 32 h 36"/>
                  <a:gd name="T4" fmla="*/ 1 w 23"/>
                  <a:gd name="T5" fmla="*/ 28 h 36"/>
                  <a:gd name="T6" fmla="*/ 0 w 23"/>
                  <a:gd name="T7" fmla="*/ 23 h 36"/>
                  <a:gd name="T8" fmla="*/ 1 w 23"/>
                  <a:gd name="T9" fmla="*/ 19 h 36"/>
                  <a:gd name="T10" fmla="*/ 4 w 23"/>
                  <a:gd name="T11" fmla="*/ 13 h 36"/>
                  <a:gd name="T12" fmla="*/ 8 w 23"/>
                  <a:gd name="T13" fmla="*/ 8 h 36"/>
                  <a:gd name="T14" fmla="*/ 11 w 23"/>
                  <a:gd name="T15" fmla="*/ 3 h 36"/>
                  <a:gd name="T16" fmla="*/ 11 w 23"/>
                  <a:gd name="T17" fmla="*/ 0 h 36"/>
                  <a:gd name="T18" fmla="*/ 11 w 23"/>
                  <a:gd name="T19" fmla="*/ 0 h 36"/>
                  <a:gd name="T20" fmla="*/ 13 w 23"/>
                  <a:gd name="T21" fmla="*/ 3 h 36"/>
                  <a:gd name="T22" fmla="*/ 16 w 23"/>
                  <a:gd name="T23" fmla="*/ 9 h 36"/>
                  <a:gd name="T24" fmla="*/ 20 w 23"/>
                  <a:gd name="T25" fmla="*/ 13 h 36"/>
                  <a:gd name="T26" fmla="*/ 23 w 23"/>
                  <a:gd name="T27" fmla="*/ 22 h 36"/>
                  <a:gd name="T28" fmla="*/ 21 w 23"/>
                  <a:gd name="T29" fmla="*/ 30 h 36"/>
                  <a:gd name="T30" fmla="*/ 16 w 23"/>
                  <a:gd name="T31" fmla="*/ 35 h 36"/>
                  <a:gd name="T32" fmla="*/ 11 w 23"/>
                  <a:gd name="T33" fmla="*/ 36 h 36"/>
                  <a:gd name="T34" fmla="*/ 8 w 23"/>
                  <a:gd name="T35" fmla="*/ 30 h 36"/>
                  <a:gd name="T36" fmla="*/ 8 w 23"/>
                  <a:gd name="T37" fmla="*/ 29 h 36"/>
                  <a:gd name="T38" fmla="*/ 8 w 23"/>
                  <a:gd name="T39" fmla="*/ 29 h 36"/>
                  <a:gd name="T40" fmla="*/ 8 w 23"/>
                  <a:gd name="T41" fmla="*/ 29 h 36"/>
                  <a:gd name="T42" fmla="*/ 7 w 23"/>
                  <a:gd name="T43" fmla="*/ 28 h 36"/>
                  <a:gd name="T44" fmla="*/ 5 w 23"/>
                  <a:gd name="T45" fmla="*/ 26 h 36"/>
                  <a:gd name="T46" fmla="*/ 4 w 23"/>
                  <a:gd name="T47" fmla="*/ 19 h 36"/>
                  <a:gd name="T48" fmla="*/ 5 w 23"/>
                  <a:gd name="T49" fmla="*/ 18 h 36"/>
                  <a:gd name="T50" fmla="*/ 5 w 23"/>
                  <a:gd name="T51" fmla="*/ 18 h 36"/>
                  <a:gd name="T52" fmla="*/ 5 w 23"/>
                  <a:gd name="T53" fmla="*/ 18 h 36"/>
                  <a:gd name="T54" fmla="*/ 5 w 23"/>
                  <a:gd name="T55" fmla="*/ 18 h 36"/>
                  <a:gd name="T56" fmla="*/ 4 w 23"/>
                  <a:gd name="T57" fmla="*/ 18 h 36"/>
                  <a:gd name="T58" fmla="*/ 3 w 23"/>
                  <a:gd name="T59" fmla="*/ 22 h 36"/>
                  <a:gd name="T60" fmla="*/ 3 w 23"/>
                  <a:gd name="T61" fmla="*/ 25 h 36"/>
                  <a:gd name="T62" fmla="*/ 7 w 23"/>
                  <a:gd name="T63" fmla="*/ 30 h 36"/>
                  <a:gd name="T64" fmla="*/ 7 w 23"/>
                  <a:gd name="T65" fmla="*/ 30 h 36"/>
                  <a:gd name="T66" fmla="*/ 8 w 23"/>
                  <a:gd name="T6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36">
                    <a:moveTo>
                      <a:pt x="11" y="36"/>
                    </a:moveTo>
                    <a:lnTo>
                      <a:pt x="8" y="35"/>
                    </a:lnTo>
                    <a:lnTo>
                      <a:pt x="5" y="33"/>
                    </a:lnTo>
                    <a:lnTo>
                      <a:pt x="4" y="32"/>
                    </a:lnTo>
                    <a:lnTo>
                      <a:pt x="1" y="29"/>
                    </a:lnTo>
                    <a:lnTo>
                      <a:pt x="1" y="28"/>
                    </a:lnTo>
                    <a:lnTo>
                      <a:pt x="1" y="25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19"/>
                    </a:lnTo>
                    <a:lnTo>
                      <a:pt x="3" y="15"/>
                    </a:lnTo>
                    <a:lnTo>
                      <a:pt x="4" y="13"/>
                    </a:lnTo>
                    <a:lnTo>
                      <a:pt x="5" y="10"/>
                    </a:lnTo>
                    <a:lnTo>
                      <a:pt x="8" y="8"/>
                    </a:lnTo>
                    <a:lnTo>
                      <a:pt x="10" y="5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3" y="3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7" y="10"/>
                    </a:lnTo>
                    <a:lnTo>
                      <a:pt x="20" y="13"/>
                    </a:lnTo>
                    <a:lnTo>
                      <a:pt x="20" y="16"/>
                    </a:lnTo>
                    <a:lnTo>
                      <a:pt x="23" y="22"/>
                    </a:lnTo>
                    <a:lnTo>
                      <a:pt x="23" y="26"/>
                    </a:lnTo>
                    <a:lnTo>
                      <a:pt x="21" y="30"/>
                    </a:lnTo>
                    <a:lnTo>
                      <a:pt x="18" y="33"/>
                    </a:lnTo>
                    <a:lnTo>
                      <a:pt x="16" y="35"/>
                    </a:lnTo>
                    <a:lnTo>
                      <a:pt x="13" y="35"/>
                    </a:lnTo>
                    <a:lnTo>
                      <a:pt x="11" y="36"/>
                    </a:lnTo>
                    <a:lnTo>
                      <a:pt x="11" y="36"/>
                    </a:lnTo>
                    <a:close/>
                    <a:moveTo>
                      <a:pt x="8" y="30"/>
                    </a:moveTo>
                    <a:lnTo>
                      <a:pt x="8" y="30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3" y="25"/>
                    </a:lnTo>
                    <a:lnTo>
                      <a:pt x="4" y="28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8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" name="Freeform 18"/>
              <p:cNvSpPr>
                <a:spLocks noEditPoints="1"/>
              </p:cNvSpPr>
              <p:nvPr/>
            </p:nvSpPr>
            <p:spPr bwMode="auto">
              <a:xfrm>
                <a:off x="6169025" y="3454401"/>
                <a:ext cx="12700" cy="19050"/>
              </a:xfrm>
              <a:custGeom>
                <a:avLst/>
                <a:gdLst>
                  <a:gd name="T0" fmla="*/ 7 w 23"/>
                  <a:gd name="T1" fmla="*/ 36 h 36"/>
                  <a:gd name="T2" fmla="*/ 3 w 23"/>
                  <a:gd name="T3" fmla="*/ 32 h 36"/>
                  <a:gd name="T4" fmla="*/ 0 w 23"/>
                  <a:gd name="T5" fmla="*/ 28 h 36"/>
                  <a:gd name="T6" fmla="*/ 0 w 23"/>
                  <a:gd name="T7" fmla="*/ 25 h 36"/>
                  <a:gd name="T8" fmla="*/ 0 w 23"/>
                  <a:gd name="T9" fmla="*/ 19 h 36"/>
                  <a:gd name="T10" fmla="*/ 5 w 23"/>
                  <a:gd name="T11" fmla="*/ 13 h 36"/>
                  <a:gd name="T12" fmla="*/ 7 w 23"/>
                  <a:gd name="T13" fmla="*/ 8 h 36"/>
                  <a:gd name="T14" fmla="*/ 10 w 23"/>
                  <a:gd name="T15" fmla="*/ 3 h 36"/>
                  <a:gd name="T16" fmla="*/ 12 w 23"/>
                  <a:gd name="T17" fmla="*/ 0 h 36"/>
                  <a:gd name="T18" fmla="*/ 12 w 23"/>
                  <a:gd name="T19" fmla="*/ 0 h 36"/>
                  <a:gd name="T20" fmla="*/ 12 w 23"/>
                  <a:gd name="T21" fmla="*/ 5 h 36"/>
                  <a:gd name="T22" fmla="*/ 16 w 23"/>
                  <a:gd name="T23" fmla="*/ 9 h 36"/>
                  <a:gd name="T24" fmla="*/ 19 w 23"/>
                  <a:gd name="T25" fmla="*/ 15 h 36"/>
                  <a:gd name="T26" fmla="*/ 23 w 23"/>
                  <a:gd name="T27" fmla="*/ 22 h 36"/>
                  <a:gd name="T28" fmla="*/ 20 w 23"/>
                  <a:gd name="T29" fmla="*/ 31 h 36"/>
                  <a:gd name="T30" fmla="*/ 16 w 23"/>
                  <a:gd name="T31" fmla="*/ 35 h 36"/>
                  <a:gd name="T32" fmla="*/ 12 w 23"/>
                  <a:gd name="T33" fmla="*/ 36 h 36"/>
                  <a:gd name="T34" fmla="*/ 7 w 23"/>
                  <a:gd name="T35" fmla="*/ 32 h 36"/>
                  <a:gd name="T36" fmla="*/ 9 w 23"/>
                  <a:gd name="T37" fmla="*/ 31 h 36"/>
                  <a:gd name="T38" fmla="*/ 9 w 23"/>
                  <a:gd name="T39" fmla="*/ 31 h 36"/>
                  <a:gd name="T40" fmla="*/ 7 w 23"/>
                  <a:gd name="T41" fmla="*/ 29 h 36"/>
                  <a:gd name="T42" fmla="*/ 6 w 23"/>
                  <a:gd name="T43" fmla="*/ 28 h 36"/>
                  <a:gd name="T44" fmla="*/ 5 w 23"/>
                  <a:gd name="T45" fmla="*/ 26 h 36"/>
                  <a:gd name="T46" fmla="*/ 5 w 23"/>
                  <a:gd name="T47" fmla="*/ 21 h 36"/>
                  <a:gd name="T48" fmla="*/ 5 w 23"/>
                  <a:gd name="T49" fmla="*/ 19 h 36"/>
                  <a:gd name="T50" fmla="*/ 5 w 23"/>
                  <a:gd name="T51" fmla="*/ 19 h 36"/>
                  <a:gd name="T52" fmla="*/ 5 w 23"/>
                  <a:gd name="T53" fmla="*/ 18 h 36"/>
                  <a:gd name="T54" fmla="*/ 5 w 23"/>
                  <a:gd name="T55" fmla="*/ 18 h 36"/>
                  <a:gd name="T56" fmla="*/ 5 w 23"/>
                  <a:gd name="T57" fmla="*/ 19 h 36"/>
                  <a:gd name="T58" fmla="*/ 3 w 23"/>
                  <a:gd name="T59" fmla="*/ 22 h 36"/>
                  <a:gd name="T60" fmla="*/ 3 w 23"/>
                  <a:gd name="T61" fmla="*/ 25 h 36"/>
                  <a:gd name="T62" fmla="*/ 6 w 23"/>
                  <a:gd name="T63" fmla="*/ 31 h 36"/>
                  <a:gd name="T64" fmla="*/ 6 w 23"/>
                  <a:gd name="T65" fmla="*/ 32 h 36"/>
                  <a:gd name="T66" fmla="*/ 7 w 23"/>
                  <a:gd name="T67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36">
                    <a:moveTo>
                      <a:pt x="10" y="36"/>
                    </a:moveTo>
                    <a:lnTo>
                      <a:pt x="7" y="36"/>
                    </a:lnTo>
                    <a:lnTo>
                      <a:pt x="6" y="35"/>
                    </a:lnTo>
                    <a:lnTo>
                      <a:pt x="3" y="32"/>
                    </a:lnTo>
                    <a:lnTo>
                      <a:pt x="2" y="31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6"/>
                    </a:lnTo>
                    <a:lnTo>
                      <a:pt x="5" y="13"/>
                    </a:lnTo>
                    <a:lnTo>
                      <a:pt x="6" y="12"/>
                    </a:lnTo>
                    <a:lnTo>
                      <a:pt x="7" y="8"/>
                    </a:lnTo>
                    <a:lnTo>
                      <a:pt x="9" y="6"/>
                    </a:lnTo>
                    <a:lnTo>
                      <a:pt x="10" y="3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5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6" y="11"/>
                    </a:lnTo>
                    <a:lnTo>
                      <a:pt x="19" y="15"/>
                    </a:lnTo>
                    <a:lnTo>
                      <a:pt x="20" y="16"/>
                    </a:lnTo>
                    <a:lnTo>
                      <a:pt x="23" y="22"/>
                    </a:lnTo>
                    <a:lnTo>
                      <a:pt x="22" y="26"/>
                    </a:lnTo>
                    <a:lnTo>
                      <a:pt x="20" y="31"/>
                    </a:lnTo>
                    <a:lnTo>
                      <a:pt x="18" y="34"/>
                    </a:lnTo>
                    <a:lnTo>
                      <a:pt x="16" y="35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0" y="36"/>
                    </a:lnTo>
                    <a:close/>
                    <a:moveTo>
                      <a:pt x="7" y="32"/>
                    </a:move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9"/>
                    </a:lnTo>
                    <a:lnTo>
                      <a:pt x="3" y="21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3" y="25"/>
                    </a:lnTo>
                    <a:lnTo>
                      <a:pt x="3" y="29"/>
                    </a:lnTo>
                    <a:lnTo>
                      <a:pt x="6" y="31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7" y="32"/>
                    </a:lnTo>
                    <a:lnTo>
                      <a:pt x="7" y="32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" name="Freeform 19"/>
              <p:cNvSpPr>
                <a:spLocks noEditPoints="1"/>
              </p:cNvSpPr>
              <p:nvPr/>
            </p:nvSpPr>
            <p:spPr bwMode="auto">
              <a:xfrm>
                <a:off x="6170613" y="3482976"/>
                <a:ext cx="11113" cy="19050"/>
              </a:xfrm>
              <a:custGeom>
                <a:avLst/>
                <a:gdLst>
                  <a:gd name="T0" fmla="*/ 7 w 21"/>
                  <a:gd name="T1" fmla="*/ 35 h 35"/>
                  <a:gd name="T2" fmla="*/ 3 w 21"/>
                  <a:gd name="T3" fmla="*/ 32 h 35"/>
                  <a:gd name="T4" fmla="*/ 0 w 21"/>
                  <a:gd name="T5" fmla="*/ 26 h 35"/>
                  <a:gd name="T6" fmla="*/ 0 w 21"/>
                  <a:gd name="T7" fmla="*/ 23 h 35"/>
                  <a:gd name="T8" fmla="*/ 0 w 21"/>
                  <a:gd name="T9" fmla="*/ 19 h 35"/>
                  <a:gd name="T10" fmla="*/ 3 w 21"/>
                  <a:gd name="T11" fmla="*/ 13 h 35"/>
                  <a:gd name="T12" fmla="*/ 7 w 21"/>
                  <a:gd name="T13" fmla="*/ 7 h 35"/>
                  <a:gd name="T14" fmla="*/ 10 w 21"/>
                  <a:gd name="T15" fmla="*/ 1 h 35"/>
                  <a:gd name="T16" fmla="*/ 10 w 21"/>
                  <a:gd name="T17" fmla="*/ 0 h 35"/>
                  <a:gd name="T18" fmla="*/ 10 w 21"/>
                  <a:gd name="T19" fmla="*/ 0 h 35"/>
                  <a:gd name="T20" fmla="*/ 11 w 21"/>
                  <a:gd name="T21" fmla="*/ 3 h 35"/>
                  <a:gd name="T22" fmla="*/ 14 w 21"/>
                  <a:gd name="T23" fmla="*/ 9 h 35"/>
                  <a:gd name="T24" fmla="*/ 18 w 21"/>
                  <a:gd name="T25" fmla="*/ 13 h 35"/>
                  <a:gd name="T26" fmla="*/ 21 w 21"/>
                  <a:gd name="T27" fmla="*/ 20 h 35"/>
                  <a:gd name="T28" fmla="*/ 20 w 21"/>
                  <a:gd name="T29" fmla="*/ 30 h 35"/>
                  <a:gd name="T30" fmla="*/ 14 w 21"/>
                  <a:gd name="T31" fmla="*/ 35 h 35"/>
                  <a:gd name="T32" fmla="*/ 11 w 21"/>
                  <a:gd name="T33" fmla="*/ 35 h 35"/>
                  <a:gd name="T34" fmla="*/ 7 w 21"/>
                  <a:gd name="T35" fmla="*/ 30 h 35"/>
                  <a:gd name="T36" fmla="*/ 7 w 21"/>
                  <a:gd name="T37" fmla="*/ 29 h 35"/>
                  <a:gd name="T38" fmla="*/ 7 w 21"/>
                  <a:gd name="T39" fmla="*/ 29 h 35"/>
                  <a:gd name="T40" fmla="*/ 7 w 21"/>
                  <a:gd name="T41" fmla="*/ 29 h 35"/>
                  <a:gd name="T42" fmla="*/ 5 w 21"/>
                  <a:gd name="T43" fmla="*/ 27 h 35"/>
                  <a:gd name="T44" fmla="*/ 4 w 21"/>
                  <a:gd name="T45" fmla="*/ 24 h 35"/>
                  <a:gd name="T46" fmla="*/ 3 w 21"/>
                  <a:gd name="T47" fmla="*/ 19 h 35"/>
                  <a:gd name="T48" fmla="*/ 4 w 21"/>
                  <a:gd name="T49" fmla="*/ 17 h 35"/>
                  <a:gd name="T50" fmla="*/ 4 w 21"/>
                  <a:gd name="T51" fmla="*/ 17 h 35"/>
                  <a:gd name="T52" fmla="*/ 4 w 21"/>
                  <a:gd name="T53" fmla="*/ 17 h 35"/>
                  <a:gd name="T54" fmla="*/ 4 w 21"/>
                  <a:gd name="T55" fmla="*/ 17 h 35"/>
                  <a:gd name="T56" fmla="*/ 4 w 21"/>
                  <a:gd name="T57" fmla="*/ 17 h 35"/>
                  <a:gd name="T58" fmla="*/ 1 w 21"/>
                  <a:gd name="T59" fmla="*/ 22 h 35"/>
                  <a:gd name="T60" fmla="*/ 1 w 21"/>
                  <a:gd name="T61" fmla="*/ 24 h 35"/>
                  <a:gd name="T62" fmla="*/ 5 w 21"/>
                  <a:gd name="T63" fmla="*/ 30 h 35"/>
                  <a:gd name="T64" fmla="*/ 5 w 21"/>
                  <a:gd name="T65" fmla="*/ 30 h 35"/>
                  <a:gd name="T66" fmla="*/ 7 w 21"/>
                  <a:gd name="T6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35">
                    <a:moveTo>
                      <a:pt x="10" y="35"/>
                    </a:moveTo>
                    <a:lnTo>
                      <a:pt x="7" y="35"/>
                    </a:lnTo>
                    <a:lnTo>
                      <a:pt x="4" y="33"/>
                    </a:lnTo>
                    <a:lnTo>
                      <a:pt x="3" y="32"/>
                    </a:lnTo>
                    <a:lnTo>
                      <a:pt x="1" y="29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8" y="4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3"/>
                    </a:lnTo>
                    <a:lnTo>
                      <a:pt x="14" y="7"/>
                    </a:lnTo>
                    <a:lnTo>
                      <a:pt x="14" y="9"/>
                    </a:lnTo>
                    <a:lnTo>
                      <a:pt x="16" y="10"/>
                    </a:lnTo>
                    <a:lnTo>
                      <a:pt x="18" y="13"/>
                    </a:lnTo>
                    <a:lnTo>
                      <a:pt x="20" y="16"/>
                    </a:lnTo>
                    <a:lnTo>
                      <a:pt x="21" y="20"/>
                    </a:lnTo>
                    <a:lnTo>
                      <a:pt x="21" y="26"/>
                    </a:lnTo>
                    <a:lnTo>
                      <a:pt x="20" y="30"/>
                    </a:lnTo>
                    <a:lnTo>
                      <a:pt x="17" y="33"/>
                    </a:lnTo>
                    <a:lnTo>
                      <a:pt x="14" y="35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10" y="35"/>
                    </a:lnTo>
                    <a:close/>
                    <a:moveTo>
                      <a:pt x="7" y="30"/>
                    </a:moveTo>
                    <a:lnTo>
                      <a:pt x="7" y="30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3" y="19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3" y="19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1" y="24"/>
                    </a:lnTo>
                    <a:lnTo>
                      <a:pt x="3" y="27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7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58" name="Group 157"/>
            <p:cNvGrpSpPr/>
            <p:nvPr/>
          </p:nvGrpSpPr>
          <p:grpSpPr>
            <a:xfrm>
              <a:off x="2061243" y="3485704"/>
              <a:ext cx="163513" cy="290513"/>
              <a:chOff x="6037263" y="3362326"/>
              <a:chExt cx="163513" cy="290513"/>
            </a:xfrm>
            <a:solidFill>
              <a:schemeClr val="bg2">
                <a:lumMod val="25000"/>
              </a:schemeClr>
            </a:solidFill>
          </p:grpSpPr>
          <p:sp>
            <p:nvSpPr>
              <p:cNvPr id="159" name="Freeform 14"/>
              <p:cNvSpPr>
                <a:spLocks noEditPoints="1"/>
              </p:cNvSpPr>
              <p:nvPr/>
            </p:nvSpPr>
            <p:spPr bwMode="auto">
              <a:xfrm>
                <a:off x="6037263" y="3362326"/>
                <a:ext cx="163513" cy="290513"/>
              </a:xfrm>
              <a:custGeom>
                <a:avLst/>
                <a:gdLst>
                  <a:gd name="T0" fmla="*/ 1 w 309"/>
                  <a:gd name="T1" fmla="*/ 495 h 548"/>
                  <a:gd name="T2" fmla="*/ 1 w 309"/>
                  <a:gd name="T3" fmla="*/ 442 h 548"/>
                  <a:gd name="T4" fmla="*/ 77 w 309"/>
                  <a:gd name="T5" fmla="*/ 439 h 548"/>
                  <a:gd name="T6" fmla="*/ 77 w 309"/>
                  <a:gd name="T7" fmla="*/ 410 h 548"/>
                  <a:gd name="T8" fmla="*/ 77 w 309"/>
                  <a:gd name="T9" fmla="*/ 192 h 548"/>
                  <a:gd name="T10" fmla="*/ 76 w 309"/>
                  <a:gd name="T11" fmla="*/ 0 h 548"/>
                  <a:gd name="T12" fmla="*/ 128 w 309"/>
                  <a:gd name="T13" fmla="*/ 0 h 548"/>
                  <a:gd name="T14" fmla="*/ 166 w 309"/>
                  <a:gd name="T15" fmla="*/ 0 h 548"/>
                  <a:gd name="T16" fmla="*/ 192 w 309"/>
                  <a:gd name="T17" fmla="*/ 0 h 548"/>
                  <a:gd name="T18" fmla="*/ 192 w 309"/>
                  <a:gd name="T19" fmla="*/ 60 h 548"/>
                  <a:gd name="T20" fmla="*/ 238 w 309"/>
                  <a:gd name="T21" fmla="*/ 60 h 548"/>
                  <a:gd name="T22" fmla="*/ 278 w 309"/>
                  <a:gd name="T23" fmla="*/ 60 h 548"/>
                  <a:gd name="T24" fmla="*/ 278 w 309"/>
                  <a:gd name="T25" fmla="*/ 126 h 548"/>
                  <a:gd name="T26" fmla="*/ 267 w 309"/>
                  <a:gd name="T27" fmla="*/ 126 h 548"/>
                  <a:gd name="T28" fmla="*/ 267 w 309"/>
                  <a:gd name="T29" fmla="*/ 83 h 548"/>
                  <a:gd name="T30" fmla="*/ 192 w 309"/>
                  <a:gd name="T31" fmla="*/ 83 h 548"/>
                  <a:gd name="T32" fmla="*/ 192 w 309"/>
                  <a:gd name="T33" fmla="*/ 263 h 548"/>
                  <a:gd name="T34" fmla="*/ 194 w 309"/>
                  <a:gd name="T35" fmla="*/ 441 h 548"/>
                  <a:gd name="T36" fmla="*/ 237 w 309"/>
                  <a:gd name="T37" fmla="*/ 442 h 548"/>
                  <a:gd name="T38" fmla="*/ 309 w 309"/>
                  <a:gd name="T39" fmla="*/ 442 h 548"/>
                  <a:gd name="T40" fmla="*/ 309 w 309"/>
                  <a:gd name="T41" fmla="*/ 491 h 548"/>
                  <a:gd name="T42" fmla="*/ 309 w 309"/>
                  <a:gd name="T43" fmla="*/ 547 h 548"/>
                  <a:gd name="T44" fmla="*/ 120 w 309"/>
                  <a:gd name="T45" fmla="*/ 548 h 548"/>
                  <a:gd name="T46" fmla="*/ 0 w 309"/>
                  <a:gd name="T47" fmla="*/ 547 h 548"/>
                  <a:gd name="T48" fmla="*/ 1 w 309"/>
                  <a:gd name="T49" fmla="*/ 495 h 548"/>
                  <a:gd name="T50" fmla="*/ 267 w 309"/>
                  <a:gd name="T51" fmla="*/ 491 h 548"/>
                  <a:gd name="T52" fmla="*/ 267 w 309"/>
                  <a:gd name="T53" fmla="*/ 462 h 548"/>
                  <a:gd name="T54" fmla="*/ 120 w 309"/>
                  <a:gd name="T55" fmla="*/ 462 h 548"/>
                  <a:gd name="T56" fmla="*/ 204 w 309"/>
                  <a:gd name="T57" fmla="*/ 462 h 548"/>
                  <a:gd name="T58" fmla="*/ 24 w 309"/>
                  <a:gd name="T59" fmla="*/ 462 h 548"/>
                  <a:gd name="T60" fmla="*/ 24 w 309"/>
                  <a:gd name="T61" fmla="*/ 492 h 548"/>
                  <a:gd name="T62" fmla="*/ 24 w 309"/>
                  <a:gd name="T63" fmla="*/ 520 h 548"/>
                  <a:gd name="T64" fmla="*/ 120 w 309"/>
                  <a:gd name="T65" fmla="*/ 520 h 548"/>
                  <a:gd name="T66" fmla="*/ 267 w 309"/>
                  <a:gd name="T67" fmla="*/ 518 h 548"/>
                  <a:gd name="T68" fmla="*/ 267 w 309"/>
                  <a:gd name="T69" fmla="*/ 491 h 548"/>
                  <a:gd name="T70" fmla="*/ 163 w 309"/>
                  <a:gd name="T71" fmla="*/ 232 h 548"/>
                  <a:gd name="T72" fmla="*/ 163 w 309"/>
                  <a:gd name="T73" fmla="*/ 31 h 548"/>
                  <a:gd name="T74" fmla="*/ 135 w 309"/>
                  <a:gd name="T75" fmla="*/ 31 h 548"/>
                  <a:gd name="T76" fmla="*/ 106 w 309"/>
                  <a:gd name="T77" fmla="*/ 31 h 548"/>
                  <a:gd name="T78" fmla="*/ 106 w 309"/>
                  <a:gd name="T79" fmla="*/ 232 h 548"/>
                  <a:gd name="T80" fmla="*/ 106 w 309"/>
                  <a:gd name="T81" fmla="*/ 441 h 548"/>
                  <a:gd name="T82" fmla="*/ 136 w 309"/>
                  <a:gd name="T83" fmla="*/ 441 h 548"/>
                  <a:gd name="T84" fmla="*/ 165 w 309"/>
                  <a:gd name="T85" fmla="*/ 441 h 548"/>
                  <a:gd name="T86" fmla="*/ 163 w 309"/>
                  <a:gd name="T87" fmla="*/ 232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09" h="548">
                    <a:moveTo>
                      <a:pt x="1" y="495"/>
                    </a:moveTo>
                    <a:lnTo>
                      <a:pt x="1" y="442"/>
                    </a:lnTo>
                    <a:lnTo>
                      <a:pt x="77" y="439"/>
                    </a:lnTo>
                    <a:lnTo>
                      <a:pt x="77" y="410"/>
                    </a:lnTo>
                    <a:lnTo>
                      <a:pt x="77" y="192"/>
                    </a:lnTo>
                    <a:lnTo>
                      <a:pt x="76" y="0"/>
                    </a:lnTo>
                    <a:lnTo>
                      <a:pt x="128" y="0"/>
                    </a:lnTo>
                    <a:lnTo>
                      <a:pt x="166" y="0"/>
                    </a:lnTo>
                    <a:lnTo>
                      <a:pt x="192" y="0"/>
                    </a:lnTo>
                    <a:lnTo>
                      <a:pt x="192" y="60"/>
                    </a:lnTo>
                    <a:lnTo>
                      <a:pt x="238" y="60"/>
                    </a:lnTo>
                    <a:lnTo>
                      <a:pt x="278" y="60"/>
                    </a:lnTo>
                    <a:lnTo>
                      <a:pt x="278" y="126"/>
                    </a:lnTo>
                    <a:lnTo>
                      <a:pt x="267" y="126"/>
                    </a:lnTo>
                    <a:lnTo>
                      <a:pt x="267" y="83"/>
                    </a:lnTo>
                    <a:lnTo>
                      <a:pt x="192" y="83"/>
                    </a:lnTo>
                    <a:lnTo>
                      <a:pt x="192" y="263"/>
                    </a:lnTo>
                    <a:lnTo>
                      <a:pt x="194" y="441"/>
                    </a:lnTo>
                    <a:lnTo>
                      <a:pt x="237" y="442"/>
                    </a:lnTo>
                    <a:lnTo>
                      <a:pt x="309" y="442"/>
                    </a:lnTo>
                    <a:lnTo>
                      <a:pt x="309" y="491"/>
                    </a:lnTo>
                    <a:lnTo>
                      <a:pt x="309" y="547"/>
                    </a:lnTo>
                    <a:lnTo>
                      <a:pt x="120" y="548"/>
                    </a:lnTo>
                    <a:lnTo>
                      <a:pt x="0" y="547"/>
                    </a:lnTo>
                    <a:lnTo>
                      <a:pt x="1" y="495"/>
                    </a:lnTo>
                    <a:close/>
                    <a:moveTo>
                      <a:pt x="267" y="491"/>
                    </a:moveTo>
                    <a:lnTo>
                      <a:pt x="267" y="462"/>
                    </a:lnTo>
                    <a:lnTo>
                      <a:pt x="120" y="462"/>
                    </a:lnTo>
                    <a:lnTo>
                      <a:pt x="204" y="462"/>
                    </a:lnTo>
                    <a:lnTo>
                      <a:pt x="24" y="462"/>
                    </a:lnTo>
                    <a:lnTo>
                      <a:pt x="24" y="492"/>
                    </a:lnTo>
                    <a:lnTo>
                      <a:pt x="24" y="520"/>
                    </a:lnTo>
                    <a:lnTo>
                      <a:pt x="120" y="520"/>
                    </a:lnTo>
                    <a:lnTo>
                      <a:pt x="267" y="518"/>
                    </a:lnTo>
                    <a:lnTo>
                      <a:pt x="267" y="491"/>
                    </a:lnTo>
                    <a:close/>
                    <a:moveTo>
                      <a:pt x="163" y="232"/>
                    </a:moveTo>
                    <a:lnTo>
                      <a:pt x="163" y="31"/>
                    </a:lnTo>
                    <a:lnTo>
                      <a:pt x="135" y="31"/>
                    </a:lnTo>
                    <a:lnTo>
                      <a:pt x="106" y="31"/>
                    </a:lnTo>
                    <a:lnTo>
                      <a:pt x="106" y="232"/>
                    </a:lnTo>
                    <a:lnTo>
                      <a:pt x="106" y="441"/>
                    </a:lnTo>
                    <a:lnTo>
                      <a:pt x="136" y="441"/>
                    </a:lnTo>
                    <a:lnTo>
                      <a:pt x="165" y="441"/>
                    </a:lnTo>
                    <a:lnTo>
                      <a:pt x="163" y="232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" name="Freeform 16"/>
              <p:cNvSpPr>
                <a:spLocks noEditPoints="1"/>
              </p:cNvSpPr>
              <p:nvPr/>
            </p:nvSpPr>
            <p:spPr bwMode="auto">
              <a:xfrm>
                <a:off x="6181725" y="3436938"/>
                <a:ext cx="11113" cy="19050"/>
              </a:xfrm>
              <a:custGeom>
                <a:avLst/>
                <a:gdLst>
                  <a:gd name="T0" fmla="*/ 7 w 21"/>
                  <a:gd name="T1" fmla="*/ 34 h 36"/>
                  <a:gd name="T2" fmla="*/ 3 w 21"/>
                  <a:gd name="T3" fmla="*/ 31 h 36"/>
                  <a:gd name="T4" fmla="*/ 0 w 21"/>
                  <a:gd name="T5" fmla="*/ 27 h 36"/>
                  <a:gd name="T6" fmla="*/ 0 w 21"/>
                  <a:gd name="T7" fmla="*/ 23 h 36"/>
                  <a:gd name="T8" fmla="*/ 0 w 21"/>
                  <a:gd name="T9" fmla="*/ 19 h 36"/>
                  <a:gd name="T10" fmla="*/ 3 w 21"/>
                  <a:gd name="T11" fmla="*/ 13 h 36"/>
                  <a:gd name="T12" fmla="*/ 7 w 21"/>
                  <a:gd name="T13" fmla="*/ 7 h 36"/>
                  <a:gd name="T14" fmla="*/ 10 w 21"/>
                  <a:gd name="T15" fmla="*/ 3 h 36"/>
                  <a:gd name="T16" fmla="*/ 10 w 21"/>
                  <a:gd name="T17" fmla="*/ 0 h 36"/>
                  <a:gd name="T18" fmla="*/ 10 w 21"/>
                  <a:gd name="T19" fmla="*/ 0 h 36"/>
                  <a:gd name="T20" fmla="*/ 11 w 21"/>
                  <a:gd name="T21" fmla="*/ 3 h 36"/>
                  <a:gd name="T22" fmla="*/ 16 w 21"/>
                  <a:gd name="T23" fmla="*/ 9 h 36"/>
                  <a:gd name="T24" fmla="*/ 18 w 21"/>
                  <a:gd name="T25" fmla="*/ 13 h 36"/>
                  <a:gd name="T26" fmla="*/ 21 w 21"/>
                  <a:gd name="T27" fmla="*/ 21 h 36"/>
                  <a:gd name="T28" fmla="*/ 20 w 21"/>
                  <a:gd name="T29" fmla="*/ 30 h 36"/>
                  <a:gd name="T30" fmla="*/ 14 w 21"/>
                  <a:gd name="T31" fmla="*/ 34 h 36"/>
                  <a:gd name="T32" fmla="*/ 11 w 21"/>
                  <a:gd name="T33" fmla="*/ 36 h 36"/>
                  <a:gd name="T34" fmla="*/ 7 w 21"/>
                  <a:gd name="T35" fmla="*/ 30 h 36"/>
                  <a:gd name="T36" fmla="*/ 7 w 21"/>
                  <a:gd name="T37" fmla="*/ 29 h 36"/>
                  <a:gd name="T38" fmla="*/ 7 w 21"/>
                  <a:gd name="T39" fmla="*/ 29 h 36"/>
                  <a:gd name="T40" fmla="*/ 7 w 21"/>
                  <a:gd name="T41" fmla="*/ 29 h 36"/>
                  <a:gd name="T42" fmla="*/ 5 w 21"/>
                  <a:gd name="T43" fmla="*/ 27 h 36"/>
                  <a:gd name="T44" fmla="*/ 4 w 21"/>
                  <a:gd name="T45" fmla="*/ 26 h 36"/>
                  <a:gd name="T46" fmla="*/ 4 w 21"/>
                  <a:gd name="T47" fmla="*/ 19 h 36"/>
                  <a:gd name="T48" fmla="*/ 4 w 21"/>
                  <a:gd name="T49" fmla="*/ 17 h 36"/>
                  <a:gd name="T50" fmla="*/ 4 w 21"/>
                  <a:gd name="T51" fmla="*/ 17 h 36"/>
                  <a:gd name="T52" fmla="*/ 4 w 21"/>
                  <a:gd name="T53" fmla="*/ 17 h 36"/>
                  <a:gd name="T54" fmla="*/ 4 w 21"/>
                  <a:gd name="T55" fmla="*/ 17 h 36"/>
                  <a:gd name="T56" fmla="*/ 4 w 21"/>
                  <a:gd name="T57" fmla="*/ 17 h 36"/>
                  <a:gd name="T58" fmla="*/ 3 w 21"/>
                  <a:gd name="T59" fmla="*/ 21 h 36"/>
                  <a:gd name="T60" fmla="*/ 3 w 21"/>
                  <a:gd name="T61" fmla="*/ 24 h 36"/>
                  <a:gd name="T62" fmla="*/ 5 w 21"/>
                  <a:gd name="T63" fmla="*/ 30 h 36"/>
                  <a:gd name="T64" fmla="*/ 5 w 21"/>
                  <a:gd name="T65" fmla="*/ 30 h 36"/>
                  <a:gd name="T66" fmla="*/ 7 w 21"/>
                  <a:gd name="T6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36">
                    <a:moveTo>
                      <a:pt x="10" y="36"/>
                    </a:moveTo>
                    <a:lnTo>
                      <a:pt x="7" y="34"/>
                    </a:lnTo>
                    <a:lnTo>
                      <a:pt x="4" y="33"/>
                    </a:lnTo>
                    <a:lnTo>
                      <a:pt x="3" y="31"/>
                    </a:lnTo>
                    <a:lnTo>
                      <a:pt x="1" y="29"/>
                    </a:lnTo>
                    <a:lnTo>
                      <a:pt x="0" y="27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8" y="4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3"/>
                    </a:lnTo>
                    <a:lnTo>
                      <a:pt x="14" y="9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18" y="13"/>
                    </a:lnTo>
                    <a:lnTo>
                      <a:pt x="20" y="16"/>
                    </a:lnTo>
                    <a:lnTo>
                      <a:pt x="21" y="21"/>
                    </a:lnTo>
                    <a:lnTo>
                      <a:pt x="21" y="26"/>
                    </a:lnTo>
                    <a:lnTo>
                      <a:pt x="20" y="30"/>
                    </a:lnTo>
                    <a:lnTo>
                      <a:pt x="17" y="33"/>
                    </a:lnTo>
                    <a:lnTo>
                      <a:pt x="14" y="34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10" y="36"/>
                    </a:lnTo>
                    <a:close/>
                    <a:moveTo>
                      <a:pt x="7" y="30"/>
                    </a:moveTo>
                    <a:lnTo>
                      <a:pt x="7" y="30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3" y="23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3" y="20"/>
                    </a:lnTo>
                    <a:lnTo>
                      <a:pt x="3" y="21"/>
                    </a:lnTo>
                    <a:lnTo>
                      <a:pt x="1" y="23"/>
                    </a:lnTo>
                    <a:lnTo>
                      <a:pt x="3" y="24"/>
                    </a:lnTo>
                    <a:lnTo>
                      <a:pt x="3" y="27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1"/>
                    </a:lnTo>
                    <a:lnTo>
                      <a:pt x="7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" name="Freeform 17"/>
              <p:cNvSpPr>
                <a:spLocks noEditPoints="1"/>
              </p:cNvSpPr>
              <p:nvPr/>
            </p:nvSpPr>
            <p:spPr bwMode="auto">
              <a:xfrm>
                <a:off x="6181725" y="3467101"/>
                <a:ext cx="12700" cy="19050"/>
              </a:xfrm>
              <a:custGeom>
                <a:avLst/>
                <a:gdLst>
                  <a:gd name="T0" fmla="*/ 8 w 23"/>
                  <a:gd name="T1" fmla="*/ 35 h 36"/>
                  <a:gd name="T2" fmla="*/ 4 w 23"/>
                  <a:gd name="T3" fmla="*/ 32 h 36"/>
                  <a:gd name="T4" fmla="*/ 1 w 23"/>
                  <a:gd name="T5" fmla="*/ 28 h 36"/>
                  <a:gd name="T6" fmla="*/ 0 w 23"/>
                  <a:gd name="T7" fmla="*/ 23 h 36"/>
                  <a:gd name="T8" fmla="*/ 1 w 23"/>
                  <a:gd name="T9" fmla="*/ 19 h 36"/>
                  <a:gd name="T10" fmla="*/ 4 w 23"/>
                  <a:gd name="T11" fmla="*/ 13 h 36"/>
                  <a:gd name="T12" fmla="*/ 8 w 23"/>
                  <a:gd name="T13" fmla="*/ 8 h 36"/>
                  <a:gd name="T14" fmla="*/ 11 w 23"/>
                  <a:gd name="T15" fmla="*/ 3 h 36"/>
                  <a:gd name="T16" fmla="*/ 11 w 23"/>
                  <a:gd name="T17" fmla="*/ 0 h 36"/>
                  <a:gd name="T18" fmla="*/ 11 w 23"/>
                  <a:gd name="T19" fmla="*/ 0 h 36"/>
                  <a:gd name="T20" fmla="*/ 13 w 23"/>
                  <a:gd name="T21" fmla="*/ 3 h 36"/>
                  <a:gd name="T22" fmla="*/ 16 w 23"/>
                  <a:gd name="T23" fmla="*/ 9 h 36"/>
                  <a:gd name="T24" fmla="*/ 20 w 23"/>
                  <a:gd name="T25" fmla="*/ 13 h 36"/>
                  <a:gd name="T26" fmla="*/ 23 w 23"/>
                  <a:gd name="T27" fmla="*/ 22 h 36"/>
                  <a:gd name="T28" fmla="*/ 21 w 23"/>
                  <a:gd name="T29" fmla="*/ 30 h 36"/>
                  <a:gd name="T30" fmla="*/ 16 w 23"/>
                  <a:gd name="T31" fmla="*/ 35 h 36"/>
                  <a:gd name="T32" fmla="*/ 11 w 23"/>
                  <a:gd name="T33" fmla="*/ 36 h 36"/>
                  <a:gd name="T34" fmla="*/ 8 w 23"/>
                  <a:gd name="T35" fmla="*/ 30 h 36"/>
                  <a:gd name="T36" fmla="*/ 8 w 23"/>
                  <a:gd name="T37" fmla="*/ 29 h 36"/>
                  <a:gd name="T38" fmla="*/ 8 w 23"/>
                  <a:gd name="T39" fmla="*/ 29 h 36"/>
                  <a:gd name="T40" fmla="*/ 8 w 23"/>
                  <a:gd name="T41" fmla="*/ 29 h 36"/>
                  <a:gd name="T42" fmla="*/ 7 w 23"/>
                  <a:gd name="T43" fmla="*/ 28 h 36"/>
                  <a:gd name="T44" fmla="*/ 5 w 23"/>
                  <a:gd name="T45" fmla="*/ 26 h 36"/>
                  <a:gd name="T46" fmla="*/ 4 w 23"/>
                  <a:gd name="T47" fmla="*/ 19 h 36"/>
                  <a:gd name="T48" fmla="*/ 5 w 23"/>
                  <a:gd name="T49" fmla="*/ 18 h 36"/>
                  <a:gd name="T50" fmla="*/ 5 w 23"/>
                  <a:gd name="T51" fmla="*/ 18 h 36"/>
                  <a:gd name="T52" fmla="*/ 5 w 23"/>
                  <a:gd name="T53" fmla="*/ 18 h 36"/>
                  <a:gd name="T54" fmla="*/ 5 w 23"/>
                  <a:gd name="T55" fmla="*/ 18 h 36"/>
                  <a:gd name="T56" fmla="*/ 4 w 23"/>
                  <a:gd name="T57" fmla="*/ 18 h 36"/>
                  <a:gd name="T58" fmla="*/ 3 w 23"/>
                  <a:gd name="T59" fmla="*/ 22 h 36"/>
                  <a:gd name="T60" fmla="*/ 3 w 23"/>
                  <a:gd name="T61" fmla="*/ 25 h 36"/>
                  <a:gd name="T62" fmla="*/ 7 w 23"/>
                  <a:gd name="T63" fmla="*/ 30 h 36"/>
                  <a:gd name="T64" fmla="*/ 7 w 23"/>
                  <a:gd name="T65" fmla="*/ 30 h 36"/>
                  <a:gd name="T66" fmla="*/ 8 w 23"/>
                  <a:gd name="T6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36">
                    <a:moveTo>
                      <a:pt x="11" y="36"/>
                    </a:moveTo>
                    <a:lnTo>
                      <a:pt x="8" y="35"/>
                    </a:lnTo>
                    <a:lnTo>
                      <a:pt x="5" y="33"/>
                    </a:lnTo>
                    <a:lnTo>
                      <a:pt x="4" y="32"/>
                    </a:lnTo>
                    <a:lnTo>
                      <a:pt x="1" y="29"/>
                    </a:lnTo>
                    <a:lnTo>
                      <a:pt x="1" y="28"/>
                    </a:lnTo>
                    <a:lnTo>
                      <a:pt x="1" y="25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19"/>
                    </a:lnTo>
                    <a:lnTo>
                      <a:pt x="3" y="15"/>
                    </a:lnTo>
                    <a:lnTo>
                      <a:pt x="4" y="13"/>
                    </a:lnTo>
                    <a:lnTo>
                      <a:pt x="5" y="10"/>
                    </a:lnTo>
                    <a:lnTo>
                      <a:pt x="8" y="8"/>
                    </a:lnTo>
                    <a:lnTo>
                      <a:pt x="10" y="5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3" y="3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7" y="10"/>
                    </a:lnTo>
                    <a:lnTo>
                      <a:pt x="20" y="13"/>
                    </a:lnTo>
                    <a:lnTo>
                      <a:pt x="20" y="16"/>
                    </a:lnTo>
                    <a:lnTo>
                      <a:pt x="23" y="22"/>
                    </a:lnTo>
                    <a:lnTo>
                      <a:pt x="23" y="26"/>
                    </a:lnTo>
                    <a:lnTo>
                      <a:pt x="21" y="30"/>
                    </a:lnTo>
                    <a:lnTo>
                      <a:pt x="18" y="33"/>
                    </a:lnTo>
                    <a:lnTo>
                      <a:pt x="16" y="35"/>
                    </a:lnTo>
                    <a:lnTo>
                      <a:pt x="13" y="35"/>
                    </a:lnTo>
                    <a:lnTo>
                      <a:pt x="11" y="36"/>
                    </a:lnTo>
                    <a:lnTo>
                      <a:pt x="11" y="36"/>
                    </a:lnTo>
                    <a:close/>
                    <a:moveTo>
                      <a:pt x="8" y="30"/>
                    </a:moveTo>
                    <a:lnTo>
                      <a:pt x="8" y="30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3" y="25"/>
                    </a:lnTo>
                    <a:lnTo>
                      <a:pt x="4" y="28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8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" name="Freeform 18"/>
              <p:cNvSpPr>
                <a:spLocks noEditPoints="1"/>
              </p:cNvSpPr>
              <p:nvPr/>
            </p:nvSpPr>
            <p:spPr bwMode="auto">
              <a:xfrm>
                <a:off x="6169025" y="3454401"/>
                <a:ext cx="12700" cy="19050"/>
              </a:xfrm>
              <a:custGeom>
                <a:avLst/>
                <a:gdLst>
                  <a:gd name="T0" fmla="*/ 7 w 23"/>
                  <a:gd name="T1" fmla="*/ 36 h 36"/>
                  <a:gd name="T2" fmla="*/ 3 w 23"/>
                  <a:gd name="T3" fmla="*/ 32 h 36"/>
                  <a:gd name="T4" fmla="*/ 0 w 23"/>
                  <a:gd name="T5" fmla="*/ 28 h 36"/>
                  <a:gd name="T6" fmla="*/ 0 w 23"/>
                  <a:gd name="T7" fmla="*/ 25 h 36"/>
                  <a:gd name="T8" fmla="*/ 0 w 23"/>
                  <a:gd name="T9" fmla="*/ 19 h 36"/>
                  <a:gd name="T10" fmla="*/ 5 w 23"/>
                  <a:gd name="T11" fmla="*/ 13 h 36"/>
                  <a:gd name="T12" fmla="*/ 7 w 23"/>
                  <a:gd name="T13" fmla="*/ 8 h 36"/>
                  <a:gd name="T14" fmla="*/ 10 w 23"/>
                  <a:gd name="T15" fmla="*/ 3 h 36"/>
                  <a:gd name="T16" fmla="*/ 12 w 23"/>
                  <a:gd name="T17" fmla="*/ 0 h 36"/>
                  <a:gd name="T18" fmla="*/ 12 w 23"/>
                  <a:gd name="T19" fmla="*/ 0 h 36"/>
                  <a:gd name="T20" fmla="*/ 12 w 23"/>
                  <a:gd name="T21" fmla="*/ 5 h 36"/>
                  <a:gd name="T22" fmla="*/ 16 w 23"/>
                  <a:gd name="T23" fmla="*/ 9 h 36"/>
                  <a:gd name="T24" fmla="*/ 19 w 23"/>
                  <a:gd name="T25" fmla="*/ 15 h 36"/>
                  <a:gd name="T26" fmla="*/ 23 w 23"/>
                  <a:gd name="T27" fmla="*/ 22 h 36"/>
                  <a:gd name="T28" fmla="*/ 20 w 23"/>
                  <a:gd name="T29" fmla="*/ 31 h 36"/>
                  <a:gd name="T30" fmla="*/ 16 w 23"/>
                  <a:gd name="T31" fmla="*/ 35 h 36"/>
                  <a:gd name="T32" fmla="*/ 12 w 23"/>
                  <a:gd name="T33" fmla="*/ 36 h 36"/>
                  <a:gd name="T34" fmla="*/ 7 w 23"/>
                  <a:gd name="T35" fmla="*/ 32 h 36"/>
                  <a:gd name="T36" fmla="*/ 9 w 23"/>
                  <a:gd name="T37" fmla="*/ 31 h 36"/>
                  <a:gd name="T38" fmla="*/ 9 w 23"/>
                  <a:gd name="T39" fmla="*/ 31 h 36"/>
                  <a:gd name="T40" fmla="*/ 7 w 23"/>
                  <a:gd name="T41" fmla="*/ 29 h 36"/>
                  <a:gd name="T42" fmla="*/ 6 w 23"/>
                  <a:gd name="T43" fmla="*/ 28 h 36"/>
                  <a:gd name="T44" fmla="*/ 5 w 23"/>
                  <a:gd name="T45" fmla="*/ 26 h 36"/>
                  <a:gd name="T46" fmla="*/ 5 w 23"/>
                  <a:gd name="T47" fmla="*/ 21 h 36"/>
                  <a:gd name="T48" fmla="*/ 5 w 23"/>
                  <a:gd name="T49" fmla="*/ 19 h 36"/>
                  <a:gd name="T50" fmla="*/ 5 w 23"/>
                  <a:gd name="T51" fmla="*/ 19 h 36"/>
                  <a:gd name="T52" fmla="*/ 5 w 23"/>
                  <a:gd name="T53" fmla="*/ 18 h 36"/>
                  <a:gd name="T54" fmla="*/ 5 w 23"/>
                  <a:gd name="T55" fmla="*/ 18 h 36"/>
                  <a:gd name="T56" fmla="*/ 5 w 23"/>
                  <a:gd name="T57" fmla="*/ 19 h 36"/>
                  <a:gd name="T58" fmla="*/ 3 w 23"/>
                  <a:gd name="T59" fmla="*/ 22 h 36"/>
                  <a:gd name="T60" fmla="*/ 3 w 23"/>
                  <a:gd name="T61" fmla="*/ 25 h 36"/>
                  <a:gd name="T62" fmla="*/ 6 w 23"/>
                  <a:gd name="T63" fmla="*/ 31 h 36"/>
                  <a:gd name="T64" fmla="*/ 6 w 23"/>
                  <a:gd name="T65" fmla="*/ 32 h 36"/>
                  <a:gd name="T66" fmla="*/ 7 w 23"/>
                  <a:gd name="T67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36">
                    <a:moveTo>
                      <a:pt x="10" y="36"/>
                    </a:moveTo>
                    <a:lnTo>
                      <a:pt x="7" y="36"/>
                    </a:lnTo>
                    <a:lnTo>
                      <a:pt x="6" y="35"/>
                    </a:lnTo>
                    <a:lnTo>
                      <a:pt x="3" y="32"/>
                    </a:lnTo>
                    <a:lnTo>
                      <a:pt x="2" y="31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6"/>
                    </a:lnTo>
                    <a:lnTo>
                      <a:pt x="5" y="13"/>
                    </a:lnTo>
                    <a:lnTo>
                      <a:pt x="6" y="12"/>
                    </a:lnTo>
                    <a:lnTo>
                      <a:pt x="7" y="8"/>
                    </a:lnTo>
                    <a:lnTo>
                      <a:pt x="9" y="6"/>
                    </a:lnTo>
                    <a:lnTo>
                      <a:pt x="10" y="3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5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6" y="11"/>
                    </a:lnTo>
                    <a:lnTo>
                      <a:pt x="19" y="15"/>
                    </a:lnTo>
                    <a:lnTo>
                      <a:pt x="20" y="16"/>
                    </a:lnTo>
                    <a:lnTo>
                      <a:pt x="23" y="22"/>
                    </a:lnTo>
                    <a:lnTo>
                      <a:pt x="22" y="26"/>
                    </a:lnTo>
                    <a:lnTo>
                      <a:pt x="20" y="31"/>
                    </a:lnTo>
                    <a:lnTo>
                      <a:pt x="18" y="34"/>
                    </a:lnTo>
                    <a:lnTo>
                      <a:pt x="16" y="35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0" y="36"/>
                    </a:lnTo>
                    <a:close/>
                    <a:moveTo>
                      <a:pt x="7" y="32"/>
                    </a:move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9"/>
                    </a:lnTo>
                    <a:lnTo>
                      <a:pt x="3" y="21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3" y="25"/>
                    </a:lnTo>
                    <a:lnTo>
                      <a:pt x="3" y="29"/>
                    </a:lnTo>
                    <a:lnTo>
                      <a:pt x="6" y="31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7" y="32"/>
                    </a:lnTo>
                    <a:lnTo>
                      <a:pt x="7" y="32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" name="Freeform 19"/>
              <p:cNvSpPr>
                <a:spLocks noEditPoints="1"/>
              </p:cNvSpPr>
              <p:nvPr/>
            </p:nvSpPr>
            <p:spPr bwMode="auto">
              <a:xfrm>
                <a:off x="6170613" y="3482976"/>
                <a:ext cx="11113" cy="19050"/>
              </a:xfrm>
              <a:custGeom>
                <a:avLst/>
                <a:gdLst>
                  <a:gd name="T0" fmla="*/ 7 w 21"/>
                  <a:gd name="T1" fmla="*/ 35 h 35"/>
                  <a:gd name="T2" fmla="*/ 3 w 21"/>
                  <a:gd name="T3" fmla="*/ 32 h 35"/>
                  <a:gd name="T4" fmla="*/ 0 w 21"/>
                  <a:gd name="T5" fmla="*/ 26 h 35"/>
                  <a:gd name="T6" fmla="*/ 0 w 21"/>
                  <a:gd name="T7" fmla="*/ 23 h 35"/>
                  <a:gd name="T8" fmla="*/ 0 w 21"/>
                  <a:gd name="T9" fmla="*/ 19 h 35"/>
                  <a:gd name="T10" fmla="*/ 3 w 21"/>
                  <a:gd name="T11" fmla="*/ 13 h 35"/>
                  <a:gd name="T12" fmla="*/ 7 w 21"/>
                  <a:gd name="T13" fmla="*/ 7 h 35"/>
                  <a:gd name="T14" fmla="*/ 10 w 21"/>
                  <a:gd name="T15" fmla="*/ 1 h 35"/>
                  <a:gd name="T16" fmla="*/ 10 w 21"/>
                  <a:gd name="T17" fmla="*/ 0 h 35"/>
                  <a:gd name="T18" fmla="*/ 10 w 21"/>
                  <a:gd name="T19" fmla="*/ 0 h 35"/>
                  <a:gd name="T20" fmla="*/ 11 w 21"/>
                  <a:gd name="T21" fmla="*/ 3 h 35"/>
                  <a:gd name="T22" fmla="*/ 14 w 21"/>
                  <a:gd name="T23" fmla="*/ 9 h 35"/>
                  <a:gd name="T24" fmla="*/ 18 w 21"/>
                  <a:gd name="T25" fmla="*/ 13 h 35"/>
                  <a:gd name="T26" fmla="*/ 21 w 21"/>
                  <a:gd name="T27" fmla="*/ 20 h 35"/>
                  <a:gd name="T28" fmla="*/ 20 w 21"/>
                  <a:gd name="T29" fmla="*/ 30 h 35"/>
                  <a:gd name="T30" fmla="*/ 14 w 21"/>
                  <a:gd name="T31" fmla="*/ 35 h 35"/>
                  <a:gd name="T32" fmla="*/ 11 w 21"/>
                  <a:gd name="T33" fmla="*/ 35 h 35"/>
                  <a:gd name="T34" fmla="*/ 7 w 21"/>
                  <a:gd name="T35" fmla="*/ 30 h 35"/>
                  <a:gd name="T36" fmla="*/ 7 w 21"/>
                  <a:gd name="T37" fmla="*/ 29 h 35"/>
                  <a:gd name="T38" fmla="*/ 7 w 21"/>
                  <a:gd name="T39" fmla="*/ 29 h 35"/>
                  <a:gd name="T40" fmla="*/ 7 w 21"/>
                  <a:gd name="T41" fmla="*/ 29 h 35"/>
                  <a:gd name="T42" fmla="*/ 5 w 21"/>
                  <a:gd name="T43" fmla="*/ 27 h 35"/>
                  <a:gd name="T44" fmla="*/ 4 w 21"/>
                  <a:gd name="T45" fmla="*/ 24 h 35"/>
                  <a:gd name="T46" fmla="*/ 3 w 21"/>
                  <a:gd name="T47" fmla="*/ 19 h 35"/>
                  <a:gd name="T48" fmla="*/ 4 w 21"/>
                  <a:gd name="T49" fmla="*/ 17 h 35"/>
                  <a:gd name="T50" fmla="*/ 4 w 21"/>
                  <a:gd name="T51" fmla="*/ 17 h 35"/>
                  <a:gd name="T52" fmla="*/ 4 w 21"/>
                  <a:gd name="T53" fmla="*/ 17 h 35"/>
                  <a:gd name="T54" fmla="*/ 4 w 21"/>
                  <a:gd name="T55" fmla="*/ 17 h 35"/>
                  <a:gd name="T56" fmla="*/ 4 w 21"/>
                  <a:gd name="T57" fmla="*/ 17 h 35"/>
                  <a:gd name="T58" fmla="*/ 1 w 21"/>
                  <a:gd name="T59" fmla="*/ 22 h 35"/>
                  <a:gd name="T60" fmla="*/ 1 w 21"/>
                  <a:gd name="T61" fmla="*/ 24 h 35"/>
                  <a:gd name="T62" fmla="*/ 5 w 21"/>
                  <a:gd name="T63" fmla="*/ 30 h 35"/>
                  <a:gd name="T64" fmla="*/ 5 w 21"/>
                  <a:gd name="T65" fmla="*/ 30 h 35"/>
                  <a:gd name="T66" fmla="*/ 7 w 21"/>
                  <a:gd name="T6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35">
                    <a:moveTo>
                      <a:pt x="10" y="35"/>
                    </a:moveTo>
                    <a:lnTo>
                      <a:pt x="7" y="35"/>
                    </a:lnTo>
                    <a:lnTo>
                      <a:pt x="4" y="33"/>
                    </a:lnTo>
                    <a:lnTo>
                      <a:pt x="3" y="32"/>
                    </a:lnTo>
                    <a:lnTo>
                      <a:pt x="1" y="29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8" y="4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3"/>
                    </a:lnTo>
                    <a:lnTo>
                      <a:pt x="14" y="7"/>
                    </a:lnTo>
                    <a:lnTo>
                      <a:pt x="14" y="9"/>
                    </a:lnTo>
                    <a:lnTo>
                      <a:pt x="16" y="10"/>
                    </a:lnTo>
                    <a:lnTo>
                      <a:pt x="18" y="13"/>
                    </a:lnTo>
                    <a:lnTo>
                      <a:pt x="20" y="16"/>
                    </a:lnTo>
                    <a:lnTo>
                      <a:pt x="21" y="20"/>
                    </a:lnTo>
                    <a:lnTo>
                      <a:pt x="21" y="26"/>
                    </a:lnTo>
                    <a:lnTo>
                      <a:pt x="20" y="30"/>
                    </a:lnTo>
                    <a:lnTo>
                      <a:pt x="17" y="33"/>
                    </a:lnTo>
                    <a:lnTo>
                      <a:pt x="14" y="35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10" y="35"/>
                    </a:lnTo>
                    <a:close/>
                    <a:moveTo>
                      <a:pt x="7" y="30"/>
                    </a:moveTo>
                    <a:lnTo>
                      <a:pt x="7" y="30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3" y="19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3" y="19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1" y="24"/>
                    </a:lnTo>
                    <a:lnTo>
                      <a:pt x="3" y="27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7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164" name="Rounded Rectangle 163"/>
          <p:cNvSpPr/>
          <p:nvPr/>
        </p:nvSpPr>
        <p:spPr>
          <a:xfrm>
            <a:off x="5586037" y="5290587"/>
            <a:ext cx="3078760" cy="81608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Small (on spot) Association inside the boundary of a Multi-</a:t>
            </a:r>
            <a:r>
              <a:rPr lang="en-GB" sz="1600" dirty="0" err="1" smtClean="0">
                <a:solidFill>
                  <a:schemeClr val="tx1"/>
                </a:solidFill>
              </a:rPr>
              <a:t>Kebele</a:t>
            </a:r>
            <a:r>
              <a:rPr lang="en-GB" sz="1600" dirty="0" smtClean="0">
                <a:solidFill>
                  <a:schemeClr val="tx1"/>
                </a:solidFill>
              </a:rPr>
              <a:t> are members of the </a:t>
            </a:r>
            <a:r>
              <a:rPr lang="en-GB" sz="1600" dirty="0">
                <a:solidFill>
                  <a:schemeClr val="tx1"/>
                </a:solidFill>
              </a:rPr>
              <a:t>Multi-</a:t>
            </a:r>
            <a:r>
              <a:rPr lang="en-GB" sz="1600" dirty="0" err="1">
                <a:solidFill>
                  <a:schemeClr val="tx1"/>
                </a:solidFill>
              </a:rPr>
              <a:t>Kebele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5295900" y="1204263"/>
            <a:ext cx="1" cy="452345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74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219231"/>
              </p:ext>
            </p:extLst>
          </p:nvPr>
        </p:nvGraphicFramePr>
        <p:xfrm>
          <a:off x="282804" y="1396078"/>
          <a:ext cx="11628000" cy="3238500"/>
        </p:xfrm>
        <a:graphic>
          <a:graphicData uri="http://schemas.openxmlformats.org/drawingml/2006/table">
            <a:tbl>
              <a:tblPr firstRow="1" firstCol="1" bandRow="1"/>
              <a:tblGrid>
                <a:gridCol w="3060000">
                  <a:extLst>
                    <a:ext uri="{9D8B030D-6E8A-4147-A177-3AD203B41FA5}">
                      <a16:colId xmlns:a16="http://schemas.microsoft.com/office/drawing/2014/main" val="1721098501"/>
                    </a:ext>
                  </a:extLst>
                </a:gridCol>
                <a:gridCol w="5508000">
                  <a:extLst>
                    <a:ext uri="{9D8B030D-6E8A-4147-A177-3AD203B41FA5}">
                      <a16:colId xmlns:a16="http://schemas.microsoft.com/office/drawing/2014/main" val="174708020"/>
                    </a:ext>
                  </a:extLst>
                </a:gridCol>
                <a:gridCol w="3060000">
                  <a:extLst>
                    <a:ext uri="{9D8B030D-6E8A-4147-A177-3AD203B41FA5}">
                      <a16:colId xmlns:a16="http://schemas.microsoft.com/office/drawing/2014/main" val="33162630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፫</a:t>
                      </a:r>
                      <a:r>
                        <a:rPr lang="en-US" sz="1400" u="sng" dirty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. 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400" b="1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ልዩ</a:t>
                      </a:r>
                      <a:r>
                        <a:rPr lang="en-US" sz="1400" b="1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1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አደረጃጀት</a:t>
                      </a:r>
                      <a:r>
                        <a:rPr lang="en-US" sz="1400" b="1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endParaRPr lang="en-GB" sz="1400" b="1" kern="1200" dirty="0" smtClean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Calibri" panose="020F0502020204030204" pitchFamily="34" charset="0"/>
                        <a:cs typeface="Ebrima" panose="02000000000000000000" pitchFamily="2" charset="0"/>
                      </a:endParaRPr>
                    </a:p>
                    <a:p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የገጠር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መጠጥ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ውሀና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ሳኒቴሽን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አገልግሎት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ሰጪ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ድርጅት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መሆን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የሚያስቸለውን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መስፈርት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ማሟላት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የማይችሉ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ሆነው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ከዚህ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በታች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ያሉትን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ያጠቃልላል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፡፡</a:t>
                      </a:r>
                      <a:endParaRPr lang="en-GB" sz="1400" kern="1200" dirty="0" smtClean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Calibri" panose="020F0502020204030204" pitchFamily="34" charset="0"/>
                        <a:cs typeface="Ebrima" panose="02000000000000000000" pitchFamily="2" charset="0"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Power Geez Unicode1" panose="00000400000000000000" pitchFamily="2" charset="0"/>
                        <a:ea typeface="Calibri" panose="020F0502020204030204" pitchFamily="34" charset="0"/>
                        <a:cs typeface="Nyala"/>
                      </a:endParaRPr>
                    </a:p>
                    <a:p>
                      <a:pPr marL="432435" indent="-144145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ሀ)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ከአንድ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ዉሀ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መገኛ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ሁለት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እና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ከሁለት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በላይ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ተጠቃሚ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ቀበሌያት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ካሉና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ተቋሙን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ለማስተዳደር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ዉስብስብ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ሁኔታዎችና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የአቅም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ማነስ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ባሉባቸዉ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ተቋም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ከእያንዳንዱ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ቀበሌያት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የተዉጣጡ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የዉሀ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ስራዎችን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የሚመሩ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የጋራ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አሠራር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ይዘረጋሉ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፡፡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ዝርዝር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ሁኔታም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በመመሪያ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ይወሰናል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፡፡</a:t>
                      </a:r>
                      <a:endParaRPr lang="en-GB" sz="1400" kern="1200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Calibri" panose="020F0502020204030204" pitchFamily="34" charset="0"/>
                        <a:cs typeface="Ebrima" panose="02000000000000000000" pitchFamily="2" charset="0"/>
                      </a:endParaRP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0" indent="-45720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u="sng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3. Special organization</a:t>
                      </a:r>
                    </a:p>
                    <a:p>
                      <a:pPr marL="742950" lvl="1" indent="-28575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Nyala"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Those structures that do not fulfil the criteria for service providing organization shall be organized in the following manner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.</a:t>
                      </a: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Power Geez Unicode1" panose="00000400000000000000" pitchFamily="2" charset="0"/>
                        <a:ea typeface="Calibri" panose="020F0502020204030204" pitchFamily="34" charset="0"/>
                        <a:cs typeface="Nyala"/>
                      </a:endParaRPr>
                    </a:p>
                    <a:p>
                      <a:pPr marL="342900" lvl="0" indent="-34290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In cases where there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are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two or more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kebeles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 that use the same water source and where there are complex conditions and lack of capacity to manage the water scheme, individuals from each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kebele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 shall be selected to lead the water works by establishing a joint operation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.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Nyala"/>
                      </a:endParaRPr>
                    </a:p>
                    <a:p>
                      <a:pPr marL="914400" indent="-45720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 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36304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8818" y="268220"/>
            <a:ext cx="9220590" cy="618370"/>
          </a:xfrm>
        </p:spPr>
        <p:txBody>
          <a:bodyPr/>
          <a:lstStyle/>
          <a:p>
            <a:r>
              <a:rPr lang="en-US" kern="0" spc="0" dirty="0">
                <a:solidFill>
                  <a:srgbClr val="000000"/>
                </a:solidFill>
                <a:ea typeface="Calibri" panose="020F0502020204030204" pitchFamily="34" charset="0"/>
                <a:cs typeface="Nyala"/>
              </a:rPr>
              <a:t>Establishment and Structure of Service Provider Organization</a:t>
            </a:r>
            <a:endParaRPr lang="en-GB" kern="0" spc="0" dirty="0">
              <a:solidFill>
                <a:srgbClr val="000000"/>
              </a:solidFill>
              <a:ea typeface="Calibri" panose="020F0502020204030204" pitchFamily="34" charset="0"/>
              <a:cs typeface="Nyala"/>
            </a:endParaRPr>
          </a:p>
        </p:txBody>
      </p:sp>
      <p:sp>
        <p:nvSpPr>
          <p:cNvPr id="138" name="Rounded Rectangle 5"/>
          <p:cNvSpPr/>
          <p:nvPr/>
        </p:nvSpPr>
        <p:spPr>
          <a:xfrm>
            <a:off x="685644" y="6131070"/>
            <a:ext cx="4914388" cy="44668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prstClr val="black"/>
                </a:solidFill>
              </a:rPr>
              <a:t>Scheme Management Agreement between 2 Federations</a:t>
            </a:r>
            <a:endParaRPr lang="en-GB" sz="1400" b="1" dirty="0">
              <a:solidFill>
                <a:prstClr val="black"/>
              </a:solidFill>
            </a:endParaRPr>
          </a:p>
        </p:txBody>
      </p:sp>
      <p:sp>
        <p:nvSpPr>
          <p:cNvPr id="163" name="Rounded Rectangle 5"/>
          <p:cNvSpPr/>
          <p:nvPr/>
        </p:nvSpPr>
        <p:spPr>
          <a:xfrm>
            <a:off x="8585603" y="4952799"/>
            <a:ext cx="3345522" cy="31374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prstClr val="black"/>
                </a:solidFill>
              </a:rPr>
              <a:t>Delegation to a neighbouring federation</a:t>
            </a:r>
            <a:endParaRPr lang="en-GB" sz="1400" b="1" dirty="0">
              <a:solidFill>
                <a:prstClr val="black"/>
              </a:solidFill>
            </a:endParaRP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3605043" y="2518337"/>
            <a:ext cx="2749657" cy="3193716"/>
            <a:chOff x="515784" y="1772854"/>
            <a:chExt cx="3725139" cy="4326735"/>
          </a:xfrm>
        </p:grpSpPr>
        <p:sp>
          <p:nvSpPr>
            <p:cNvPr id="59" name="Rectangle à coins arrondis 3"/>
            <p:cNvSpPr/>
            <p:nvPr/>
          </p:nvSpPr>
          <p:spPr>
            <a:xfrm>
              <a:off x="541552" y="1816554"/>
              <a:ext cx="3627119" cy="2303637"/>
            </a:xfrm>
            <a:prstGeom prst="roundRect">
              <a:avLst>
                <a:gd name="adj" fmla="val 10827"/>
              </a:avLst>
            </a:prstGeom>
            <a:solidFill>
              <a:srgbClr val="E7EFF5"/>
            </a:solidFill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prstClr val="white"/>
                </a:solidFill>
              </a:endParaRPr>
            </a:p>
          </p:txBody>
        </p:sp>
        <p:sp>
          <p:nvSpPr>
            <p:cNvPr id="60" name="Rectangle à coins arrondis 3"/>
            <p:cNvSpPr/>
            <p:nvPr/>
          </p:nvSpPr>
          <p:spPr>
            <a:xfrm>
              <a:off x="515784" y="4125277"/>
              <a:ext cx="3627119" cy="1974312"/>
            </a:xfrm>
            <a:prstGeom prst="roundRect">
              <a:avLst>
                <a:gd name="adj" fmla="val 10827"/>
              </a:avLst>
            </a:prstGeom>
            <a:solidFill>
              <a:srgbClr val="E7EFF5"/>
            </a:solidFill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prstClr val="white"/>
                </a:solidFill>
              </a:endParaRPr>
            </a:p>
          </p:txBody>
        </p:sp>
        <p:cxnSp>
          <p:nvCxnSpPr>
            <p:cNvPr id="65" name="Connecteur droit 13"/>
            <p:cNvCxnSpPr/>
            <p:nvPr/>
          </p:nvCxnSpPr>
          <p:spPr>
            <a:xfrm>
              <a:off x="3421891" y="2565128"/>
              <a:ext cx="134255" cy="23074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14"/>
            <p:cNvCxnSpPr/>
            <p:nvPr/>
          </p:nvCxnSpPr>
          <p:spPr>
            <a:xfrm flipH="1">
              <a:off x="2246843" y="2784521"/>
              <a:ext cx="1305249" cy="274834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16"/>
            <p:cNvCxnSpPr/>
            <p:nvPr/>
          </p:nvCxnSpPr>
          <p:spPr>
            <a:xfrm>
              <a:off x="2355500" y="2505832"/>
              <a:ext cx="622496" cy="403783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25"/>
            <p:cNvCxnSpPr/>
            <p:nvPr/>
          </p:nvCxnSpPr>
          <p:spPr>
            <a:xfrm flipH="1" flipV="1">
              <a:off x="2480495" y="4520292"/>
              <a:ext cx="337848" cy="423542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ounded Rectangle 5"/>
            <p:cNvSpPr/>
            <p:nvPr/>
          </p:nvSpPr>
          <p:spPr>
            <a:xfrm>
              <a:off x="1867646" y="5675741"/>
              <a:ext cx="2373277" cy="33993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b="1" dirty="0" err="1" smtClean="0">
                  <a:solidFill>
                    <a:srgbClr val="E7E6E6">
                      <a:lumMod val="25000"/>
                    </a:srgbClr>
                  </a:solidFill>
                </a:rPr>
                <a:t>Kebele</a:t>
              </a:r>
              <a:r>
                <a:rPr lang="en-GB" b="1" dirty="0" smtClean="0">
                  <a:solidFill>
                    <a:srgbClr val="E7E6E6">
                      <a:lumMod val="25000"/>
                    </a:srgbClr>
                  </a:solidFill>
                </a:rPr>
                <a:t> 2</a:t>
              </a:r>
              <a:endParaRPr lang="en-GB" b="1" dirty="0">
                <a:solidFill>
                  <a:srgbClr val="E7E6E6">
                    <a:lumMod val="25000"/>
                  </a:srgbClr>
                </a:solidFill>
              </a:endParaRPr>
            </a:p>
          </p:txBody>
        </p:sp>
        <p:cxnSp>
          <p:nvCxnSpPr>
            <p:cNvPr id="78" name="Connecteur droit 43"/>
            <p:cNvCxnSpPr/>
            <p:nvPr/>
          </p:nvCxnSpPr>
          <p:spPr>
            <a:xfrm flipH="1">
              <a:off x="2991015" y="2789129"/>
              <a:ext cx="565408" cy="2053191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44"/>
            <p:cNvCxnSpPr/>
            <p:nvPr/>
          </p:nvCxnSpPr>
          <p:spPr>
            <a:xfrm flipH="1">
              <a:off x="2562014" y="4842320"/>
              <a:ext cx="429001" cy="241933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45"/>
            <p:cNvCxnSpPr/>
            <p:nvPr/>
          </p:nvCxnSpPr>
          <p:spPr>
            <a:xfrm flipH="1" flipV="1">
              <a:off x="2991015" y="4842320"/>
              <a:ext cx="327125" cy="11603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ounded Rectangle 5"/>
            <p:cNvSpPr/>
            <p:nvPr/>
          </p:nvSpPr>
          <p:spPr>
            <a:xfrm>
              <a:off x="2756464" y="5266537"/>
              <a:ext cx="1102296" cy="339937"/>
            </a:xfrm>
            <a:prstGeom prst="round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dirty="0" err="1" smtClean="0">
                  <a:solidFill>
                    <a:prstClr val="black"/>
                  </a:solidFill>
                </a:rPr>
                <a:t>Asso</a:t>
              </a:r>
              <a:r>
                <a:rPr lang="en-GB" sz="1400" dirty="0" smtClean="0">
                  <a:solidFill>
                    <a:prstClr val="black"/>
                  </a:solidFill>
                </a:rPr>
                <a:t> 1</a:t>
              </a:r>
              <a:endParaRPr lang="en-GB" sz="1400" dirty="0">
                <a:solidFill>
                  <a:prstClr val="black"/>
                </a:solidFill>
              </a:endParaRPr>
            </a:p>
          </p:txBody>
        </p:sp>
        <p:sp>
          <p:nvSpPr>
            <p:cNvPr id="90" name="Ellipse 12"/>
            <p:cNvSpPr/>
            <p:nvPr/>
          </p:nvSpPr>
          <p:spPr>
            <a:xfrm flipV="1">
              <a:off x="3218525" y="2387675"/>
              <a:ext cx="406733" cy="185420"/>
            </a:xfrm>
            <a:prstGeom prst="trapezoid">
              <a:avLst>
                <a:gd name="adj" fmla="val 44781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prstClr val="white"/>
                </a:solidFill>
              </a:endParaRPr>
            </a:p>
          </p:txBody>
        </p:sp>
        <p:cxnSp>
          <p:nvCxnSpPr>
            <p:cNvPr id="100" name="Straight Connector 99"/>
            <p:cNvCxnSpPr/>
            <p:nvPr/>
          </p:nvCxnSpPr>
          <p:spPr>
            <a:xfrm>
              <a:off x="2246842" y="3053859"/>
              <a:ext cx="48222" cy="279444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Rounded Rectangle 5"/>
            <p:cNvSpPr/>
            <p:nvPr/>
          </p:nvSpPr>
          <p:spPr>
            <a:xfrm>
              <a:off x="1769626" y="1772854"/>
              <a:ext cx="2373277" cy="33993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b="1" dirty="0" err="1" smtClean="0">
                  <a:solidFill>
                    <a:srgbClr val="E7E6E6">
                      <a:lumMod val="25000"/>
                    </a:srgbClr>
                  </a:solidFill>
                </a:rPr>
                <a:t>Kebele</a:t>
              </a:r>
              <a:r>
                <a:rPr lang="en-GB" b="1" dirty="0" smtClean="0">
                  <a:solidFill>
                    <a:srgbClr val="E7E6E6">
                      <a:lumMod val="25000"/>
                    </a:srgbClr>
                  </a:solidFill>
                </a:rPr>
                <a:t> 1</a:t>
              </a:r>
              <a:endParaRPr lang="en-GB" b="1" dirty="0">
                <a:solidFill>
                  <a:srgbClr val="E7E6E6">
                    <a:lumMod val="25000"/>
                  </a:srgbClr>
                </a:solidFill>
              </a:endParaRPr>
            </a:p>
          </p:txBody>
        </p:sp>
        <p:cxnSp>
          <p:nvCxnSpPr>
            <p:cNvPr id="139" name="Connecteur droit 25"/>
            <p:cNvCxnSpPr/>
            <p:nvPr/>
          </p:nvCxnSpPr>
          <p:spPr>
            <a:xfrm flipH="1" flipV="1">
              <a:off x="1097615" y="4819790"/>
              <a:ext cx="337848" cy="423542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cteur droit 44"/>
            <p:cNvCxnSpPr/>
            <p:nvPr/>
          </p:nvCxnSpPr>
          <p:spPr>
            <a:xfrm flipH="1">
              <a:off x="1179134" y="5141818"/>
              <a:ext cx="429001" cy="241933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Ellipse 12"/>
            <p:cNvSpPr/>
            <p:nvPr/>
          </p:nvSpPr>
          <p:spPr>
            <a:xfrm>
              <a:off x="1438842" y="4925399"/>
              <a:ext cx="351599" cy="243299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prstClr val="white"/>
                </a:solidFill>
              </a:endParaRPr>
            </a:p>
          </p:txBody>
        </p:sp>
        <p:sp>
          <p:nvSpPr>
            <p:cNvPr id="148" name="Rounded Rectangle 5"/>
            <p:cNvSpPr/>
            <p:nvPr/>
          </p:nvSpPr>
          <p:spPr>
            <a:xfrm>
              <a:off x="765350" y="1853989"/>
              <a:ext cx="1102296" cy="339937"/>
            </a:xfrm>
            <a:prstGeom prst="round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dirty="0" err="1" smtClean="0">
                  <a:solidFill>
                    <a:prstClr val="black"/>
                  </a:solidFill>
                </a:rPr>
                <a:t>Asso</a:t>
              </a:r>
              <a:r>
                <a:rPr lang="en-GB" sz="1400" dirty="0" smtClean="0">
                  <a:solidFill>
                    <a:prstClr val="black"/>
                  </a:solidFill>
                </a:rPr>
                <a:t>  2</a:t>
              </a:r>
              <a:endParaRPr lang="en-GB" sz="1400" dirty="0">
                <a:solidFill>
                  <a:prstClr val="black"/>
                </a:solidFill>
              </a:endParaRPr>
            </a:p>
          </p:txBody>
        </p:sp>
        <p:sp>
          <p:nvSpPr>
            <p:cNvPr id="149" name="Rounded Rectangle 5"/>
            <p:cNvSpPr/>
            <p:nvPr/>
          </p:nvSpPr>
          <p:spPr>
            <a:xfrm>
              <a:off x="715391" y="3562567"/>
              <a:ext cx="1102296" cy="339937"/>
            </a:xfrm>
            <a:prstGeom prst="round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dirty="0" err="1" smtClean="0">
                  <a:solidFill>
                    <a:prstClr val="black"/>
                  </a:solidFill>
                </a:rPr>
                <a:t>Asso</a:t>
              </a:r>
              <a:r>
                <a:rPr lang="en-GB" sz="1400" dirty="0" smtClean="0">
                  <a:solidFill>
                    <a:prstClr val="black"/>
                  </a:solidFill>
                </a:rPr>
                <a:t> 3</a:t>
              </a:r>
              <a:endParaRPr lang="en-GB" sz="1400" dirty="0">
                <a:solidFill>
                  <a:prstClr val="black"/>
                </a:solidFill>
              </a:endParaRPr>
            </a:p>
          </p:txBody>
        </p:sp>
        <p:sp>
          <p:nvSpPr>
            <p:cNvPr id="150" name="Rounded Rectangle 5"/>
            <p:cNvSpPr/>
            <p:nvPr/>
          </p:nvSpPr>
          <p:spPr>
            <a:xfrm>
              <a:off x="1163970" y="5580775"/>
              <a:ext cx="1102296" cy="339937"/>
            </a:xfrm>
            <a:prstGeom prst="round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dirty="0" err="1" smtClean="0">
                  <a:solidFill>
                    <a:prstClr val="black"/>
                  </a:solidFill>
                </a:rPr>
                <a:t>Asso</a:t>
              </a:r>
              <a:r>
                <a:rPr lang="en-GB" sz="1400" dirty="0" smtClean="0">
                  <a:solidFill>
                    <a:prstClr val="black"/>
                  </a:solidFill>
                </a:rPr>
                <a:t> 2</a:t>
              </a:r>
              <a:endParaRPr lang="en-GB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3371134" y="3432511"/>
              <a:ext cx="213506" cy="215426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6" name="Group 245"/>
            <p:cNvGrpSpPr/>
            <p:nvPr/>
          </p:nvGrpSpPr>
          <p:grpSpPr>
            <a:xfrm>
              <a:off x="2223350" y="2254178"/>
              <a:ext cx="163513" cy="290513"/>
              <a:chOff x="6037263" y="3362326"/>
              <a:chExt cx="163513" cy="290513"/>
            </a:xfrm>
            <a:solidFill>
              <a:schemeClr val="bg2">
                <a:lumMod val="25000"/>
              </a:schemeClr>
            </a:solidFill>
          </p:grpSpPr>
          <p:sp>
            <p:nvSpPr>
              <p:cNvPr id="247" name="Freeform 14"/>
              <p:cNvSpPr>
                <a:spLocks noEditPoints="1"/>
              </p:cNvSpPr>
              <p:nvPr/>
            </p:nvSpPr>
            <p:spPr bwMode="auto">
              <a:xfrm>
                <a:off x="6037263" y="3362326"/>
                <a:ext cx="163513" cy="290513"/>
              </a:xfrm>
              <a:custGeom>
                <a:avLst/>
                <a:gdLst>
                  <a:gd name="T0" fmla="*/ 1 w 309"/>
                  <a:gd name="T1" fmla="*/ 495 h 548"/>
                  <a:gd name="T2" fmla="*/ 1 w 309"/>
                  <a:gd name="T3" fmla="*/ 442 h 548"/>
                  <a:gd name="T4" fmla="*/ 77 w 309"/>
                  <a:gd name="T5" fmla="*/ 439 h 548"/>
                  <a:gd name="T6" fmla="*/ 77 w 309"/>
                  <a:gd name="T7" fmla="*/ 410 h 548"/>
                  <a:gd name="T8" fmla="*/ 77 w 309"/>
                  <a:gd name="T9" fmla="*/ 192 h 548"/>
                  <a:gd name="T10" fmla="*/ 76 w 309"/>
                  <a:gd name="T11" fmla="*/ 0 h 548"/>
                  <a:gd name="T12" fmla="*/ 128 w 309"/>
                  <a:gd name="T13" fmla="*/ 0 h 548"/>
                  <a:gd name="T14" fmla="*/ 166 w 309"/>
                  <a:gd name="T15" fmla="*/ 0 h 548"/>
                  <a:gd name="T16" fmla="*/ 192 w 309"/>
                  <a:gd name="T17" fmla="*/ 0 h 548"/>
                  <a:gd name="T18" fmla="*/ 192 w 309"/>
                  <a:gd name="T19" fmla="*/ 60 h 548"/>
                  <a:gd name="T20" fmla="*/ 238 w 309"/>
                  <a:gd name="T21" fmla="*/ 60 h 548"/>
                  <a:gd name="T22" fmla="*/ 278 w 309"/>
                  <a:gd name="T23" fmla="*/ 60 h 548"/>
                  <a:gd name="T24" fmla="*/ 278 w 309"/>
                  <a:gd name="T25" fmla="*/ 126 h 548"/>
                  <a:gd name="T26" fmla="*/ 267 w 309"/>
                  <a:gd name="T27" fmla="*/ 126 h 548"/>
                  <a:gd name="T28" fmla="*/ 267 w 309"/>
                  <a:gd name="T29" fmla="*/ 83 h 548"/>
                  <a:gd name="T30" fmla="*/ 192 w 309"/>
                  <a:gd name="T31" fmla="*/ 83 h 548"/>
                  <a:gd name="T32" fmla="*/ 192 w 309"/>
                  <a:gd name="T33" fmla="*/ 263 h 548"/>
                  <a:gd name="T34" fmla="*/ 194 w 309"/>
                  <a:gd name="T35" fmla="*/ 441 h 548"/>
                  <a:gd name="T36" fmla="*/ 237 w 309"/>
                  <a:gd name="T37" fmla="*/ 442 h 548"/>
                  <a:gd name="T38" fmla="*/ 309 w 309"/>
                  <a:gd name="T39" fmla="*/ 442 h 548"/>
                  <a:gd name="T40" fmla="*/ 309 w 309"/>
                  <a:gd name="T41" fmla="*/ 491 h 548"/>
                  <a:gd name="T42" fmla="*/ 309 w 309"/>
                  <a:gd name="T43" fmla="*/ 547 h 548"/>
                  <a:gd name="T44" fmla="*/ 120 w 309"/>
                  <a:gd name="T45" fmla="*/ 548 h 548"/>
                  <a:gd name="T46" fmla="*/ 0 w 309"/>
                  <a:gd name="T47" fmla="*/ 547 h 548"/>
                  <a:gd name="T48" fmla="*/ 1 w 309"/>
                  <a:gd name="T49" fmla="*/ 495 h 548"/>
                  <a:gd name="T50" fmla="*/ 267 w 309"/>
                  <a:gd name="T51" fmla="*/ 491 h 548"/>
                  <a:gd name="T52" fmla="*/ 267 w 309"/>
                  <a:gd name="T53" fmla="*/ 462 h 548"/>
                  <a:gd name="T54" fmla="*/ 120 w 309"/>
                  <a:gd name="T55" fmla="*/ 462 h 548"/>
                  <a:gd name="T56" fmla="*/ 204 w 309"/>
                  <a:gd name="T57" fmla="*/ 462 h 548"/>
                  <a:gd name="T58" fmla="*/ 24 w 309"/>
                  <a:gd name="T59" fmla="*/ 462 h 548"/>
                  <a:gd name="T60" fmla="*/ 24 w 309"/>
                  <a:gd name="T61" fmla="*/ 492 h 548"/>
                  <a:gd name="T62" fmla="*/ 24 w 309"/>
                  <a:gd name="T63" fmla="*/ 520 h 548"/>
                  <a:gd name="T64" fmla="*/ 120 w 309"/>
                  <a:gd name="T65" fmla="*/ 520 h 548"/>
                  <a:gd name="T66" fmla="*/ 267 w 309"/>
                  <a:gd name="T67" fmla="*/ 518 h 548"/>
                  <a:gd name="T68" fmla="*/ 267 w 309"/>
                  <a:gd name="T69" fmla="*/ 491 h 548"/>
                  <a:gd name="T70" fmla="*/ 163 w 309"/>
                  <a:gd name="T71" fmla="*/ 232 h 548"/>
                  <a:gd name="T72" fmla="*/ 163 w 309"/>
                  <a:gd name="T73" fmla="*/ 31 h 548"/>
                  <a:gd name="T74" fmla="*/ 135 w 309"/>
                  <a:gd name="T75" fmla="*/ 31 h 548"/>
                  <a:gd name="T76" fmla="*/ 106 w 309"/>
                  <a:gd name="T77" fmla="*/ 31 h 548"/>
                  <a:gd name="T78" fmla="*/ 106 w 309"/>
                  <a:gd name="T79" fmla="*/ 232 h 548"/>
                  <a:gd name="T80" fmla="*/ 106 w 309"/>
                  <a:gd name="T81" fmla="*/ 441 h 548"/>
                  <a:gd name="T82" fmla="*/ 136 w 309"/>
                  <a:gd name="T83" fmla="*/ 441 h 548"/>
                  <a:gd name="T84" fmla="*/ 165 w 309"/>
                  <a:gd name="T85" fmla="*/ 441 h 548"/>
                  <a:gd name="T86" fmla="*/ 163 w 309"/>
                  <a:gd name="T87" fmla="*/ 232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09" h="548">
                    <a:moveTo>
                      <a:pt x="1" y="495"/>
                    </a:moveTo>
                    <a:lnTo>
                      <a:pt x="1" y="442"/>
                    </a:lnTo>
                    <a:lnTo>
                      <a:pt x="77" y="439"/>
                    </a:lnTo>
                    <a:lnTo>
                      <a:pt x="77" y="410"/>
                    </a:lnTo>
                    <a:lnTo>
                      <a:pt x="77" y="192"/>
                    </a:lnTo>
                    <a:lnTo>
                      <a:pt x="76" y="0"/>
                    </a:lnTo>
                    <a:lnTo>
                      <a:pt x="128" y="0"/>
                    </a:lnTo>
                    <a:lnTo>
                      <a:pt x="166" y="0"/>
                    </a:lnTo>
                    <a:lnTo>
                      <a:pt x="192" y="0"/>
                    </a:lnTo>
                    <a:lnTo>
                      <a:pt x="192" y="60"/>
                    </a:lnTo>
                    <a:lnTo>
                      <a:pt x="238" y="60"/>
                    </a:lnTo>
                    <a:lnTo>
                      <a:pt x="278" y="60"/>
                    </a:lnTo>
                    <a:lnTo>
                      <a:pt x="278" y="126"/>
                    </a:lnTo>
                    <a:lnTo>
                      <a:pt x="267" y="126"/>
                    </a:lnTo>
                    <a:lnTo>
                      <a:pt x="267" y="83"/>
                    </a:lnTo>
                    <a:lnTo>
                      <a:pt x="192" y="83"/>
                    </a:lnTo>
                    <a:lnTo>
                      <a:pt x="192" y="263"/>
                    </a:lnTo>
                    <a:lnTo>
                      <a:pt x="194" y="441"/>
                    </a:lnTo>
                    <a:lnTo>
                      <a:pt x="237" y="442"/>
                    </a:lnTo>
                    <a:lnTo>
                      <a:pt x="309" y="442"/>
                    </a:lnTo>
                    <a:lnTo>
                      <a:pt x="309" y="491"/>
                    </a:lnTo>
                    <a:lnTo>
                      <a:pt x="309" y="547"/>
                    </a:lnTo>
                    <a:lnTo>
                      <a:pt x="120" y="548"/>
                    </a:lnTo>
                    <a:lnTo>
                      <a:pt x="0" y="547"/>
                    </a:lnTo>
                    <a:lnTo>
                      <a:pt x="1" y="495"/>
                    </a:lnTo>
                    <a:close/>
                    <a:moveTo>
                      <a:pt x="267" y="491"/>
                    </a:moveTo>
                    <a:lnTo>
                      <a:pt x="267" y="462"/>
                    </a:lnTo>
                    <a:lnTo>
                      <a:pt x="120" y="462"/>
                    </a:lnTo>
                    <a:lnTo>
                      <a:pt x="204" y="462"/>
                    </a:lnTo>
                    <a:lnTo>
                      <a:pt x="24" y="462"/>
                    </a:lnTo>
                    <a:lnTo>
                      <a:pt x="24" y="492"/>
                    </a:lnTo>
                    <a:lnTo>
                      <a:pt x="24" y="520"/>
                    </a:lnTo>
                    <a:lnTo>
                      <a:pt x="120" y="520"/>
                    </a:lnTo>
                    <a:lnTo>
                      <a:pt x="267" y="518"/>
                    </a:lnTo>
                    <a:lnTo>
                      <a:pt x="267" y="491"/>
                    </a:lnTo>
                    <a:close/>
                    <a:moveTo>
                      <a:pt x="163" y="232"/>
                    </a:moveTo>
                    <a:lnTo>
                      <a:pt x="163" y="31"/>
                    </a:lnTo>
                    <a:lnTo>
                      <a:pt x="135" y="31"/>
                    </a:lnTo>
                    <a:lnTo>
                      <a:pt x="106" y="31"/>
                    </a:lnTo>
                    <a:lnTo>
                      <a:pt x="106" y="232"/>
                    </a:lnTo>
                    <a:lnTo>
                      <a:pt x="106" y="441"/>
                    </a:lnTo>
                    <a:lnTo>
                      <a:pt x="136" y="441"/>
                    </a:lnTo>
                    <a:lnTo>
                      <a:pt x="165" y="441"/>
                    </a:lnTo>
                    <a:lnTo>
                      <a:pt x="163" y="232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  <p:sp>
            <p:nvSpPr>
              <p:cNvPr id="248" name="Freeform 16"/>
              <p:cNvSpPr>
                <a:spLocks noEditPoints="1"/>
              </p:cNvSpPr>
              <p:nvPr/>
            </p:nvSpPr>
            <p:spPr bwMode="auto">
              <a:xfrm>
                <a:off x="6181725" y="3436938"/>
                <a:ext cx="11113" cy="19050"/>
              </a:xfrm>
              <a:custGeom>
                <a:avLst/>
                <a:gdLst>
                  <a:gd name="T0" fmla="*/ 7 w 21"/>
                  <a:gd name="T1" fmla="*/ 34 h 36"/>
                  <a:gd name="T2" fmla="*/ 3 w 21"/>
                  <a:gd name="T3" fmla="*/ 31 h 36"/>
                  <a:gd name="T4" fmla="*/ 0 w 21"/>
                  <a:gd name="T5" fmla="*/ 27 h 36"/>
                  <a:gd name="T6" fmla="*/ 0 w 21"/>
                  <a:gd name="T7" fmla="*/ 23 h 36"/>
                  <a:gd name="T8" fmla="*/ 0 w 21"/>
                  <a:gd name="T9" fmla="*/ 19 h 36"/>
                  <a:gd name="T10" fmla="*/ 3 w 21"/>
                  <a:gd name="T11" fmla="*/ 13 h 36"/>
                  <a:gd name="T12" fmla="*/ 7 w 21"/>
                  <a:gd name="T13" fmla="*/ 7 h 36"/>
                  <a:gd name="T14" fmla="*/ 10 w 21"/>
                  <a:gd name="T15" fmla="*/ 3 h 36"/>
                  <a:gd name="T16" fmla="*/ 10 w 21"/>
                  <a:gd name="T17" fmla="*/ 0 h 36"/>
                  <a:gd name="T18" fmla="*/ 10 w 21"/>
                  <a:gd name="T19" fmla="*/ 0 h 36"/>
                  <a:gd name="T20" fmla="*/ 11 w 21"/>
                  <a:gd name="T21" fmla="*/ 3 h 36"/>
                  <a:gd name="T22" fmla="*/ 16 w 21"/>
                  <a:gd name="T23" fmla="*/ 9 h 36"/>
                  <a:gd name="T24" fmla="*/ 18 w 21"/>
                  <a:gd name="T25" fmla="*/ 13 h 36"/>
                  <a:gd name="T26" fmla="*/ 21 w 21"/>
                  <a:gd name="T27" fmla="*/ 21 h 36"/>
                  <a:gd name="T28" fmla="*/ 20 w 21"/>
                  <a:gd name="T29" fmla="*/ 30 h 36"/>
                  <a:gd name="T30" fmla="*/ 14 w 21"/>
                  <a:gd name="T31" fmla="*/ 34 h 36"/>
                  <a:gd name="T32" fmla="*/ 11 w 21"/>
                  <a:gd name="T33" fmla="*/ 36 h 36"/>
                  <a:gd name="T34" fmla="*/ 7 w 21"/>
                  <a:gd name="T35" fmla="*/ 30 h 36"/>
                  <a:gd name="T36" fmla="*/ 7 w 21"/>
                  <a:gd name="T37" fmla="*/ 29 h 36"/>
                  <a:gd name="T38" fmla="*/ 7 w 21"/>
                  <a:gd name="T39" fmla="*/ 29 h 36"/>
                  <a:gd name="T40" fmla="*/ 7 w 21"/>
                  <a:gd name="T41" fmla="*/ 29 h 36"/>
                  <a:gd name="T42" fmla="*/ 5 w 21"/>
                  <a:gd name="T43" fmla="*/ 27 h 36"/>
                  <a:gd name="T44" fmla="*/ 4 w 21"/>
                  <a:gd name="T45" fmla="*/ 26 h 36"/>
                  <a:gd name="T46" fmla="*/ 4 w 21"/>
                  <a:gd name="T47" fmla="*/ 19 h 36"/>
                  <a:gd name="T48" fmla="*/ 4 w 21"/>
                  <a:gd name="T49" fmla="*/ 17 h 36"/>
                  <a:gd name="T50" fmla="*/ 4 w 21"/>
                  <a:gd name="T51" fmla="*/ 17 h 36"/>
                  <a:gd name="T52" fmla="*/ 4 w 21"/>
                  <a:gd name="T53" fmla="*/ 17 h 36"/>
                  <a:gd name="T54" fmla="*/ 4 w 21"/>
                  <a:gd name="T55" fmla="*/ 17 h 36"/>
                  <a:gd name="T56" fmla="*/ 4 w 21"/>
                  <a:gd name="T57" fmla="*/ 17 h 36"/>
                  <a:gd name="T58" fmla="*/ 3 w 21"/>
                  <a:gd name="T59" fmla="*/ 21 h 36"/>
                  <a:gd name="T60" fmla="*/ 3 w 21"/>
                  <a:gd name="T61" fmla="*/ 24 h 36"/>
                  <a:gd name="T62" fmla="*/ 5 w 21"/>
                  <a:gd name="T63" fmla="*/ 30 h 36"/>
                  <a:gd name="T64" fmla="*/ 5 w 21"/>
                  <a:gd name="T65" fmla="*/ 30 h 36"/>
                  <a:gd name="T66" fmla="*/ 7 w 21"/>
                  <a:gd name="T6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36">
                    <a:moveTo>
                      <a:pt x="10" y="36"/>
                    </a:moveTo>
                    <a:lnTo>
                      <a:pt x="7" y="34"/>
                    </a:lnTo>
                    <a:lnTo>
                      <a:pt x="4" y="33"/>
                    </a:lnTo>
                    <a:lnTo>
                      <a:pt x="3" y="31"/>
                    </a:lnTo>
                    <a:lnTo>
                      <a:pt x="1" y="29"/>
                    </a:lnTo>
                    <a:lnTo>
                      <a:pt x="0" y="27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8" y="4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3"/>
                    </a:lnTo>
                    <a:lnTo>
                      <a:pt x="14" y="9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18" y="13"/>
                    </a:lnTo>
                    <a:lnTo>
                      <a:pt x="20" y="16"/>
                    </a:lnTo>
                    <a:lnTo>
                      <a:pt x="21" y="21"/>
                    </a:lnTo>
                    <a:lnTo>
                      <a:pt x="21" y="26"/>
                    </a:lnTo>
                    <a:lnTo>
                      <a:pt x="20" y="30"/>
                    </a:lnTo>
                    <a:lnTo>
                      <a:pt x="17" y="33"/>
                    </a:lnTo>
                    <a:lnTo>
                      <a:pt x="14" y="34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10" y="36"/>
                    </a:lnTo>
                    <a:close/>
                    <a:moveTo>
                      <a:pt x="7" y="30"/>
                    </a:moveTo>
                    <a:lnTo>
                      <a:pt x="7" y="30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3" y="23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3" y="20"/>
                    </a:lnTo>
                    <a:lnTo>
                      <a:pt x="3" y="21"/>
                    </a:lnTo>
                    <a:lnTo>
                      <a:pt x="1" y="23"/>
                    </a:lnTo>
                    <a:lnTo>
                      <a:pt x="3" y="24"/>
                    </a:lnTo>
                    <a:lnTo>
                      <a:pt x="3" y="27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1"/>
                    </a:lnTo>
                    <a:lnTo>
                      <a:pt x="7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  <p:sp>
            <p:nvSpPr>
              <p:cNvPr id="249" name="Freeform 17"/>
              <p:cNvSpPr>
                <a:spLocks noEditPoints="1"/>
              </p:cNvSpPr>
              <p:nvPr/>
            </p:nvSpPr>
            <p:spPr bwMode="auto">
              <a:xfrm>
                <a:off x="6181725" y="3467101"/>
                <a:ext cx="12700" cy="19050"/>
              </a:xfrm>
              <a:custGeom>
                <a:avLst/>
                <a:gdLst>
                  <a:gd name="T0" fmla="*/ 8 w 23"/>
                  <a:gd name="T1" fmla="*/ 35 h 36"/>
                  <a:gd name="T2" fmla="*/ 4 w 23"/>
                  <a:gd name="T3" fmla="*/ 32 h 36"/>
                  <a:gd name="T4" fmla="*/ 1 w 23"/>
                  <a:gd name="T5" fmla="*/ 28 h 36"/>
                  <a:gd name="T6" fmla="*/ 0 w 23"/>
                  <a:gd name="T7" fmla="*/ 23 h 36"/>
                  <a:gd name="T8" fmla="*/ 1 w 23"/>
                  <a:gd name="T9" fmla="*/ 19 h 36"/>
                  <a:gd name="T10" fmla="*/ 4 w 23"/>
                  <a:gd name="T11" fmla="*/ 13 h 36"/>
                  <a:gd name="T12" fmla="*/ 8 w 23"/>
                  <a:gd name="T13" fmla="*/ 8 h 36"/>
                  <a:gd name="T14" fmla="*/ 11 w 23"/>
                  <a:gd name="T15" fmla="*/ 3 h 36"/>
                  <a:gd name="T16" fmla="*/ 11 w 23"/>
                  <a:gd name="T17" fmla="*/ 0 h 36"/>
                  <a:gd name="T18" fmla="*/ 11 w 23"/>
                  <a:gd name="T19" fmla="*/ 0 h 36"/>
                  <a:gd name="T20" fmla="*/ 13 w 23"/>
                  <a:gd name="T21" fmla="*/ 3 h 36"/>
                  <a:gd name="T22" fmla="*/ 16 w 23"/>
                  <a:gd name="T23" fmla="*/ 9 h 36"/>
                  <a:gd name="T24" fmla="*/ 20 w 23"/>
                  <a:gd name="T25" fmla="*/ 13 h 36"/>
                  <a:gd name="T26" fmla="*/ 23 w 23"/>
                  <a:gd name="T27" fmla="*/ 22 h 36"/>
                  <a:gd name="T28" fmla="*/ 21 w 23"/>
                  <a:gd name="T29" fmla="*/ 30 h 36"/>
                  <a:gd name="T30" fmla="*/ 16 w 23"/>
                  <a:gd name="T31" fmla="*/ 35 h 36"/>
                  <a:gd name="T32" fmla="*/ 11 w 23"/>
                  <a:gd name="T33" fmla="*/ 36 h 36"/>
                  <a:gd name="T34" fmla="*/ 8 w 23"/>
                  <a:gd name="T35" fmla="*/ 30 h 36"/>
                  <a:gd name="T36" fmla="*/ 8 w 23"/>
                  <a:gd name="T37" fmla="*/ 29 h 36"/>
                  <a:gd name="T38" fmla="*/ 8 w 23"/>
                  <a:gd name="T39" fmla="*/ 29 h 36"/>
                  <a:gd name="T40" fmla="*/ 8 w 23"/>
                  <a:gd name="T41" fmla="*/ 29 h 36"/>
                  <a:gd name="T42" fmla="*/ 7 w 23"/>
                  <a:gd name="T43" fmla="*/ 28 h 36"/>
                  <a:gd name="T44" fmla="*/ 5 w 23"/>
                  <a:gd name="T45" fmla="*/ 26 h 36"/>
                  <a:gd name="T46" fmla="*/ 4 w 23"/>
                  <a:gd name="T47" fmla="*/ 19 h 36"/>
                  <a:gd name="T48" fmla="*/ 5 w 23"/>
                  <a:gd name="T49" fmla="*/ 18 h 36"/>
                  <a:gd name="T50" fmla="*/ 5 w 23"/>
                  <a:gd name="T51" fmla="*/ 18 h 36"/>
                  <a:gd name="T52" fmla="*/ 5 w 23"/>
                  <a:gd name="T53" fmla="*/ 18 h 36"/>
                  <a:gd name="T54" fmla="*/ 5 w 23"/>
                  <a:gd name="T55" fmla="*/ 18 h 36"/>
                  <a:gd name="T56" fmla="*/ 4 w 23"/>
                  <a:gd name="T57" fmla="*/ 18 h 36"/>
                  <a:gd name="T58" fmla="*/ 3 w 23"/>
                  <a:gd name="T59" fmla="*/ 22 h 36"/>
                  <a:gd name="T60" fmla="*/ 3 w 23"/>
                  <a:gd name="T61" fmla="*/ 25 h 36"/>
                  <a:gd name="T62" fmla="*/ 7 w 23"/>
                  <a:gd name="T63" fmla="*/ 30 h 36"/>
                  <a:gd name="T64" fmla="*/ 7 w 23"/>
                  <a:gd name="T65" fmla="*/ 30 h 36"/>
                  <a:gd name="T66" fmla="*/ 8 w 23"/>
                  <a:gd name="T6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36">
                    <a:moveTo>
                      <a:pt x="11" y="36"/>
                    </a:moveTo>
                    <a:lnTo>
                      <a:pt x="8" y="35"/>
                    </a:lnTo>
                    <a:lnTo>
                      <a:pt x="5" y="33"/>
                    </a:lnTo>
                    <a:lnTo>
                      <a:pt x="4" y="32"/>
                    </a:lnTo>
                    <a:lnTo>
                      <a:pt x="1" y="29"/>
                    </a:lnTo>
                    <a:lnTo>
                      <a:pt x="1" y="28"/>
                    </a:lnTo>
                    <a:lnTo>
                      <a:pt x="1" y="25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19"/>
                    </a:lnTo>
                    <a:lnTo>
                      <a:pt x="3" y="15"/>
                    </a:lnTo>
                    <a:lnTo>
                      <a:pt x="4" y="13"/>
                    </a:lnTo>
                    <a:lnTo>
                      <a:pt x="5" y="10"/>
                    </a:lnTo>
                    <a:lnTo>
                      <a:pt x="8" y="8"/>
                    </a:lnTo>
                    <a:lnTo>
                      <a:pt x="10" y="5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3" y="3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7" y="10"/>
                    </a:lnTo>
                    <a:lnTo>
                      <a:pt x="20" y="13"/>
                    </a:lnTo>
                    <a:lnTo>
                      <a:pt x="20" y="16"/>
                    </a:lnTo>
                    <a:lnTo>
                      <a:pt x="23" y="22"/>
                    </a:lnTo>
                    <a:lnTo>
                      <a:pt x="23" y="26"/>
                    </a:lnTo>
                    <a:lnTo>
                      <a:pt x="21" y="30"/>
                    </a:lnTo>
                    <a:lnTo>
                      <a:pt x="18" y="33"/>
                    </a:lnTo>
                    <a:lnTo>
                      <a:pt x="16" y="35"/>
                    </a:lnTo>
                    <a:lnTo>
                      <a:pt x="13" y="35"/>
                    </a:lnTo>
                    <a:lnTo>
                      <a:pt x="11" y="36"/>
                    </a:lnTo>
                    <a:lnTo>
                      <a:pt x="11" y="36"/>
                    </a:lnTo>
                    <a:close/>
                    <a:moveTo>
                      <a:pt x="8" y="30"/>
                    </a:moveTo>
                    <a:lnTo>
                      <a:pt x="8" y="30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3" y="25"/>
                    </a:lnTo>
                    <a:lnTo>
                      <a:pt x="4" y="28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8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  <p:sp>
            <p:nvSpPr>
              <p:cNvPr id="250" name="Freeform 18"/>
              <p:cNvSpPr>
                <a:spLocks noEditPoints="1"/>
              </p:cNvSpPr>
              <p:nvPr/>
            </p:nvSpPr>
            <p:spPr bwMode="auto">
              <a:xfrm>
                <a:off x="6169025" y="3454401"/>
                <a:ext cx="12700" cy="19050"/>
              </a:xfrm>
              <a:custGeom>
                <a:avLst/>
                <a:gdLst>
                  <a:gd name="T0" fmla="*/ 7 w 23"/>
                  <a:gd name="T1" fmla="*/ 36 h 36"/>
                  <a:gd name="T2" fmla="*/ 3 w 23"/>
                  <a:gd name="T3" fmla="*/ 32 h 36"/>
                  <a:gd name="T4" fmla="*/ 0 w 23"/>
                  <a:gd name="T5" fmla="*/ 28 h 36"/>
                  <a:gd name="T6" fmla="*/ 0 w 23"/>
                  <a:gd name="T7" fmla="*/ 25 h 36"/>
                  <a:gd name="T8" fmla="*/ 0 w 23"/>
                  <a:gd name="T9" fmla="*/ 19 h 36"/>
                  <a:gd name="T10" fmla="*/ 5 w 23"/>
                  <a:gd name="T11" fmla="*/ 13 h 36"/>
                  <a:gd name="T12" fmla="*/ 7 w 23"/>
                  <a:gd name="T13" fmla="*/ 8 h 36"/>
                  <a:gd name="T14" fmla="*/ 10 w 23"/>
                  <a:gd name="T15" fmla="*/ 3 h 36"/>
                  <a:gd name="T16" fmla="*/ 12 w 23"/>
                  <a:gd name="T17" fmla="*/ 0 h 36"/>
                  <a:gd name="T18" fmla="*/ 12 w 23"/>
                  <a:gd name="T19" fmla="*/ 0 h 36"/>
                  <a:gd name="T20" fmla="*/ 12 w 23"/>
                  <a:gd name="T21" fmla="*/ 5 h 36"/>
                  <a:gd name="T22" fmla="*/ 16 w 23"/>
                  <a:gd name="T23" fmla="*/ 9 h 36"/>
                  <a:gd name="T24" fmla="*/ 19 w 23"/>
                  <a:gd name="T25" fmla="*/ 15 h 36"/>
                  <a:gd name="T26" fmla="*/ 23 w 23"/>
                  <a:gd name="T27" fmla="*/ 22 h 36"/>
                  <a:gd name="T28" fmla="*/ 20 w 23"/>
                  <a:gd name="T29" fmla="*/ 31 h 36"/>
                  <a:gd name="T30" fmla="*/ 16 w 23"/>
                  <a:gd name="T31" fmla="*/ 35 h 36"/>
                  <a:gd name="T32" fmla="*/ 12 w 23"/>
                  <a:gd name="T33" fmla="*/ 36 h 36"/>
                  <a:gd name="T34" fmla="*/ 7 w 23"/>
                  <a:gd name="T35" fmla="*/ 32 h 36"/>
                  <a:gd name="T36" fmla="*/ 9 w 23"/>
                  <a:gd name="T37" fmla="*/ 31 h 36"/>
                  <a:gd name="T38" fmla="*/ 9 w 23"/>
                  <a:gd name="T39" fmla="*/ 31 h 36"/>
                  <a:gd name="T40" fmla="*/ 7 w 23"/>
                  <a:gd name="T41" fmla="*/ 29 h 36"/>
                  <a:gd name="T42" fmla="*/ 6 w 23"/>
                  <a:gd name="T43" fmla="*/ 28 h 36"/>
                  <a:gd name="T44" fmla="*/ 5 w 23"/>
                  <a:gd name="T45" fmla="*/ 26 h 36"/>
                  <a:gd name="T46" fmla="*/ 5 w 23"/>
                  <a:gd name="T47" fmla="*/ 21 h 36"/>
                  <a:gd name="T48" fmla="*/ 5 w 23"/>
                  <a:gd name="T49" fmla="*/ 19 h 36"/>
                  <a:gd name="T50" fmla="*/ 5 w 23"/>
                  <a:gd name="T51" fmla="*/ 19 h 36"/>
                  <a:gd name="T52" fmla="*/ 5 w 23"/>
                  <a:gd name="T53" fmla="*/ 18 h 36"/>
                  <a:gd name="T54" fmla="*/ 5 w 23"/>
                  <a:gd name="T55" fmla="*/ 18 h 36"/>
                  <a:gd name="T56" fmla="*/ 5 w 23"/>
                  <a:gd name="T57" fmla="*/ 19 h 36"/>
                  <a:gd name="T58" fmla="*/ 3 w 23"/>
                  <a:gd name="T59" fmla="*/ 22 h 36"/>
                  <a:gd name="T60" fmla="*/ 3 w 23"/>
                  <a:gd name="T61" fmla="*/ 25 h 36"/>
                  <a:gd name="T62" fmla="*/ 6 w 23"/>
                  <a:gd name="T63" fmla="*/ 31 h 36"/>
                  <a:gd name="T64" fmla="*/ 6 w 23"/>
                  <a:gd name="T65" fmla="*/ 32 h 36"/>
                  <a:gd name="T66" fmla="*/ 7 w 23"/>
                  <a:gd name="T67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36">
                    <a:moveTo>
                      <a:pt x="10" y="36"/>
                    </a:moveTo>
                    <a:lnTo>
                      <a:pt x="7" y="36"/>
                    </a:lnTo>
                    <a:lnTo>
                      <a:pt x="6" y="35"/>
                    </a:lnTo>
                    <a:lnTo>
                      <a:pt x="3" y="32"/>
                    </a:lnTo>
                    <a:lnTo>
                      <a:pt x="2" y="31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6"/>
                    </a:lnTo>
                    <a:lnTo>
                      <a:pt x="5" y="13"/>
                    </a:lnTo>
                    <a:lnTo>
                      <a:pt x="6" y="12"/>
                    </a:lnTo>
                    <a:lnTo>
                      <a:pt x="7" y="8"/>
                    </a:lnTo>
                    <a:lnTo>
                      <a:pt x="9" y="6"/>
                    </a:lnTo>
                    <a:lnTo>
                      <a:pt x="10" y="3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5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6" y="11"/>
                    </a:lnTo>
                    <a:lnTo>
                      <a:pt x="19" y="15"/>
                    </a:lnTo>
                    <a:lnTo>
                      <a:pt x="20" y="16"/>
                    </a:lnTo>
                    <a:lnTo>
                      <a:pt x="23" y="22"/>
                    </a:lnTo>
                    <a:lnTo>
                      <a:pt x="22" y="26"/>
                    </a:lnTo>
                    <a:lnTo>
                      <a:pt x="20" y="31"/>
                    </a:lnTo>
                    <a:lnTo>
                      <a:pt x="18" y="34"/>
                    </a:lnTo>
                    <a:lnTo>
                      <a:pt x="16" y="35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0" y="36"/>
                    </a:lnTo>
                    <a:close/>
                    <a:moveTo>
                      <a:pt x="7" y="32"/>
                    </a:move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9"/>
                    </a:lnTo>
                    <a:lnTo>
                      <a:pt x="3" y="21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3" y="25"/>
                    </a:lnTo>
                    <a:lnTo>
                      <a:pt x="3" y="29"/>
                    </a:lnTo>
                    <a:lnTo>
                      <a:pt x="6" y="31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7" y="32"/>
                    </a:lnTo>
                    <a:lnTo>
                      <a:pt x="7" y="32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  <p:sp>
            <p:nvSpPr>
              <p:cNvPr id="251" name="Freeform 19"/>
              <p:cNvSpPr>
                <a:spLocks noEditPoints="1"/>
              </p:cNvSpPr>
              <p:nvPr/>
            </p:nvSpPr>
            <p:spPr bwMode="auto">
              <a:xfrm>
                <a:off x="6170613" y="3482976"/>
                <a:ext cx="11113" cy="19050"/>
              </a:xfrm>
              <a:custGeom>
                <a:avLst/>
                <a:gdLst>
                  <a:gd name="T0" fmla="*/ 7 w 21"/>
                  <a:gd name="T1" fmla="*/ 35 h 35"/>
                  <a:gd name="T2" fmla="*/ 3 w 21"/>
                  <a:gd name="T3" fmla="*/ 32 h 35"/>
                  <a:gd name="T4" fmla="*/ 0 w 21"/>
                  <a:gd name="T5" fmla="*/ 26 h 35"/>
                  <a:gd name="T6" fmla="*/ 0 w 21"/>
                  <a:gd name="T7" fmla="*/ 23 h 35"/>
                  <a:gd name="T8" fmla="*/ 0 w 21"/>
                  <a:gd name="T9" fmla="*/ 19 h 35"/>
                  <a:gd name="T10" fmla="*/ 3 w 21"/>
                  <a:gd name="T11" fmla="*/ 13 h 35"/>
                  <a:gd name="T12" fmla="*/ 7 w 21"/>
                  <a:gd name="T13" fmla="*/ 7 h 35"/>
                  <a:gd name="T14" fmla="*/ 10 w 21"/>
                  <a:gd name="T15" fmla="*/ 1 h 35"/>
                  <a:gd name="T16" fmla="*/ 10 w 21"/>
                  <a:gd name="T17" fmla="*/ 0 h 35"/>
                  <a:gd name="T18" fmla="*/ 10 w 21"/>
                  <a:gd name="T19" fmla="*/ 0 h 35"/>
                  <a:gd name="T20" fmla="*/ 11 w 21"/>
                  <a:gd name="T21" fmla="*/ 3 h 35"/>
                  <a:gd name="T22" fmla="*/ 14 w 21"/>
                  <a:gd name="T23" fmla="*/ 9 h 35"/>
                  <a:gd name="T24" fmla="*/ 18 w 21"/>
                  <a:gd name="T25" fmla="*/ 13 h 35"/>
                  <a:gd name="T26" fmla="*/ 21 w 21"/>
                  <a:gd name="T27" fmla="*/ 20 h 35"/>
                  <a:gd name="T28" fmla="*/ 20 w 21"/>
                  <a:gd name="T29" fmla="*/ 30 h 35"/>
                  <a:gd name="T30" fmla="*/ 14 w 21"/>
                  <a:gd name="T31" fmla="*/ 35 h 35"/>
                  <a:gd name="T32" fmla="*/ 11 w 21"/>
                  <a:gd name="T33" fmla="*/ 35 h 35"/>
                  <a:gd name="T34" fmla="*/ 7 w 21"/>
                  <a:gd name="T35" fmla="*/ 30 h 35"/>
                  <a:gd name="T36" fmla="*/ 7 w 21"/>
                  <a:gd name="T37" fmla="*/ 29 h 35"/>
                  <a:gd name="T38" fmla="*/ 7 w 21"/>
                  <a:gd name="T39" fmla="*/ 29 h 35"/>
                  <a:gd name="T40" fmla="*/ 7 w 21"/>
                  <a:gd name="T41" fmla="*/ 29 h 35"/>
                  <a:gd name="T42" fmla="*/ 5 w 21"/>
                  <a:gd name="T43" fmla="*/ 27 h 35"/>
                  <a:gd name="T44" fmla="*/ 4 w 21"/>
                  <a:gd name="T45" fmla="*/ 24 h 35"/>
                  <a:gd name="T46" fmla="*/ 3 w 21"/>
                  <a:gd name="T47" fmla="*/ 19 h 35"/>
                  <a:gd name="T48" fmla="*/ 4 w 21"/>
                  <a:gd name="T49" fmla="*/ 17 h 35"/>
                  <a:gd name="T50" fmla="*/ 4 w 21"/>
                  <a:gd name="T51" fmla="*/ 17 h 35"/>
                  <a:gd name="T52" fmla="*/ 4 w 21"/>
                  <a:gd name="T53" fmla="*/ 17 h 35"/>
                  <a:gd name="T54" fmla="*/ 4 w 21"/>
                  <a:gd name="T55" fmla="*/ 17 h 35"/>
                  <a:gd name="T56" fmla="*/ 4 w 21"/>
                  <a:gd name="T57" fmla="*/ 17 h 35"/>
                  <a:gd name="T58" fmla="*/ 1 w 21"/>
                  <a:gd name="T59" fmla="*/ 22 h 35"/>
                  <a:gd name="T60" fmla="*/ 1 w 21"/>
                  <a:gd name="T61" fmla="*/ 24 h 35"/>
                  <a:gd name="T62" fmla="*/ 5 w 21"/>
                  <a:gd name="T63" fmla="*/ 30 h 35"/>
                  <a:gd name="T64" fmla="*/ 5 w 21"/>
                  <a:gd name="T65" fmla="*/ 30 h 35"/>
                  <a:gd name="T66" fmla="*/ 7 w 21"/>
                  <a:gd name="T6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35">
                    <a:moveTo>
                      <a:pt x="10" y="35"/>
                    </a:moveTo>
                    <a:lnTo>
                      <a:pt x="7" y="35"/>
                    </a:lnTo>
                    <a:lnTo>
                      <a:pt x="4" y="33"/>
                    </a:lnTo>
                    <a:lnTo>
                      <a:pt x="3" y="32"/>
                    </a:lnTo>
                    <a:lnTo>
                      <a:pt x="1" y="29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8" y="4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3"/>
                    </a:lnTo>
                    <a:lnTo>
                      <a:pt x="14" y="7"/>
                    </a:lnTo>
                    <a:lnTo>
                      <a:pt x="14" y="9"/>
                    </a:lnTo>
                    <a:lnTo>
                      <a:pt x="16" y="10"/>
                    </a:lnTo>
                    <a:lnTo>
                      <a:pt x="18" y="13"/>
                    </a:lnTo>
                    <a:lnTo>
                      <a:pt x="20" y="16"/>
                    </a:lnTo>
                    <a:lnTo>
                      <a:pt x="21" y="20"/>
                    </a:lnTo>
                    <a:lnTo>
                      <a:pt x="21" y="26"/>
                    </a:lnTo>
                    <a:lnTo>
                      <a:pt x="20" y="30"/>
                    </a:lnTo>
                    <a:lnTo>
                      <a:pt x="17" y="33"/>
                    </a:lnTo>
                    <a:lnTo>
                      <a:pt x="14" y="35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10" y="35"/>
                    </a:lnTo>
                    <a:close/>
                    <a:moveTo>
                      <a:pt x="7" y="30"/>
                    </a:moveTo>
                    <a:lnTo>
                      <a:pt x="7" y="30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3" y="19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3" y="19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1" y="24"/>
                    </a:lnTo>
                    <a:lnTo>
                      <a:pt x="3" y="27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7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</p:grpSp>
        <p:grpSp>
          <p:nvGrpSpPr>
            <p:cNvPr id="252" name="Group 251"/>
            <p:cNvGrpSpPr/>
            <p:nvPr/>
          </p:nvGrpSpPr>
          <p:grpSpPr>
            <a:xfrm>
              <a:off x="2235935" y="3294425"/>
              <a:ext cx="163513" cy="290513"/>
              <a:chOff x="6037263" y="3362326"/>
              <a:chExt cx="163513" cy="290513"/>
            </a:xfrm>
            <a:solidFill>
              <a:schemeClr val="bg2">
                <a:lumMod val="25000"/>
              </a:schemeClr>
            </a:solidFill>
          </p:grpSpPr>
          <p:sp>
            <p:nvSpPr>
              <p:cNvPr id="253" name="Freeform 14"/>
              <p:cNvSpPr>
                <a:spLocks noEditPoints="1"/>
              </p:cNvSpPr>
              <p:nvPr/>
            </p:nvSpPr>
            <p:spPr bwMode="auto">
              <a:xfrm>
                <a:off x="6037263" y="3362326"/>
                <a:ext cx="163513" cy="290513"/>
              </a:xfrm>
              <a:custGeom>
                <a:avLst/>
                <a:gdLst>
                  <a:gd name="T0" fmla="*/ 1 w 309"/>
                  <a:gd name="T1" fmla="*/ 495 h 548"/>
                  <a:gd name="T2" fmla="*/ 1 w 309"/>
                  <a:gd name="T3" fmla="*/ 442 h 548"/>
                  <a:gd name="T4" fmla="*/ 77 w 309"/>
                  <a:gd name="T5" fmla="*/ 439 h 548"/>
                  <a:gd name="T6" fmla="*/ 77 w 309"/>
                  <a:gd name="T7" fmla="*/ 410 h 548"/>
                  <a:gd name="T8" fmla="*/ 77 w 309"/>
                  <a:gd name="T9" fmla="*/ 192 h 548"/>
                  <a:gd name="T10" fmla="*/ 76 w 309"/>
                  <a:gd name="T11" fmla="*/ 0 h 548"/>
                  <a:gd name="T12" fmla="*/ 128 w 309"/>
                  <a:gd name="T13" fmla="*/ 0 h 548"/>
                  <a:gd name="T14" fmla="*/ 166 w 309"/>
                  <a:gd name="T15" fmla="*/ 0 h 548"/>
                  <a:gd name="T16" fmla="*/ 192 w 309"/>
                  <a:gd name="T17" fmla="*/ 0 h 548"/>
                  <a:gd name="T18" fmla="*/ 192 w 309"/>
                  <a:gd name="T19" fmla="*/ 60 h 548"/>
                  <a:gd name="T20" fmla="*/ 238 w 309"/>
                  <a:gd name="T21" fmla="*/ 60 h 548"/>
                  <a:gd name="T22" fmla="*/ 278 w 309"/>
                  <a:gd name="T23" fmla="*/ 60 h 548"/>
                  <a:gd name="T24" fmla="*/ 278 w 309"/>
                  <a:gd name="T25" fmla="*/ 126 h 548"/>
                  <a:gd name="T26" fmla="*/ 267 w 309"/>
                  <a:gd name="T27" fmla="*/ 126 h 548"/>
                  <a:gd name="T28" fmla="*/ 267 w 309"/>
                  <a:gd name="T29" fmla="*/ 83 h 548"/>
                  <a:gd name="T30" fmla="*/ 192 w 309"/>
                  <a:gd name="T31" fmla="*/ 83 h 548"/>
                  <a:gd name="T32" fmla="*/ 192 w 309"/>
                  <a:gd name="T33" fmla="*/ 263 h 548"/>
                  <a:gd name="T34" fmla="*/ 194 w 309"/>
                  <a:gd name="T35" fmla="*/ 441 h 548"/>
                  <a:gd name="T36" fmla="*/ 237 w 309"/>
                  <a:gd name="T37" fmla="*/ 442 h 548"/>
                  <a:gd name="T38" fmla="*/ 309 w 309"/>
                  <a:gd name="T39" fmla="*/ 442 h 548"/>
                  <a:gd name="T40" fmla="*/ 309 w 309"/>
                  <a:gd name="T41" fmla="*/ 491 h 548"/>
                  <a:gd name="T42" fmla="*/ 309 w 309"/>
                  <a:gd name="T43" fmla="*/ 547 h 548"/>
                  <a:gd name="T44" fmla="*/ 120 w 309"/>
                  <a:gd name="T45" fmla="*/ 548 h 548"/>
                  <a:gd name="T46" fmla="*/ 0 w 309"/>
                  <a:gd name="T47" fmla="*/ 547 h 548"/>
                  <a:gd name="T48" fmla="*/ 1 w 309"/>
                  <a:gd name="T49" fmla="*/ 495 h 548"/>
                  <a:gd name="T50" fmla="*/ 267 w 309"/>
                  <a:gd name="T51" fmla="*/ 491 h 548"/>
                  <a:gd name="T52" fmla="*/ 267 w 309"/>
                  <a:gd name="T53" fmla="*/ 462 h 548"/>
                  <a:gd name="T54" fmla="*/ 120 w 309"/>
                  <a:gd name="T55" fmla="*/ 462 h 548"/>
                  <a:gd name="T56" fmla="*/ 204 w 309"/>
                  <a:gd name="T57" fmla="*/ 462 h 548"/>
                  <a:gd name="T58" fmla="*/ 24 w 309"/>
                  <a:gd name="T59" fmla="*/ 462 h 548"/>
                  <a:gd name="T60" fmla="*/ 24 w 309"/>
                  <a:gd name="T61" fmla="*/ 492 h 548"/>
                  <a:gd name="T62" fmla="*/ 24 w 309"/>
                  <a:gd name="T63" fmla="*/ 520 h 548"/>
                  <a:gd name="T64" fmla="*/ 120 w 309"/>
                  <a:gd name="T65" fmla="*/ 520 h 548"/>
                  <a:gd name="T66" fmla="*/ 267 w 309"/>
                  <a:gd name="T67" fmla="*/ 518 h 548"/>
                  <a:gd name="T68" fmla="*/ 267 w 309"/>
                  <a:gd name="T69" fmla="*/ 491 h 548"/>
                  <a:gd name="T70" fmla="*/ 163 w 309"/>
                  <a:gd name="T71" fmla="*/ 232 h 548"/>
                  <a:gd name="T72" fmla="*/ 163 w 309"/>
                  <a:gd name="T73" fmla="*/ 31 h 548"/>
                  <a:gd name="T74" fmla="*/ 135 w 309"/>
                  <a:gd name="T75" fmla="*/ 31 h 548"/>
                  <a:gd name="T76" fmla="*/ 106 w 309"/>
                  <a:gd name="T77" fmla="*/ 31 h 548"/>
                  <a:gd name="T78" fmla="*/ 106 w 309"/>
                  <a:gd name="T79" fmla="*/ 232 h 548"/>
                  <a:gd name="T80" fmla="*/ 106 w 309"/>
                  <a:gd name="T81" fmla="*/ 441 h 548"/>
                  <a:gd name="T82" fmla="*/ 136 w 309"/>
                  <a:gd name="T83" fmla="*/ 441 h 548"/>
                  <a:gd name="T84" fmla="*/ 165 w 309"/>
                  <a:gd name="T85" fmla="*/ 441 h 548"/>
                  <a:gd name="T86" fmla="*/ 163 w 309"/>
                  <a:gd name="T87" fmla="*/ 232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09" h="548">
                    <a:moveTo>
                      <a:pt x="1" y="495"/>
                    </a:moveTo>
                    <a:lnTo>
                      <a:pt x="1" y="442"/>
                    </a:lnTo>
                    <a:lnTo>
                      <a:pt x="77" y="439"/>
                    </a:lnTo>
                    <a:lnTo>
                      <a:pt x="77" y="410"/>
                    </a:lnTo>
                    <a:lnTo>
                      <a:pt x="77" y="192"/>
                    </a:lnTo>
                    <a:lnTo>
                      <a:pt x="76" y="0"/>
                    </a:lnTo>
                    <a:lnTo>
                      <a:pt x="128" y="0"/>
                    </a:lnTo>
                    <a:lnTo>
                      <a:pt x="166" y="0"/>
                    </a:lnTo>
                    <a:lnTo>
                      <a:pt x="192" y="0"/>
                    </a:lnTo>
                    <a:lnTo>
                      <a:pt x="192" y="60"/>
                    </a:lnTo>
                    <a:lnTo>
                      <a:pt x="238" y="60"/>
                    </a:lnTo>
                    <a:lnTo>
                      <a:pt x="278" y="60"/>
                    </a:lnTo>
                    <a:lnTo>
                      <a:pt x="278" y="126"/>
                    </a:lnTo>
                    <a:lnTo>
                      <a:pt x="267" y="126"/>
                    </a:lnTo>
                    <a:lnTo>
                      <a:pt x="267" y="83"/>
                    </a:lnTo>
                    <a:lnTo>
                      <a:pt x="192" y="83"/>
                    </a:lnTo>
                    <a:lnTo>
                      <a:pt x="192" y="263"/>
                    </a:lnTo>
                    <a:lnTo>
                      <a:pt x="194" y="441"/>
                    </a:lnTo>
                    <a:lnTo>
                      <a:pt x="237" y="442"/>
                    </a:lnTo>
                    <a:lnTo>
                      <a:pt x="309" y="442"/>
                    </a:lnTo>
                    <a:lnTo>
                      <a:pt x="309" y="491"/>
                    </a:lnTo>
                    <a:lnTo>
                      <a:pt x="309" y="547"/>
                    </a:lnTo>
                    <a:lnTo>
                      <a:pt x="120" y="548"/>
                    </a:lnTo>
                    <a:lnTo>
                      <a:pt x="0" y="547"/>
                    </a:lnTo>
                    <a:lnTo>
                      <a:pt x="1" y="495"/>
                    </a:lnTo>
                    <a:close/>
                    <a:moveTo>
                      <a:pt x="267" y="491"/>
                    </a:moveTo>
                    <a:lnTo>
                      <a:pt x="267" y="462"/>
                    </a:lnTo>
                    <a:lnTo>
                      <a:pt x="120" y="462"/>
                    </a:lnTo>
                    <a:lnTo>
                      <a:pt x="204" y="462"/>
                    </a:lnTo>
                    <a:lnTo>
                      <a:pt x="24" y="462"/>
                    </a:lnTo>
                    <a:lnTo>
                      <a:pt x="24" y="492"/>
                    </a:lnTo>
                    <a:lnTo>
                      <a:pt x="24" y="520"/>
                    </a:lnTo>
                    <a:lnTo>
                      <a:pt x="120" y="520"/>
                    </a:lnTo>
                    <a:lnTo>
                      <a:pt x="267" y="518"/>
                    </a:lnTo>
                    <a:lnTo>
                      <a:pt x="267" y="491"/>
                    </a:lnTo>
                    <a:close/>
                    <a:moveTo>
                      <a:pt x="163" y="232"/>
                    </a:moveTo>
                    <a:lnTo>
                      <a:pt x="163" y="31"/>
                    </a:lnTo>
                    <a:lnTo>
                      <a:pt x="135" y="31"/>
                    </a:lnTo>
                    <a:lnTo>
                      <a:pt x="106" y="31"/>
                    </a:lnTo>
                    <a:lnTo>
                      <a:pt x="106" y="232"/>
                    </a:lnTo>
                    <a:lnTo>
                      <a:pt x="106" y="441"/>
                    </a:lnTo>
                    <a:lnTo>
                      <a:pt x="136" y="441"/>
                    </a:lnTo>
                    <a:lnTo>
                      <a:pt x="165" y="441"/>
                    </a:lnTo>
                    <a:lnTo>
                      <a:pt x="163" y="232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  <p:sp>
            <p:nvSpPr>
              <p:cNvPr id="254" name="Freeform 16"/>
              <p:cNvSpPr>
                <a:spLocks noEditPoints="1"/>
              </p:cNvSpPr>
              <p:nvPr/>
            </p:nvSpPr>
            <p:spPr bwMode="auto">
              <a:xfrm>
                <a:off x="6181725" y="3436938"/>
                <a:ext cx="11113" cy="19050"/>
              </a:xfrm>
              <a:custGeom>
                <a:avLst/>
                <a:gdLst>
                  <a:gd name="T0" fmla="*/ 7 w 21"/>
                  <a:gd name="T1" fmla="*/ 34 h 36"/>
                  <a:gd name="T2" fmla="*/ 3 w 21"/>
                  <a:gd name="T3" fmla="*/ 31 h 36"/>
                  <a:gd name="T4" fmla="*/ 0 w 21"/>
                  <a:gd name="T5" fmla="*/ 27 h 36"/>
                  <a:gd name="T6" fmla="*/ 0 w 21"/>
                  <a:gd name="T7" fmla="*/ 23 h 36"/>
                  <a:gd name="T8" fmla="*/ 0 w 21"/>
                  <a:gd name="T9" fmla="*/ 19 h 36"/>
                  <a:gd name="T10" fmla="*/ 3 w 21"/>
                  <a:gd name="T11" fmla="*/ 13 h 36"/>
                  <a:gd name="T12" fmla="*/ 7 w 21"/>
                  <a:gd name="T13" fmla="*/ 7 h 36"/>
                  <a:gd name="T14" fmla="*/ 10 w 21"/>
                  <a:gd name="T15" fmla="*/ 3 h 36"/>
                  <a:gd name="T16" fmla="*/ 10 w 21"/>
                  <a:gd name="T17" fmla="*/ 0 h 36"/>
                  <a:gd name="T18" fmla="*/ 10 w 21"/>
                  <a:gd name="T19" fmla="*/ 0 h 36"/>
                  <a:gd name="T20" fmla="*/ 11 w 21"/>
                  <a:gd name="T21" fmla="*/ 3 h 36"/>
                  <a:gd name="T22" fmla="*/ 16 w 21"/>
                  <a:gd name="T23" fmla="*/ 9 h 36"/>
                  <a:gd name="T24" fmla="*/ 18 w 21"/>
                  <a:gd name="T25" fmla="*/ 13 h 36"/>
                  <a:gd name="T26" fmla="*/ 21 w 21"/>
                  <a:gd name="T27" fmla="*/ 21 h 36"/>
                  <a:gd name="T28" fmla="*/ 20 w 21"/>
                  <a:gd name="T29" fmla="*/ 30 h 36"/>
                  <a:gd name="T30" fmla="*/ 14 w 21"/>
                  <a:gd name="T31" fmla="*/ 34 h 36"/>
                  <a:gd name="T32" fmla="*/ 11 w 21"/>
                  <a:gd name="T33" fmla="*/ 36 h 36"/>
                  <a:gd name="T34" fmla="*/ 7 w 21"/>
                  <a:gd name="T35" fmla="*/ 30 h 36"/>
                  <a:gd name="T36" fmla="*/ 7 w 21"/>
                  <a:gd name="T37" fmla="*/ 29 h 36"/>
                  <a:gd name="T38" fmla="*/ 7 w 21"/>
                  <a:gd name="T39" fmla="*/ 29 h 36"/>
                  <a:gd name="T40" fmla="*/ 7 w 21"/>
                  <a:gd name="T41" fmla="*/ 29 h 36"/>
                  <a:gd name="T42" fmla="*/ 5 w 21"/>
                  <a:gd name="T43" fmla="*/ 27 h 36"/>
                  <a:gd name="T44" fmla="*/ 4 w 21"/>
                  <a:gd name="T45" fmla="*/ 26 h 36"/>
                  <a:gd name="T46" fmla="*/ 4 w 21"/>
                  <a:gd name="T47" fmla="*/ 19 h 36"/>
                  <a:gd name="T48" fmla="*/ 4 w 21"/>
                  <a:gd name="T49" fmla="*/ 17 h 36"/>
                  <a:gd name="T50" fmla="*/ 4 w 21"/>
                  <a:gd name="T51" fmla="*/ 17 h 36"/>
                  <a:gd name="T52" fmla="*/ 4 w 21"/>
                  <a:gd name="T53" fmla="*/ 17 h 36"/>
                  <a:gd name="T54" fmla="*/ 4 w 21"/>
                  <a:gd name="T55" fmla="*/ 17 h 36"/>
                  <a:gd name="T56" fmla="*/ 4 w 21"/>
                  <a:gd name="T57" fmla="*/ 17 h 36"/>
                  <a:gd name="T58" fmla="*/ 3 w 21"/>
                  <a:gd name="T59" fmla="*/ 21 h 36"/>
                  <a:gd name="T60" fmla="*/ 3 w 21"/>
                  <a:gd name="T61" fmla="*/ 24 h 36"/>
                  <a:gd name="T62" fmla="*/ 5 w 21"/>
                  <a:gd name="T63" fmla="*/ 30 h 36"/>
                  <a:gd name="T64" fmla="*/ 5 w 21"/>
                  <a:gd name="T65" fmla="*/ 30 h 36"/>
                  <a:gd name="T66" fmla="*/ 7 w 21"/>
                  <a:gd name="T6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36">
                    <a:moveTo>
                      <a:pt x="10" y="36"/>
                    </a:moveTo>
                    <a:lnTo>
                      <a:pt x="7" y="34"/>
                    </a:lnTo>
                    <a:lnTo>
                      <a:pt x="4" y="33"/>
                    </a:lnTo>
                    <a:lnTo>
                      <a:pt x="3" y="31"/>
                    </a:lnTo>
                    <a:lnTo>
                      <a:pt x="1" y="29"/>
                    </a:lnTo>
                    <a:lnTo>
                      <a:pt x="0" y="27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8" y="4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3"/>
                    </a:lnTo>
                    <a:lnTo>
                      <a:pt x="14" y="9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18" y="13"/>
                    </a:lnTo>
                    <a:lnTo>
                      <a:pt x="20" y="16"/>
                    </a:lnTo>
                    <a:lnTo>
                      <a:pt x="21" y="21"/>
                    </a:lnTo>
                    <a:lnTo>
                      <a:pt x="21" y="26"/>
                    </a:lnTo>
                    <a:lnTo>
                      <a:pt x="20" y="30"/>
                    </a:lnTo>
                    <a:lnTo>
                      <a:pt x="17" y="33"/>
                    </a:lnTo>
                    <a:lnTo>
                      <a:pt x="14" y="34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10" y="36"/>
                    </a:lnTo>
                    <a:close/>
                    <a:moveTo>
                      <a:pt x="7" y="30"/>
                    </a:moveTo>
                    <a:lnTo>
                      <a:pt x="7" y="30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3" y="23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3" y="20"/>
                    </a:lnTo>
                    <a:lnTo>
                      <a:pt x="3" y="21"/>
                    </a:lnTo>
                    <a:lnTo>
                      <a:pt x="1" y="23"/>
                    </a:lnTo>
                    <a:lnTo>
                      <a:pt x="3" y="24"/>
                    </a:lnTo>
                    <a:lnTo>
                      <a:pt x="3" y="27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1"/>
                    </a:lnTo>
                    <a:lnTo>
                      <a:pt x="7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  <p:sp>
            <p:nvSpPr>
              <p:cNvPr id="255" name="Freeform 17"/>
              <p:cNvSpPr>
                <a:spLocks noEditPoints="1"/>
              </p:cNvSpPr>
              <p:nvPr/>
            </p:nvSpPr>
            <p:spPr bwMode="auto">
              <a:xfrm>
                <a:off x="6181725" y="3467101"/>
                <a:ext cx="12700" cy="19050"/>
              </a:xfrm>
              <a:custGeom>
                <a:avLst/>
                <a:gdLst>
                  <a:gd name="T0" fmla="*/ 8 w 23"/>
                  <a:gd name="T1" fmla="*/ 35 h 36"/>
                  <a:gd name="T2" fmla="*/ 4 w 23"/>
                  <a:gd name="T3" fmla="*/ 32 h 36"/>
                  <a:gd name="T4" fmla="*/ 1 w 23"/>
                  <a:gd name="T5" fmla="*/ 28 h 36"/>
                  <a:gd name="T6" fmla="*/ 0 w 23"/>
                  <a:gd name="T7" fmla="*/ 23 h 36"/>
                  <a:gd name="T8" fmla="*/ 1 w 23"/>
                  <a:gd name="T9" fmla="*/ 19 h 36"/>
                  <a:gd name="T10" fmla="*/ 4 w 23"/>
                  <a:gd name="T11" fmla="*/ 13 h 36"/>
                  <a:gd name="T12" fmla="*/ 8 w 23"/>
                  <a:gd name="T13" fmla="*/ 8 h 36"/>
                  <a:gd name="T14" fmla="*/ 11 w 23"/>
                  <a:gd name="T15" fmla="*/ 3 h 36"/>
                  <a:gd name="T16" fmla="*/ 11 w 23"/>
                  <a:gd name="T17" fmla="*/ 0 h 36"/>
                  <a:gd name="T18" fmla="*/ 11 w 23"/>
                  <a:gd name="T19" fmla="*/ 0 h 36"/>
                  <a:gd name="T20" fmla="*/ 13 w 23"/>
                  <a:gd name="T21" fmla="*/ 3 h 36"/>
                  <a:gd name="T22" fmla="*/ 16 w 23"/>
                  <a:gd name="T23" fmla="*/ 9 h 36"/>
                  <a:gd name="T24" fmla="*/ 20 w 23"/>
                  <a:gd name="T25" fmla="*/ 13 h 36"/>
                  <a:gd name="T26" fmla="*/ 23 w 23"/>
                  <a:gd name="T27" fmla="*/ 22 h 36"/>
                  <a:gd name="T28" fmla="*/ 21 w 23"/>
                  <a:gd name="T29" fmla="*/ 30 h 36"/>
                  <a:gd name="T30" fmla="*/ 16 w 23"/>
                  <a:gd name="T31" fmla="*/ 35 h 36"/>
                  <a:gd name="T32" fmla="*/ 11 w 23"/>
                  <a:gd name="T33" fmla="*/ 36 h 36"/>
                  <a:gd name="T34" fmla="*/ 8 w 23"/>
                  <a:gd name="T35" fmla="*/ 30 h 36"/>
                  <a:gd name="T36" fmla="*/ 8 w 23"/>
                  <a:gd name="T37" fmla="*/ 29 h 36"/>
                  <a:gd name="T38" fmla="*/ 8 w 23"/>
                  <a:gd name="T39" fmla="*/ 29 h 36"/>
                  <a:gd name="T40" fmla="*/ 8 w 23"/>
                  <a:gd name="T41" fmla="*/ 29 h 36"/>
                  <a:gd name="T42" fmla="*/ 7 w 23"/>
                  <a:gd name="T43" fmla="*/ 28 h 36"/>
                  <a:gd name="T44" fmla="*/ 5 w 23"/>
                  <a:gd name="T45" fmla="*/ 26 h 36"/>
                  <a:gd name="T46" fmla="*/ 4 w 23"/>
                  <a:gd name="T47" fmla="*/ 19 h 36"/>
                  <a:gd name="T48" fmla="*/ 5 w 23"/>
                  <a:gd name="T49" fmla="*/ 18 h 36"/>
                  <a:gd name="T50" fmla="*/ 5 w 23"/>
                  <a:gd name="T51" fmla="*/ 18 h 36"/>
                  <a:gd name="T52" fmla="*/ 5 w 23"/>
                  <a:gd name="T53" fmla="*/ 18 h 36"/>
                  <a:gd name="T54" fmla="*/ 5 w 23"/>
                  <a:gd name="T55" fmla="*/ 18 h 36"/>
                  <a:gd name="T56" fmla="*/ 4 w 23"/>
                  <a:gd name="T57" fmla="*/ 18 h 36"/>
                  <a:gd name="T58" fmla="*/ 3 w 23"/>
                  <a:gd name="T59" fmla="*/ 22 h 36"/>
                  <a:gd name="T60" fmla="*/ 3 w 23"/>
                  <a:gd name="T61" fmla="*/ 25 h 36"/>
                  <a:gd name="T62" fmla="*/ 7 w 23"/>
                  <a:gd name="T63" fmla="*/ 30 h 36"/>
                  <a:gd name="T64" fmla="*/ 7 w 23"/>
                  <a:gd name="T65" fmla="*/ 30 h 36"/>
                  <a:gd name="T66" fmla="*/ 8 w 23"/>
                  <a:gd name="T6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36">
                    <a:moveTo>
                      <a:pt x="11" y="36"/>
                    </a:moveTo>
                    <a:lnTo>
                      <a:pt x="8" y="35"/>
                    </a:lnTo>
                    <a:lnTo>
                      <a:pt x="5" y="33"/>
                    </a:lnTo>
                    <a:lnTo>
                      <a:pt x="4" y="32"/>
                    </a:lnTo>
                    <a:lnTo>
                      <a:pt x="1" y="29"/>
                    </a:lnTo>
                    <a:lnTo>
                      <a:pt x="1" y="28"/>
                    </a:lnTo>
                    <a:lnTo>
                      <a:pt x="1" y="25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19"/>
                    </a:lnTo>
                    <a:lnTo>
                      <a:pt x="3" y="15"/>
                    </a:lnTo>
                    <a:lnTo>
                      <a:pt x="4" y="13"/>
                    </a:lnTo>
                    <a:lnTo>
                      <a:pt x="5" y="10"/>
                    </a:lnTo>
                    <a:lnTo>
                      <a:pt x="8" y="8"/>
                    </a:lnTo>
                    <a:lnTo>
                      <a:pt x="10" y="5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3" y="3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7" y="10"/>
                    </a:lnTo>
                    <a:lnTo>
                      <a:pt x="20" y="13"/>
                    </a:lnTo>
                    <a:lnTo>
                      <a:pt x="20" y="16"/>
                    </a:lnTo>
                    <a:lnTo>
                      <a:pt x="23" y="22"/>
                    </a:lnTo>
                    <a:lnTo>
                      <a:pt x="23" y="26"/>
                    </a:lnTo>
                    <a:lnTo>
                      <a:pt x="21" y="30"/>
                    </a:lnTo>
                    <a:lnTo>
                      <a:pt x="18" y="33"/>
                    </a:lnTo>
                    <a:lnTo>
                      <a:pt x="16" y="35"/>
                    </a:lnTo>
                    <a:lnTo>
                      <a:pt x="13" y="35"/>
                    </a:lnTo>
                    <a:lnTo>
                      <a:pt x="11" y="36"/>
                    </a:lnTo>
                    <a:lnTo>
                      <a:pt x="11" y="36"/>
                    </a:lnTo>
                    <a:close/>
                    <a:moveTo>
                      <a:pt x="8" y="30"/>
                    </a:moveTo>
                    <a:lnTo>
                      <a:pt x="8" y="30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3" y="25"/>
                    </a:lnTo>
                    <a:lnTo>
                      <a:pt x="4" y="28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8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  <p:sp>
            <p:nvSpPr>
              <p:cNvPr id="256" name="Freeform 18"/>
              <p:cNvSpPr>
                <a:spLocks noEditPoints="1"/>
              </p:cNvSpPr>
              <p:nvPr/>
            </p:nvSpPr>
            <p:spPr bwMode="auto">
              <a:xfrm>
                <a:off x="6169025" y="3454401"/>
                <a:ext cx="12700" cy="19050"/>
              </a:xfrm>
              <a:custGeom>
                <a:avLst/>
                <a:gdLst>
                  <a:gd name="T0" fmla="*/ 7 w 23"/>
                  <a:gd name="T1" fmla="*/ 36 h 36"/>
                  <a:gd name="T2" fmla="*/ 3 w 23"/>
                  <a:gd name="T3" fmla="*/ 32 h 36"/>
                  <a:gd name="T4" fmla="*/ 0 w 23"/>
                  <a:gd name="T5" fmla="*/ 28 h 36"/>
                  <a:gd name="T6" fmla="*/ 0 w 23"/>
                  <a:gd name="T7" fmla="*/ 25 h 36"/>
                  <a:gd name="T8" fmla="*/ 0 w 23"/>
                  <a:gd name="T9" fmla="*/ 19 h 36"/>
                  <a:gd name="T10" fmla="*/ 5 w 23"/>
                  <a:gd name="T11" fmla="*/ 13 h 36"/>
                  <a:gd name="T12" fmla="*/ 7 w 23"/>
                  <a:gd name="T13" fmla="*/ 8 h 36"/>
                  <a:gd name="T14" fmla="*/ 10 w 23"/>
                  <a:gd name="T15" fmla="*/ 3 h 36"/>
                  <a:gd name="T16" fmla="*/ 12 w 23"/>
                  <a:gd name="T17" fmla="*/ 0 h 36"/>
                  <a:gd name="T18" fmla="*/ 12 w 23"/>
                  <a:gd name="T19" fmla="*/ 0 h 36"/>
                  <a:gd name="T20" fmla="*/ 12 w 23"/>
                  <a:gd name="T21" fmla="*/ 5 h 36"/>
                  <a:gd name="T22" fmla="*/ 16 w 23"/>
                  <a:gd name="T23" fmla="*/ 9 h 36"/>
                  <a:gd name="T24" fmla="*/ 19 w 23"/>
                  <a:gd name="T25" fmla="*/ 15 h 36"/>
                  <a:gd name="T26" fmla="*/ 23 w 23"/>
                  <a:gd name="T27" fmla="*/ 22 h 36"/>
                  <a:gd name="T28" fmla="*/ 20 w 23"/>
                  <a:gd name="T29" fmla="*/ 31 h 36"/>
                  <a:gd name="T30" fmla="*/ 16 w 23"/>
                  <a:gd name="T31" fmla="*/ 35 h 36"/>
                  <a:gd name="T32" fmla="*/ 12 w 23"/>
                  <a:gd name="T33" fmla="*/ 36 h 36"/>
                  <a:gd name="T34" fmla="*/ 7 w 23"/>
                  <a:gd name="T35" fmla="*/ 32 h 36"/>
                  <a:gd name="T36" fmla="*/ 9 w 23"/>
                  <a:gd name="T37" fmla="*/ 31 h 36"/>
                  <a:gd name="T38" fmla="*/ 9 w 23"/>
                  <a:gd name="T39" fmla="*/ 31 h 36"/>
                  <a:gd name="T40" fmla="*/ 7 w 23"/>
                  <a:gd name="T41" fmla="*/ 29 h 36"/>
                  <a:gd name="T42" fmla="*/ 6 w 23"/>
                  <a:gd name="T43" fmla="*/ 28 h 36"/>
                  <a:gd name="T44" fmla="*/ 5 w 23"/>
                  <a:gd name="T45" fmla="*/ 26 h 36"/>
                  <a:gd name="T46" fmla="*/ 5 w 23"/>
                  <a:gd name="T47" fmla="*/ 21 h 36"/>
                  <a:gd name="T48" fmla="*/ 5 w 23"/>
                  <a:gd name="T49" fmla="*/ 19 h 36"/>
                  <a:gd name="T50" fmla="*/ 5 w 23"/>
                  <a:gd name="T51" fmla="*/ 19 h 36"/>
                  <a:gd name="T52" fmla="*/ 5 w 23"/>
                  <a:gd name="T53" fmla="*/ 18 h 36"/>
                  <a:gd name="T54" fmla="*/ 5 w 23"/>
                  <a:gd name="T55" fmla="*/ 18 h 36"/>
                  <a:gd name="T56" fmla="*/ 5 w 23"/>
                  <a:gd name="T57" fmla="*/ 19 h 36"/>
                  <a:gd name="T58" fmla="*/ 3 w 23"/>
                  <a:gd name="T59" fmla="*/ 22 h 36"/>
                  <a:gd name="T60" fmla="*/ 3 w 23"/>
                  <a:gd name="T61" fmla="*/ 25 h 36"/>
                  <a:gd name="T62" fmla="*/ 6 w 23"/>
                  <a:gd name="T63" fmla="*/ 31 h 36"/>
                  <a:gd name="T64" fmla="*/ 6 w 23"/>
                  <a:gd name="T65" fmla="*/ 32 h 36"/>
                  <a:gd name="T66" fmla="*/ 7 w 23"/>
                  <a:gd name="T67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36">
                    <a:moveTo>
                      <a:pt x="10" y="36"/>
                    </a:moveTo>
                    <a:lnTo>
                      <a:pt x="7" y="36"/>
                    </a:lnTo>
                    <a:lnTo>
                      <a:pt x="6" y="35"/>
                    </a:lnTo>
                    <a:lnTo>
                      <a:pt x="3" y="32"/>
                    </a:lnTo>
                    <a:lnTo>
                      <a:pt x="2" y="31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6"/>
                    </a:lnTo>
                    <a:lnTo>
                      <a:pt x="5" y="13"/>
                    </a:lnTo>
                    <a:lnTo>
                      <a:pt x="6" y="12"/>
                    </a:lnTo>
                    <a:lnTo>
                      <a:pt x="7" y="8"/>
                    </a:lnTo>
                    <a:lnTo>
                      <a:pt x="9" y="6"/>
                    </a:lnTo>
                    <a:lnTo>
                      <a:pt x="10" y="3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5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6" y="11"/>
                    </a:lnTo>
                    <a:lnTo>
                      <a:pt x="19" y="15"/>
                    </a:lnTo>
                    <a:lnTo>
                      <a:pt x="20" y="16"/>
                    </a:lnTo>
                    <a:lnTo>
                      <a:pt x="23" y="22"/>
                    </a:lnTo>
                    <a:lnTo>
                      <a:pt x="22" y="26"/>
                    </a:lnTo>
                    <a:lnTo>
                      <a:pt x="20" y="31"/>
                    </a:lnTo>
                    <a:lnTo>
                      <a:pt x="18" y="34"/>
                    </a:lnTo>
                    <a:lnTo>
                      <a:pt x="16" y="35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0" y="36"/>
                    </a:lnTo>
                    <a:close/>
                    <a:moveTo>
                      <a:pt x="7" y="32"/>
                    </a:move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9"/>
                    </a:lnTo>
                    <a:lnTo>
                      <a:pt x="3" y="21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3" y="25"/>
                    </a:lnTo>
                    <a:lnTo>
                      <a:pt x="3" y="29"/>
                    </a:lnTo>
                    <a:lnTo>
                      <a:pt x="6" y="31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7" y="32"/>
                    </a:lnTo>
                    <a:lnTo>
                      <a:pt x="7" y="32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  <p:sp>
            <p:nvSpPr>
              <p:cNvPr id="257" name="Freeform 19"/>
              <p:cNvSpPr>
                <a:spLocks noEditPoints="1"/>
              </p:cNvSpPr>
              <p:nvPr/>
            </p:nvSpPr>
            <p:spPr bwMode="auto">
              <a:xfrm>
                <a:off x="6170613" y="3482976"/>
                <a:ext cx="11113" cy="19050"/>
              </a:xfrm>
              <a:custGeom>
                <a:avLst/>
                <a:gdLst>
                  <a:gd name="T0" fmla="*/ 7 w 21"/>
                  <a:gd name="T1" fmla="*/ 35 h 35"/>
                  <a:gd name="T2" fmla="*/ 3 w 21"/>
                  <a:gd name="T3" fmla="*/ 32 h 35"/>
                  <a:gd name="T4" fmla="*/ 0 w 21"/>
                  <a:gd name="T5" fmla="*/ 26 h 35"/>
                  <a:gd name="T6" fmla="*/ 0 w 21"/>
                  <a:gd name="T7" fmla="*/ 23 h 35"/>
                  <a:gd name="T8" fmla="*/ 0 w 21"/>
                  <a:gd name="T9" fmla="*/ 19 h 35"/>
                  <a:gd name="T10" fmla="*/ 3 w 21"/>
                  <a:gd name="T11" fmla="*/ 13 h 35"/>
                  <a:gd name="T12" fmla="*/ 7 w 21"/>
                  <a:gd name="T13" fmla="*/ 7 h 35"/>
                  <a:gd name="T14" fmla="*/ 10 w 21"/>
                  <a:gd name="T15" fmla="*/ 1 h 35"/>
                  <a:gd name="T16" fmla="*/ 10 w 21"/>
                  <a:gd name="T17" fmla="*/ 0 h 35"/>
                  <a:gd name="T18" fmla="*/ 10 w 21"/>
                  <a:gd name="T19" fmla="*/ 0 h 35"/>
                  <a:gd name="T20" fmla="*/ 11 w 21"/>
                  <a:gd name="T21" fmla="*/ 3 h 35"/>
                  <a:gd name="T22" fmla="*/ 14 w 21"/>
                  <a:gd name="T23" fmla="*/ 9 h 35"/>
                  <a:gd name="T24" fmla="*/ 18 w 21"/>
                  <a:gd name="T25" fmla="*/ 13 h 35"/>
                  <a:gd name="T26" fmla="*/ 21 w 21"/>
                  <a:gd name="T27" fmla="*/ 20 h 35"/>
                  <a:gd name="T28" fmla="*/ 20 w 21"/>
                  <a:gd name="T29" fmla="*/ 30 h 35"/>
                  <a:gd name="T30" fmla="*/ 14 w 21"/>
                  <a:gd name="T31" fmla="*/ 35 h 35"/>
                  <a:gd name="T32" fmla="*/ 11 w 21"/>
                  <a:gd name="T33" fmla="*/ 35 h 35"/>
                  <a:gd name="T34" fmla="*/ 7 w 21"/>
                  <a:gd name="T35" fmla="*/ 30 h 35"/>
                  <a:gd name="T36" fmla="*/ 7 w 21"/>
                  <a:gd name="T37" fmla="*/ 29 h 35"/>
                  <a:gd name="T38" fmla="*/ 7 w 21"/>
                  <a:gd name="T39" fmla="*/ 29 h 35"/>
                  <a:gd name="T40" fmla="*/ 7 w 21"/>
                  <a:gd name="T41" fmla="*/ 29 h 35"/>
                  <a:gd name="T42" fmla="*/ 5 w 21"/>
                  <a:gd name="T43" fmla="*/ 27 h 35"/>
                  <a:gd name="T44" fmla="*/ 4 w 21"/>
                  <a:gd name="T45" fmla="*/ 24 h 35"/>
                  <a:gd name="T46" fmla="*/ 3 w 21"/>
                  <a:gd name="T47" fmla="*/ 19 h 35"/>
                  <a:gd name="T48" fmla="*/ 4 w 21"/>
                  <a:gd name="T49" fmla="*/ 17 h 35"/>
                  <a:gd name="T50" fmla="*/ 4 w 21"/>
                  <a:gd name="T51" fmla="*/ 17 h 35"/>
                  <a:gd name="T52" fmla="*/ 4 w 21"/>
                  <a:gd name="T53" fmla="*/ 17 h 35"/>
                  <a:gd name="T54" fmla="*/ 4 w 21"/>
                  <a:gd name="T55" fmla="*/ 17 h 35"/>
                  <a:gd name="T56" fmla="*/ 4 w 21"/>
                  <a:gd name="T57" fmla="*/ 17 h 35"/>
                  <a:gd name="T58" fmla="*/ 1 w 21"/>
                  <a:gd name="T59" fmla="*/ 22 h 35"/>
                  <a:gd name="T60" fmla="*/ 1 w 21"/>
                  <a:gd name="T61" fmla="*/ 24 h 35"/>
                  <a:gd name="T62" fmla="*/ 5 w 21"/>
                  <a:gd name="T63" fmla="*/ 30 h 35"/>
                  <a:gd name="T64" fmla="*/ 5 w 21"/>
                  <a:gd name="T65" fmla="*/ 30 h 35"/>
                  <a:gd name="T66" fmla="*/ 7 w 21"/>
                  <a:gd name="T6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35">
                    <a:moveTo>
                      <a:pt x="10" y="35"/>
                    </a:moveTo>
                    <a:lnTo>
                      <a:pt x="7" y="35"/>
                    </a:lnTo>
                    <a:lnTo>
                      <a:pt x="4" y="33"/>
                    </a:lnTo>
                    <a:lnTo>
                      <a:pt x="3" y="32"/>
                    </a:lnTo>
                    <a:lnTo>
                      <a:pt x="1" y="29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8" y="4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3"/>
                    </a:lnTo>
                    <a:lnTo>
                      <a:pt x="14" y="7"/>
                    </a:lnTo>
                    <a:lnTo>
                      <a:pt x="14" y="9"/>
                    </a:lnTo>
                    <a:lnTo>
                      <a:pt x="16" y="10"/>
                    </a:lnTo>
                    <a:lnTo>
                      <a:pt x="18" y="13"/>
                    </a:lnTo>
                    <a:lnTo>
                      <a:pt x="20" y="16"/>
                    </a:lnTo>
                    <a:lnTo>
                      <a:pt x="21" y="20"/>
                    </a:lnTo>
                    <a:lnTo>
                      <a:pt x="21" y="26"/>
                    </a:lnTo>
                    <a:lnTo>
                      <a:pt x="20" y="30"/>
                    </a:lnTo>
                    <a:lnTo>
                      <a:pt x="17" y="33"/>
                    </a:lnTo>
                    <a:lnTo>
                      <a:pt x="14" y="35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10" y="35"/>
                    </a:lnTo>
                    <a:close/>
                    <a:moveTo>
                      <a:pt x="7" y="30"/>
                    </a:moveTo>
                    <a:lnTo>
                      <a:pt x="7" y="30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3" y="19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3" y="19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1" y="24"/>
                    </a:lnTo>
                    <a:lnTo>
                      <a:pt x="3" y="27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7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</p:grpSp>
        <p:grpSp>
          <p:nvGrpSpPr>
            <p:cNvPr id="258" name="Group 257"/>
            <p:cNvGrpSpPr/>
            <p:nvPr/>
          </p:nvGrpSpPr>
          <p:grpSpPr>
            <a:xfrm>
              <a:off x="3567522" y="3633235"/>
              <a:ext cx="163513" cy="290513"/>
              <a:chOff x="6037263" y="3362326"/>
              <a:chExt cx="163513" cy="290513"/>
            </a:xfrm>
            <a:solidFill>
              <a:schemeClr val="bg2">
                <a:lumMod val="25000"/>
              </a:schemeClr>
            </a:solidFill>
          </p:grpSpPr>
          <p:sp>
            <p:nvSpPr>
              <p:cNvPr id="259" name="Freeform 14"/>
              <p:cNvSpPr>
                <a:spLocks noEditPoints="1"/>
              </p:cNvSpPr>
              <p:nvPr/>
            </p:nvSpPr>
            <p:spPr bwMode="auto">
              <a:xfrm>
                <a:off x="6037263" y="3362326"/>
                <a:ext cx="163513" cy="290513"/>
              </a:xfrm>
              <a:custGeom>
                <a:avLst/>
                <a:gdLst>
                  <a:gd name="T0" fmla="*/ 1 w 309"/>
                  <a:gd name="T1" fmla="*/ 495 h 548"/>
                  <a:gd name="T2" fmla="*/ 1 w 309"/>
                  <a:gd name="T3" fmla="*/ 442 h 548"/>
                  <a:gd name="T4" fmla="*/ 77 w 309"/>
                  <a:gd name="T5" fmla="*/ 439 h 548"/>
                  <a:gd name="T6" fmla="*/ 77 w 309"/>
                  <a:gd name="T7" fmla="*/ 410 h 548"/>
                  <a:gd name="T8" fmla="*/ 77 w 309"/>
                  <a:gd name="T9" fmla="*/ 192 h 548"/>
                  <a:gd name="T10" fmla="*/ 76 w 309"/>
                  <a:gd name="T11" fmla="*/ 0 h 548"/>
                  <a:gd name="T12" fmla="*/ 128 w 309"/>
                  <a:gd name="T13" fmla="*/ 0 h 548"/>
                  <a:gd name="T14" fmla="*/ 166 w 309"/>
                  <a:gd name="T15" fmla="*/ 0 h 548"/>
                  <a:gd name="T16" fmla="*/ 192 w 309"/>
                  <a:gd name="T17" fmla="*/ 0 h 548"/>
                  <a:gd name="T18" fmla="*/ 192 w 309"/>
                  <a:gd name="T19" fmla="*/ 60 h 548"/>
                  <a:gd name="T20" fmla="*/ 238 w 309"/>
                  <a:gd name="T21" fmla="*/ 60 h 548"/>
                  <a:gd name="T22" fmla="*/ 278 w 309"/>
                  <a:gd name="T23" fmla="*/ 60 h 548"/>
                  <a:gd name="T24" fmla="*/ 278 w 309"/>
                  <a:gd name="T25" fmla="*/ 126 h 548"/>
                  <a:gd name="T26" fmla="*/ 267 w 309"/>
                  <a:gd name="T27" fmla="*/ 126 h 548"/>
                  <a:gd name="T28" fmla="*/ 267 w 309"/>
                  <a:gd name="T29" fmla="*/ 83 h 548"/>
                  <a:gd name="T30" fmla="*/ 192 w 309"/>
                  <a:gd name="T31" fmla="*/ 83 h 548"/>
                  <a:gd name="T32" fmla="*/ 192 w 309"/>
                  <a:gd name="T33" fmla="*/ 263 h 548"/>
                  <a:gd name="T34" fmla="*/ 194 w 309"/>
                  <a:gd name="T35" fmla="*/ 441 h 548"/>
                  <a:gd name="T36" fmla="*/ 237 w 309"/>
                  <a:gd name="T37" fmla="*/ 442 h 548"/>
                  <a:gd name="T38" fmla="*/ 309 w 309"/>
                  <a:gd name="T39" fmla="*/ 442 h 548"/>
                  <a:gd name="T40" fmla="*/ 309 w 309"/>
                  <a:gd name="T41" fmla="*/ 491 h 548"/>
                  <a:gd name="T42" fmla="*/ 309 w 309"/>
                  <a:gd name="T43" fmla="*/ 547 h 548"/>
                  <a:gd name="T44" fmla="*/ 120 w 309"/>
                  <a:gd name="T45" fmla="*/ 548 h 548"/>
                  <a:gd name="T46" fmla="*/ 0 w 309"/>
                  <a:gd name="T47" fmla="*/ 547 h 548"/>
                  <a:gd name="T48" fmla="*/ 1 w 309"/>
                  <a:gd name="T49" fmla="*/ 495 h 548"/>
                  <a:gd name="T50" fmla="*/ 267 w 309"/>
                  <a:gd name="T51" fmla="*/ 491 h 548"/>
                  <a:gd name="T52" fmla="*/ 267 w 309"/>
                  <a:gd name="T53" fmla="*/ 462 h 548"/>
                  <a:gd name="T54" fmla="*/ 120 w 309"/>
                  <a:gd name="T55" fmla="*/ 462 h 548"/>
                  <a:gd name="T56" fmla="*/ 204 w 309"/>
                  <a:gd name="T57" fmla="*/ 462 h 548"/>
                  <a:gd name="T58" fmla="*/ 24 w 309"/>
                  <a:gd name="T59" fmla="*/ 462 h 548"/>
                  <a:gd name="T60" fmla="*/ 24 w 309"/>
                  <a:gd name="T61" fmla="*/ 492 h 548"/>
                  <a:gd name="T62" fmla="*/ 24 w 309"/>
                  <a:gd name="T63" fmla="*/ 520 h 548"/>
                  <a:gd name="T64" fmla="*/ 120 w 309"/>
                  <a:gd name="T65" fmla="*/ 520 h 548"/>
                  <a:gd name="T66" fmla="*/ 267 w 309"/>
                  <a:gd name="T67" fmla="*/ 518 h 548"/>
                  <a:gd name="T68" fmla="*/ 267 w 309"/>
                  <a:gd name="T69" fmla="*/ 491 h 548"/>
                  <a:gd name="T70" fmla="*/ 163 w 309"/>
                  <a:gd name="T71" fmla="*/ 232 h 548"/>
                  <a:gd name="T72" fmla="*/ 163 w 309"/>
                  <a:gd name="T73" fmla="*/ 31 h 548"/>
                  <a:gd name="T74" fmla="*/ 135 w 309"/>
                  <a:gd name="T75" fmla="*/ 31 h 548"/>
                  <a:gd name="T76" fmla="*/ 106 w 309"/>
                  <a:gd name="T77" fmla="*/ 31 h 548"/>
                  <a:gd name="T78" fmla="*/ 106 w 309"/>
                  <a:gd name="T79" fmla="*/ 232 h 548"/>
                  <a:gd name="T80" fmla="*/ 106 w 309"/>
                  <a:gd name="T81" fmla="*/ 441 h 548"/>
                  <a:gd name="T82" fmla="*/ 136 w 309"/>
                  <a:gd name="T83" fmla="*/ 441 h 548"/>
                  <a:gd name="T84" fmla="*/ 165 w 309"/>
                  <a:gd name="T85" fmla="*/ 441 h 548"/>
                  <a:gd name="T86" fmla="*/ 163 w 309"/>
                  <a:gd name="T87" fmla="*/ 232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09" h="548">
                    <a:moveTo>
                      <a:pt x="1" y="495"/>
                    </a:moveTo>
                    <a:lnTo>
                      <a:pt x="1" y="442"/>
                    </a:lnTo>
                    <a:lnTo>
                      <a:pt x="77" y="439"/>
                    </a:lnTo>
                    <a:lnTo>
                      <a:pt x="77" y="410"/>
                    </a:lnTo>
                    <a:lnTo>
                      <a:pt x="77" y="192"/>
                    </a:lnTo>
                    <a:lnTo>
                      <a:pt x="76" y="0"/>
                    </a:lnTo>
                    <a:lnTo>
                      <a:pt x="128" y="0"/>
                    </a:lnTo>
                    <a:lnTo>
                      <a:pt x="166" y="0"/>
                    </a:lnTo>
                    <a:lnTo>
                      <a:pt x="192" y="0"/>
                    </a:lnTo>
                    <a:lnTo>
                      <a:pt x="192" y="60"/>
                    </a:lnTo>
                    <a:lnTo>
                      <a:pt x="238" y="60"/>
                    </a:lnTo>
                    <a:lnTo>
                      <a:pt x="278" y="60"/>
                    </a:lnTo>
                    <a:lnTo>
                      <a:pt x="278" y="126"/>
                    </a:lnTo>
                    <a:lnTo>
                      <a:pt x="267" y="126"/>
                    </a:lnTo>
                    <a:lnTo>
                      <a:pt x="267" y="83"/>
                    </a:lnTo>
                    <a:lnTo>
                      <a:pt x="192" y="83"/>
                    </a:lnTo>
                    <a:lnTo>
                      <a:pt x="192" y="263"/>
                    </a:lnTo>
                    <a:lnTo>
                      <a:pt x="194" y="441"/>
                    </a:lnTo>
                    <a:lnTo>
                      <a:pt x="237" y="442"/>
                    </a:lnTo>
                    <a:lnTo>
                      <a:pt x="309" y="442"/>
                    </a:lnTo>
                    <a:lnTo>
                      <a:pt x="309" y="491"/>
                    </a:lnTo>
                    <a:lnTo>
                      <a:pt x="309" y="547"/>
                    </a:lnTo>
                    <a:lnTo>
                      <a:pt x="120" y="548"/>
                    </a:lnTo>
                    <a:lnTo>
                      <a:pt x="0" y="547"/>
                    </a:lnTo>
                    <a:lnTo>
                      <a:pt x="1" y="495"/>
                    </a:lnTo>
                    <a:close/>
                    <a:moveTo>
                      <a:pt x="267" y="491"/>
                    </a:moveTo>
                    <a:lnTo>
                      <a:pt x="267" y="462"/>
                    </a:lnTo>
                    <a:lnTo>
                      <a:pt x="120" y="462"/>
                    </a:lnTo>
                    <a:lnTo>
                      <a:pt x="204" y="462"/>
                    </a:lnTo>
                    <a:lnTo>
                      <a:pt x="24" y="462"/>
                    </a:lnTo>
                    <a:lnTo>
                      <a:pt x="24" y="492"/>
                    </a:lnTo>
                    <a:lnTo>
                      <a:pt x="24" y="520"/>
                    </a:lnTo>
                    <a:lnTo>
                      <a:pt x="120" y="520"/>
                    </a:lnTo>
                    <a:lnTo>
                      <a:pt x="267" y="518"/>
                    </a:lnTo>
                    <a:lnTo>
                      <a:pt x="267" y="491"/>
                    </a:lnTo>
                    <a:close/>
                    <a:moveTo>
                      <a:pt x="163" y="232"/>
                    </a:moveTo>
                    <a:lnTo>
                      <a:pt x="163" y="31"/>
                    </a:lnTo>
                    <a:lnTo>
                      <a:pt x="135" y="31"/>
                    </a:lnTo>
                    <a:lnTo>
                      <a:pt x="106" y="31"/>
                    </a:lnTo>
                    <a:lnTo>
                      <a:pt x="106" y="232"/>
                    </a:lnTo>
                    <a:lnTo>
                      <a:pt x="106" y="441"/>
                    </a:lnTo>
                    <a:lnTo>
                      <a:pt x="136" y="441"/>
                    </a:lnTo>
                    <a:lnTo>
                      <a:pt x="165" y="441"/>
                    </a:lnTo>
                    <a:lnTo>
                      <a:pt x="163" y="232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  <p:sp>
            <p:nvSpPr>
              <p:cNvPr id="260" name="Freeform 16"/>
              <p:cNvSpPr>
                <a:spLocks noEditPoints="1"/>
              </p:cNvSpPr>
              <p:nvPr/>
            </p:nvSpPr>
            <p:spPr bwMode="auto">
              <a:xfrm>
                <a:off x="6181725" y="3436938"/>
                <a:ext cx="11113" cy="19050"/>
              </a:xfrm>
              <a:custGeom>
                <a:avLst/>
                <a:gdLst>
                  <a:gd name="T0" fmla="*/ 7 w 21"/>
                  <a:gd name="T1" fmla="*/ 34 h 36"/>
                  <a:gd name="T2" fmla="*/ 3 w 21"/>
                  <a:gd name="T3" fmla="*/ 31 h 36"/>
                  <a:gd name="T4" fmla="*/ 0 w 21"/>
                  <a:gd name="T5" fmla="*/ 27 h 36"/>
                  <a:gd name="T6" fmla="*/ 0 w 21"/>
                  <a:gd name="T7" fmla="*/ 23 h 36"/>
                  <a:gd name="T8" fmla="*/ 0 w 21"/>
                  <a:gd name="T9" fmla="*/ 19 h 36"/>
                  <a:gd name="T10" fmla="*/ 3 w 21"/>
                  <a:gd name="T11" fmla="*/ 13 h 36"/>
                  <a:gd name="T12" fmla="*/ 7 w 21"/>
                  <a:gd name="T13" fmla="*/ 7 h 36"/>
                  <a:gd name="T14" fmla="*/ 10 w 21"/>
                  <a:gd name="T15" fmla="*/ 3 h 36"/>
                  <a:gd name="T16" fmla="*/ 10 w 21"/>
                  <a:gd name="T17" fmla="*/ 0 h 36"/>
                  <a:gd name="T18" fmla="*/ 10 w 21"/>
                  <a:gd name="T19" fmla="*/ 0 h 36"/>
                  <a:gd name="T20" fmla="*/ 11 w 21"/>
                  <a:gd name="T21" fmla="*/ 3 h 36"/>
                  <a:gd name="T22" fmla="*/ 16 w 21"/>
                  <a:gd name="T23" fmla="*/ 9 h 36"/>
                  <a:gd name="T24" fmla="*/ 18 w 21"/>
                  <a:gd name="T25" fmla="*/ 13 h 36"/>
                  <a:gd name="T26" fmla="*/ 21 w 21"/>
                  <a:gd name="T27" fmla="*/ 21 h 36"/>
                  <a:gd name="T28" fmla="*/ 20 w 21"/>
                  <a:gd name="T29" fmla="*/ 30 h 36"/>
                  <a:gd name="T30" fmla="*/ 14 w 21"/>
                  <a:gd name="T31" fmla="*/ 34 h 36"/>
                  <a:gd name="T32" fmla="*/ 11 w 21"/>
                  <a:gd name="T33" fmla="*/ 36 h 36"/>
                  <a:gd name="T34" fmla="*/ 7 w 21"/>
                  <a:gd name="T35" fmla="*/ 30 h 36"/>
                  <a:gd name="T36" fmla="*/ 7 w 21"/>
                  <a:gd name="T37" fmla="*/ 29 h 36"/>
                  <a:gd name="T38" fmla="*/ 7 w 21"/>
                  <a:gd name="T39" fmla="*/ 29 h 36"/>
                  <a:gd name="T40" fmla="*/ 7 w 21"/>
                  <a:gd name="T41" fmla="*/ 29 h 36"/>
                  <a:gd name="T42" fmla="*/ 5 w 21"/>
                  <a:gd name="T43" fmla="*/ 27 h 36"/>
                  <a:gd name="T44" fmla="*/ 4 w 21"/>
                  <a:gd name="T45" fmla="*/ 26 h 36"/>
                  <a:gd name="T46" fmla="*/ 4 w 21"/>
                  <a:gd name="T47" fmla="*/ 19 h 36"/>
                  <a:gd name="T48" fmla="*/ 4 w 21"/>
                  <a:gd name="T49" fmla="*/ 17 h 36"/>
                  <a:gd name="T50" fmla="*/ 4 w 21"/>
                  <a:gd name="T51" fmla="*/ 17 h 36"/>
                  <a:gd name="T52" fmla="*/ 4 w 21"/>
                  <a:gd name="T53" fmla="*/ 17 h 36"/>
                  <a:gd name="T54" fmla="*/ 4 w 21"/>
                  <a:gd name="T55" fmla="*/ 17 h 36"/>
                  <a:gd name="T56" fmla="*/ 4 w 21"/>
                  <a:gd name="T57" fmla="*/ 17 h 36"/>
                  <a:gd name="T58" fmla="*/ 3 w 21"/>
                  <a:gd name="T59" fmla="*/ 21 h 36"/>
                  <a:gd name="T60" fmla="*/ 3 w 21"/>
                  <a:gd name="T61" fmla="*/ 24 h 36"/>
                  <a:gd name="T62" fmla="*/ 5 w 21"/>
                  <a:gd name="T63" fmla="*/ 30 h 36"/>
                  <a:gd name="T64" fmla="*/ 5 w 21"/>
                  <a:gd name="T65" fmla="*/ 30 h 36"/>
                  <a:gd name="T66" fmla="*/ 7 w 21"/>
                  <a:gd name="T6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36">
                    <a:moveTo>
                      <a:pt x="10" y="36"/>
                    </a:moveTo>
                    <a:lnTo>
                      <a:pt x="7" y="34"/>
                    </a:lnTo>
                    <a:lnTo>
                      <a:pt x="4" y="33"/>
                    </a:lnTo>
                    <a:lnTo>
                      <a:pt x="3" y="31"/>
                    </a:lnTo>
                    <a:lnTo>
                      <a:pt x="1" y="29"/>
                    </a:lnTo>
                    <a:lnTo>
                      <a:pt x="0" y="27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8" y="4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3"/>
                    </a:lnTo>
                    <a:lnTo>
                      <a:pt x="14" y="9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18" y="13"/>
                    </a:lnTo>
                    <a:lnTo>
                      <a:pt x="20" y="16"/>
                    </a:lnTo>
                    <a:lnTo>
                      <a:pt x="21" y="21"/>
                    </a:lnTo>
                    <a:lnTo>
                      <a:pt x="21" y="26"/>
                    </a:lnTo>
                    <a:lnTo>
                      <a:pt x="20" y="30"/>
                    </a:lnTo>
                    <a:lnTo>
                      <a:pt x="17" y="33"/>
                    </a:lnTo>
                    <a:lnTo>
                      <a:pt x="14" y="34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10" y="36"/>
                    </a:lnTo>
                    <a:close/>
                    <a:moveTo>
                      <a:pt x="7" y="30"/>
                    </a:moveTo>
                    <a:lnTo>
                      <a:pt x="7" y="30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3" y="23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3" y="20"/>
                    </a:lnTo>
                    <a:lnTo>
                      <a:pt x="3" y="21"/>
                    </a:lnTo>
                    <a:lnTo>
                      <a:pt x="1" y="23"/>
                    </a:lnTo>
                    <a:lnTo>
                      <a:pt x="3" y="24"/>
                    </a:lnTo>
                    <a:lnTo>
                      <a:pt x="3" y="27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1"/>
                    </a:lnTo>
                    <a:lnTo>
                      <a:pt x="7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  <p:sp>
            <p:nvSpPr>
              <p:cNvPr id="261" name="Freeform 17"/>
              <p:cNvSpPr>
                <a:spLocks noEditPoints="1"/>
              </p:cNvSpPr>
              <p:nvPr/>
            </p:nvSpPr>
            <p:spPr bwMode="auto">
              <a:xfrm>
                <a:off x="6181725" y="3467101"/>
                <a:ext cx="12700" cy="19050"/>
              </a:xfrm>
              <a:custGeom>
                <a:avLst/>
                <a:gdLst>
                  <a:gd name="T0" fmla="*/ 8 w 23"/>
                  <a:gd name="T1" fmla="*/ 35 h 36"/>
                  <a:gd name="T2" fmla="*/ 4 w 23"/>
                  <a:gd name="T3" fmla="*/ 32 h 36"/>
                  <a:gd name="T4" fmla="*/ 1 w 23"/>
                  <a:gd name="T5" fmla="*/ 28 h 36"/>
                  <a:gd name="T6" fmla="*/ 0 w 23"/>
                  <a:gd name="T7" fmla="*/ 23 h 36"/>
                  <a:gd name="T8" fmla="*/ 1 w 23"/>
                  <a:gd name="T9" fmla="*/ 19 h 36"/>
                  <a:gd name="T10" fmla="*/ 4 w 23"/>
                  <a:gd name="T11" fmla="*/ 13 h 36"/>
                  <a:gd name="T12" fmla="*/ 8 w 23"/>
                  <a:gd name="T13" fmla="*/ 8 h 36"/>
                  <a:gd name="T14" fmla="*/ 11 w 23"/>
                  <a:gd name="T15" fmla="*/ 3 h 36"/>
                  <a:gd name="T16" fmla="*/ 11 w 23"/>
                  <a:gd name="T17" fmla="*/ 0 h 36"/>
                  <a:gd name="T18" fmla="*/ 11 w 23"/>
                  <a:gd name="T19" fmla="*/ 0 h 36"/>
                  <a:gd name="T20" fmla="*/ 13 w 23"/>
                  <a:gd name="T21" fmla="*/ 3 h 36"/>
                  <a:gd name="T22" fmla="*/ 16 w 23"/>
                  <a:gd name="T23" fmla="*/ 9 h 36"/>
                  <a:gd name="T24" fmla="*/ 20 w 23"/>
                  <a:gd name="T25" fmla="*/ 13 h 36"/>
                  <a:gd name="T26" fmla="*/ 23 w 23"/>
                  <a:gd name="T27" fmla="*/ 22 h 36"/>
                  <a:gd name="T28" fmla="*/ 21 w 23"/>
                  <a:gd name="T29" fmla="*/ 30 h 36"/>
                  <a:gd name="T30" fmla="*/ 16 w 23"/>
                  <a:gd name="T31" fmla="*/ 35 h 36"/>
                  <a:gd name="T32" fmla="*/ 11 w 23"/>
                  <a:gd name="T33" fmla="*/ 36 h 36"/>
                  <a:gd name="T34" fmla="*/ 8 w 23"/>
                  <a:gd name="T35" fmla="*/ 30 h 36"/>
                  <a:gd name="T36" fmla="*/ 8 w 23"/>
                  <a:gd name="T37" fmla="*/ 29 h 36"/>
                  <a:gd name="T38" fmla="*/ 8 w 23"/>
                  <a:gd name="T39" fmla="*/ 29 h 36"/>
                  <a:gd name="T40" fmla="*/ 8 w 23"/>
                  <a:gd name="T41" fmla="*/ 29 h 36"/>
                  <a:gd name="T42" fmla="*/ 7 w 23"/>
                  <a:gd name="T43" fmla="*/ 28 h 36"/>
                  <a:gd name="T44" fmla="*/ 5 w 23"/>
                  <a:gd name="T45" fmla="*/ 26 h 36"/>
                  <a:gd name="T46" fmla="*/ 4 w 23"/>
                  <a:gd name="T47" fmla="*/ 19 h 36"/>
                  <a:gd name="T48" fmla="*/ 5 w 23"/>
                  <a:gd name="T49" fmla="*/ 18 h 36"/>
                  <a:gd name="T50" fmla="*/ 5 w 23"/>
                  <a:gd name="T51" fmla="*/ 18 h 36"/>
                  <a:gd name="T52" fmla="*/ 5 w 23"/>
                  <a:gd name="T53" fmla="*/ 18 h 36"/>
                  <a:gd name="T54" fmla="*/ 5 w 23"/>
                  <a:gd name="T55" fmla="*/ 18 h 36"/>
                  <a:gd name="T56" fmla="*/ 4 w 23"/>
                  <a:gd name="T57" fmla="*/ 18 h 36"/>
                  <a:gd name="T58" fmla="*/ 3 w 23"/>
                  <a:gd name="T59" fmla="*/ 22 h 36"/>
                  <a:gd name="T60" fmla="*/ 3 w 23"/>
                  <a:gd name="T61" fmla="*/ 25 h 36"/>
                  <a:gd name="T62" fmla="*/ 7 w 23"/>
                  <a:gd name="T63" fmla="*/ 30 h 36"/>
                  <a:gd name="T64" fmla="*/ 7 w 23"/>
                  <a:gd name="T65" fmla="*/ 30 h 36"/>
                  <a:gd name="T66" fmla="*/ 8 w 23"/>
                  <a:gd name="T6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36">
                    <a:moveTo>
                      <a:pt x="11" y="36"/>
                    </a:moveTo>
                    <a:lnTo>
                      <a:pt x="8" y="35"/>
                    </a:lnTo>
                    <a:lnTo>
                      <a:pt x="5" y="33"/>
                    </a:lnTo>
                    <a:lnTo>
                      <a:pt x="4" y="32"/>
                    </a:lnTo>
                    <a:lnTo>
                      <a:pt x="1" y="29"/>
                    </a:lnTo>
                    <a:lnTo>
                      <a:pt x="1" y="28"/>
                    </a:lnTo>
                    <a:lnTo>
                      <a:pt x="1" y="25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19"/>
                    </a:lnTo>
                    <a:lnTo>
                      <a:pt x="3" y="15"/>
                    </a:lnTo>
                    <a:lnTo>
                      <a:pt x="4" y="13"/>
                    </a:lnTo>
                    <a:lnTo>
                      <a:pt x="5" y="10"/>
                    </a:lnTo>
                    <a:lnTo>
                      <a:pt x="8" y="8"/>
                    </a:lnTo>
                    <a:lnTo>
                      <a:pt x="10" y="5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3" y="3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7" y="10"/>
                    </a:lnTo>
                    <a:lnTo>
                      <a:pt x="20" y="13"/>
                    </a:lnTo>
                    <a:lnTo>
                      <a:pt x="20" y="16"/>
                    </a:lnTo>
                    <a:lnTo>
                      <a:pt x="23" y="22"/>
                    </a:lnTo>
                    <a:lnTo>
                      <a:pt x="23" y="26"/>
                    </a:lnTo>
                    <a:lnTo>
                      <a:pt x="21" y="30"/>
                    </a:lnTo>
                    <a:lnTo>
                      <a:pt x="18" y="33"/>
                    </a:lnTo>
                    <a:lnTo>
                      <a:pt x="16" y="35"/>
                    </a:lnTo>
                    <a:lnTo>
                      <a:pt x="13" y="35"/>
                    </a:lnTo>
                    <a:lnTo>
                      <a:pt x="11" y="36"/>
                    </a:lnTo>
                    <a:lnTo>
                      <a:pt x="11" y="36"/>
                    </a:lnTo>
                    <a:close/>
                    <a:moveTo>
                      <a:pt x="8" y="30"/>
                    </a:moveTo>
                    <a:lnTo>
                      <a:pt x="8" y="30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3" y="25"/>
                    </a:lnTo>
                    <a:lnTo>
                      <a:pt x="4" y="28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8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  <p:sp>
            <p:nvSpPr>
              <p:cNvPr id="262" name="Freeform 18"/>
              <p:cNvSpPr>
                <a:spLocks noEditPoints="1"/>
              </p:cNvSpPr>
              <p:nvPr/>
            </p:nvSpPr>
            <p:spPr bwMode="auto">
              <a:xfrm>
                <a:off x="6169025" y="3454401"/>
                <a:ext cx="12700" cy="19050"/>
              </a:xfrm>
              <a:custGeom>
                <a:avLst/>
                <a:gdLst>
                  <a:gd name="T0" fmla="*/ 7 w 23"/>
                  <a:gd name="T1" fmla="*/ 36 h 36"/>
                  <a:gd name="T2" fmla="*/ 3 w 23"/>
                  <a:gd name="T3" fmla="*/ 32 h 36"/>
                  <a:gd name="T4" fmla="*/ 0 w 23"/>
                  <a:gd name="T5" fmla="*/ 28 h 36"/>
                  <a:gd name="T6" fmla="*/ 0 w 23"/>
                  <a:gd name="T7" fmla="*/ 25 h 36"/>
                  <a:gd name="T8" fmla="*/ 0 w 23"/>
                  <a:gd name="T9" fmla="*/ 19 h 36"/>
                  <a:gd name="T10" fmla="*/ 5 w 23"/>
                  <a:gd name="T11" fmla="*/ 13 h 36"/>
                  <a:gd name="T12" fmla="*/ 7 w 23"/>
                  <a:gd name="T13" fmla="*/ 8 h 36"/>
                  <a:gd name="T14" fmla="*/ 10 w 23"/>
                  <a:gd name="T15" fmla="*/ 3 h 36"/>
                  <a:gd name="T16" fmla="*/ 12 w 23"/>
                  <a:gd name="T17" fmla="*/ 0 h 36"/>
                  <a:gd name="T18" fmla="*/ 12 w 23"/>
                  <a:gd name="T19" fmla="*/ 0 h 36"/>
                  <a:gd name="T20" fmla="*/ 12 w 23"/>
                  <a:gd name="T21" fmla="*/ 5 h 36"/>
                  <a:gd name="T22" fmla="*/ 16 w 23"/>
                  <a:gd name="T23" fmla="*/ 9 h 36"/>
                  <a:gd name="T24" fmla="*/ 19 w 23"/>
                  <a:gd name="T25" fmla="*/ 15 h 36"/>
                  <a:gd name="T26" fmla="*/ 23 w 23"/>
                  <a:gd name="T27" fmla="*/ 22 h 36"/>
                  <a:gd name="T28" fmla="*/ 20 w 23"/>
                  <a:gd name="T29" fmla="*/ 31 h 36"/>
                  <a:gd name="T30" fmla="*/ 16 w 23"/>
                  <a:gd name="T31" fmla="*/ 35 h 36"/>
                  <a:gd name="T32" fmla="*/ 12 w 23"/>
                  <a:gd name="T33" fmla="*/ 36 h 36"/>
                  <a:gd name="T34" fmla="*/ 7 w 23"/>
                  <a:gd name="T35" fmla="*/ 32 h 36"/>
                  <a:gd name="T36" fmla="*/ 9 w 23"/>
                  <a:gd name="T37" fmla="*/ 31 h 36"/>
                  <a:gd name="T38" fmla="*/ 9 w 23"/>
                  <a:gd name="T39" fmla="*/ 31 h 36"/>
                  <a:gd name="T40" fmla="*/ 7 w 23"/>
                  <a:gd name="T41" fmla="*/ 29 h 36"/>
                  <a:gd name="T42" fmla="*/ 6 w 23"/>
                  <a:gd name="T43" fmla="*/ 28 h 36"/>
                  <a:gd name="T44" fmla="*/ 5 w 23"/>
                  <a:gd name="T45" fmla="*/ 26 h 36"/>
                  <a:gd name="T46" fmla="*/ 5 w 23"/>
                  <a:gd name="T47" fmla="*/ 21 h 36"/>
                  <a:gd name="T48" fmla="*/ 5 w 23"/>
                  <a:gd name="T49" fmla="*/ 19 h 36"/>
                  <a:gd name="T50" fmla="*/ 5 w 23"/>
                  <a:gd name="T51" fmla="*/ 19 h 36"/>
                  <a:gd name="T52" fmla="*/ 5 w 23"/>
                  <a:gd name="T53" fmla="*/ 18 h 36"/>
                  <a:gd name="T54" fmla="*/ 5 w 23"/>
                  <a:gd name="T55" fmla="*/ 18 h 36"/>
                  <a:gd name="T56" fmla="*/ 5 w 23"/>
                  <a:gd name="T57" fmla="*/ 19 h 36"/>
                  <a:gd name="T58" fmla="*/ 3 w 23"/>
                  <a:gd name="T59" fmla="*/ 22 h 36"/>
                  <a:gd name="T60" fmla="*/ 3 w 23"/>
                  <a:gd name="T61" fmla="*/ 25 h 36"/>
                  <a:gd name="T62" fmla="*/ 6 w 23"/>
                  <a:gd name="T63" fmla="*/ 31 h 36"/>
                  <a:gd name="T64" fmla="*/ 6 w 23"/>
                  <a:gd name="T65" fmla="*/ 32 h 36"/>
                  <a:gd name="T66" fmla="*/ 7 w 23"/>
                  <a:gd name="T67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36">
                    <a:moveTo>
                      <a:pt x="10" y="36"/>
                    </a:moveTo>
                    <a:lnTo>
                      <a:pt x="7" y="36"/>
                    </a:lnTo>
                    <a:lnTo>
                      <a:pt x="6" y="35"/>
                    </a:lnTo>
                    <a:lnTo>
                      <a:pt x="3" y="32"/>
                    </a:lnTo>
                    <a:lnTo>
                      <a:pt x="2" y="31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6"/>
                    </a:lnTo>
                    <a:lnTo>
                      <a:pt x="5" y="13"/>
                    </a:lnTo>
                    <a:lnTo>
                      <a:pt x="6" y="12"/>
                    </a:lnTo>
                    <a:lnTo>
                      <a:pt x="7" y="8"/>
                    </a:lnTo>
                    <a:lnTo>
                      <a:pt x="9" y="6"/>
                    </a:lnTo>
                    <a:lnTo>
                      <a:pt x="10" y="3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5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6" y="11"/>
                    </a:lnTo>
                    <a:lnTo>
                      <a:pt x="19" y="15"/>
                    </a:lnTo>
                    <a:lnTo>
                      <a:pt x="20" y="16"/>
                    </a:lnTo>
                    <a:lnTo>
                      <a:pt x="23" y="22"/>
                    </a:lnTo>
                    <a:lnTo>
                      <a:pt x="22" y="26"/>
                    </a:lnTo>
                    <a:lnTo>
                      <a:pt x="20" y="31"/>
                    </a:lnTo>
                    <a:lnTo>
                      <a:pt x="18" y="34"/>
                    </a:lnTo>
                    <a:lnTo>
                      <a:pt x="16" y="35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0" y="36"/>
                    </a:lnTo>
                    <a:close/>
                    <a:moveTo>
                      <a:pt x="7" y="32"/>
                    </a:move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9"/>
                    </a:lnTo>
                    <a:lnTo>
                      <a:pt x="3" y="21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3" y="25"/>
                    </a:lnTo>
                    <a:lnTo>
                      <a:pt x="3" y="29"/>
                    </a:lnTo>
                    <a:lnTo>
                      <a:pt x="6" y="31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7" y="32"/>
                    </a:lnTo>
                    <a:lnTo>
                      <a:pt x="7" y="32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  <p:sp>
            <p:nvSpPr>
              <p:cNvPr id="263" name="Freeform 19"/>
              <p:cNvSpPr>
                <a:spLocks noEditPoints="1"/>
              </p:cNvSpPr>
              <p:nvPr/>
            </p:nvSpPr>
            <p:spPr bwMode="auto">
              <a:xfrm>
                <a:off x="6170613" y="3482976"/>
                <a:ext cx="11113" cy="19050"/>
              </a:xfrm>
              <a:custGeom>
                <a:avLst/>
                <a:gdLst>
                  <a:gd name="T0" fmla="*/ 7 w 21"/>
                  <a:gd name="T1" fmla="*/ 35 h 35"/>
                  <a:gd name="T2" fmla="*/ 3 w 21"/>
                  <a:gd name="T3" fmla="*/ 32 h 35"/>
                  <a:gd name="T4" fmla="*/ 0 w 21"/>
                  <a:gd name="T5" fmla="*/ 26 h 35"/>
                  <a:gd name="T6" fmla="*/ 0 w 21"/>
                  <a:gd name="T7" fmla="*/ 23 h 35"/>
                  <a:gd name="T8" fmla="*/ 0 w 21"/>
                  <a:gd name="T9" fmla="*/ 19 h 35"/>
                  <a:gd name="T10" fmla="*/ 3 w 21"/>
                  <a:gd name="T11" fmla="*/ 13 h 35"/>
                  <a:gd name="T12" fmla="*/ 7 w 21"/>
                  <a:gd name="T13" fmla="*/ 7 h 35"/>
                  <a:gd name="T14" fmla="*/ 10 w 21"/>
                  <a:gd name="T15" fmla="*/ 1 h 35"/>
                  <a:gd name="T16" fmla="*/ 10 w 21"/>
                  <a:gd name="T17" fmla="*/ 0 h 35"/>
                  <a:gd name="T18" fmla="*/ 10 w 21"/>
                  <a:gd name="T19" fmla="*/ 0 h 35"/>
                  <a:gd name="T20" fmla="*/ 11 w 21"/>
                  <a:gd name="T21" fmla="*/ 3 h 35"/>
                  <a:gd name="T22" fmla="*/ 14 w 21"/>
                  <a:gd name="T23" fmla="*/ 9 h 35"/>
                  <a:gd name="T24" fmla="*/ 18 w 21"/>
                  <a:gd name="T25" fmla="*/ 13 h 35"/>
                  <a:gd name="T26" fmla="*/ 21 w 21"/>
                  <a:gd name="T27" fmla="*/ 20 h 35"/>
                  <a:gd name="T28" fmla="*/ 20 w 21"/>
                  <a:gd name="T29" fmla="*/ 30 h 35"/>
                  <a:gd name="T30" fmla="*/ 14 w 21"/>
                  <a:gd name="T31" fmla="*/ 35 h 35"/>
                  <a:gd name="T32" fmla="*/ 11 w 21"/>
                  <a:gd name="T33" fmla="*/ 35 h 35"/>
                  <a:gd name="T34" fmla="*/ 7 w 21"/>
                  <a:gd name="T35" fmla="*/ 30 h 35"/>
                  <a:gd name="T36" fmla="*/ 7 w 21"/>
                  <a:gd name="T37" fmla="*/ 29 h 35"/>
                  <a:gd name="T38" fmla="*/ 7 w 21"/>
                  <a:gd name="T39" fmla="*/ 29 h 35"/>
                  <a:gd name="T40" fmla="*/ 7 w 21"/>
                  <a:gd name="T41" fmla="*/ 29 h 35"/>
                  <a:gd name="T42" fmla="*/ 5 w 21"/>
                  <a:gd name="T43" fmla="*/ 27 h 35"/>
                  <a:gd name="T44" fmla="*/ 4 w 21"/>
                  <a:gd name="T45" fmla="*/ 24 h 35"/>
                  <a:gd name="T46" fmla="*/ 3 w 21"/>
                  <a:gd name="T47" fmla="*/ 19 h 35"/>
                  <a:gd name="T48" fmla="*/ 4 w 21"/>
                  <a:gd name="T49" fmla="*/ 17 h 35"/>
                  <a:gd name="T50" fmla="*/ 4 w 21"/>
                  <a:gd name="T51" fmla="*/ 17 h 35"/>
                  <a:gd name="T52" fmla="*/ 4 w 21"/>
                  <a:gd name="T53" fmla="*/ 17 h 35"/>
                  <a:gd name="T54" fmla="*/ 4 w 21"/>
                  <a:gd name="T55" fmla="*/ 17 h 35"/>
                  <a:gd name="T56" fmla="*/ 4 w 21"/>
                  <a:gd name="T57" fmla="*/ 17 h 35"/>
                  <a:gd name="T58" fmla="*/ 1 w 21"/>
                  <a:gd name="T59" fmla="*/ 22 h 35"/>
                  <a:gd name="T60" fmla="*/ 1 w 21"/>
                  <a:gd name="T61" fmla="*/ 24 h 35"/>
                  <a:gd name="T62" fmla="*/ 5 w 21"/>
                  <a:gd name="T63" fmla="*/ 30 h 35"/>
                  <a:gd name="T64" fmla="*/ 5 w 21"/>
                  <a:gd name="T65" fmla="*/ 30 h 35"/>
                  <a:gd name="T66" fmla="*/ 7 w 21"/>
                  <a:gd name="T6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35">
                    <a:moveTo>
                      <a:pt x="10" y="35"/>
                    </a:moveTo>
                    <a:lnTo>
                      <a:pt x="7" y="35"/>
                    </a:lnTo>
                    <a:lnTo>
                      <a:pt x="4" y="33"/>
                    </a:lnTo>
                    <a:lnTo>
                      <a:pt x="3" y="32"/>
                    </a:lnTo>
                    <a:lnTo>
                      <a:pt x="1" y="29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8" y="4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3"/>
                    </a:lnTo>
                    <a:lnTo>
                      <a:pt x="14" y="7"/>
                    </a:lnTo>
                    <a:lnTo>
                      <a:pt x="14" y="9"/>
                    </a:lnTo>
                    <a:lnTo>
                      <a:pt x="16" y="10"/>
                    </a:lnTo>
                    <a:lnTo>
                      <a:pt x="18" y="13"/>
                    </a:lnTo>
                    <a:lnTo>
                      <a:pt x="20" y="16"/>
                    </a:lnTo>
                    <a:lnTo>
                      <a:pt x="21" y="20"/>
                    </a:lnTo>
                    <a:lnTo>
                      <a:pt x="21" y="26"/>
                    </a:lnTo>
                    <a:lnTo>
                      <a:pt x="20" y="30"/>
                    </a:lnTo>
                    <a:lnTo>
                      <a:pt x="17" y="33"/>
                    </a:lnTo>
                    <a:lnTo>
                      <a:pt x="14" y="35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10" y="35"/>
                    </a:lnTo>
                    <a:close/>
                    <a:moveTo>
                      <a:pt x="7" y="30"/>
                    </a:moveTo>
                    <a:lnTo>
                      <a:pt x="7" y="30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3" y="19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3" y="19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1" y="24"/>
                    </a:lnTo>
                    <a:lnTo>
                      <a:pt x="3" y="27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7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</p:grpSp>
        <p:grpSp>
          <p:nvGrpSpPr>
            <p:cNvPr id="264" name="Group 263"/>
            <p:cNvGrpSpPr/>
            <p:nvPr/>
          </p:nvGrpSpPr>
          <p:grpSpPr>
            <a:xfrm>
              <a:off x="3318050" y="4697132"/>
              <a:ext cx="163513" cy="290513"/>
              <a:chOff x="6037263" y="3362326"/>
              <a:chExt cx="163513" cy="290513"/>
            </a:xfrm>
            <a:solidFill>
              <a:schemeClr val="bg2">
                <a:lumMod val="25000"/>
              </a:schemeClr>
            </a:solidFill>
          </p:grpSpPr>
          <p:sp>
            <p:nvSpPr>
              <p:cNvPr id="265" name="Freeform 14"/>
              <p:cNvSpPr>
                <a:spLocks noEditPoints="1"/>
              </p:cNvSpPr>
              <p:nvPr/>
            </p:nvSpPr>
            <p:spPr bwMode="auto">
              <a:xfrm>
                <a:off x="6037263" y="3362326"/>
                <a:ext cx="163513" cy="290513"/>
              </a:xfrm>
              <a:custGeom>
                <a:avLst/>
                <a:gdLst>
                  <a:gd name="T0" fmla="*/ 1 w 309"/>
                  <a:gd name="T1" fmla="*/ 495 h 548"/>
                  <a:gd name="T2" fmla="*/ 1 w 309"/>
                  <a:gd name="T3" fmla="*/ 442 h 548"/>
                  <a:gd name="T4" fmla="*/ 77 w 309"/>
                  <a:gd name="T5" fmla="*/ 439 h 548"/>
                  <a:gd name="T6" fmla="*/ 77 w 309"/>
                  <a:gd name="T7" fmla="*/ 410 h 548"/>
                  <a:gd name="T8" fmla="*/ 77 w 309"/>
                  <a:gd name="T9" fmla="*/ 192 h 548"/>
                  <a:gd name="T10" fmla="*/ 76 w 309"/>
                  <a:gd name="T11" fmla="*/ 0 h 548"/>
                  <a:gd name="T12" fmla="*/ 128 w 309"/>
                  <a:gd name="T13" fmla="*/ 0 h 548"/>
                  <a:gd name="T14" fmla="*/ 166 w 309"/>
                  <a:gd name="T15" fmla="*/ 0 h 548"/>
                  <a:gd name="T16" fmla="*/ 192 w 309"/>
                  <a:gd name="T17" fmla="*/ 0 h 548"/>
                  <a:gd name="T18" fmla="*/ 192 w 309"/>
                  <a:gd name="T19" fmla="*/ 60 h 548"/>
                  <a:gd name="T20" fmla="*/ 238 w 309"/>
                  <a:gd name="T21" fmla="*/ 60 h 548"/>
                  <a:gd name="T22" fmla="*/ 278 w 309"/>
                  <a:gd name="T23" fmla="*/ 60 h 548"/>
                  <a:gd name="T24" fmla="*/ 278 w 309"/>
                  <a:gd name="T25" fmla="*/ 126 h 548"/>
                  <a:gd name="T26" fmla="*/ 267 w 309"/>
                  <a:gd name="T27" fmla="*/ 126 h 548"/>
                  <a:gd name="T28" fmla="*/ 267 w 309"/>
                  <a:gd name="T29" fmla="*/ 83 h 548"/>
                  <a:gd name="T30" fmla="*/ 192 w 309"/>
                  <a:gd name="T31" fmla="*/ 83 h 548"/>
                  <a:gd name="T32" fmla="*/ 192 w 309"/>
                  <a:gd name="T33" fmla="*/ 263 h 548"/>
                  <a:gd name="T34" fmla="*/ 194 w 309"/>
                  <a:gd name="T35" fmla="*/ 441 h 548"/>
                  <a:gd name="T36" fmla="*/ 237 w 309"/>
                  <a:gd name="T37" fmla="*/ 442 h 548"/>
                  <a:gd name="T38" fmla="*/ 309 w 309"/>
                  <a:gd name="T39" fmla="*/ 442 h 548"/>
                  <a:gd name="T40" fmla="*/ 309 w 309"/>
                  <a:gd name="T41" fmla="*/ 491 h 548"/>
                  <a:gd name="T42" fmla="*/ 309 w 309"/>
                  <a:gd name="T43" fmla="*/ 547 h 548"/>
                  <a:gd name="T44" fmla="*/ 120 w 309"/>
                  <a:gd name="T45" fmla="*/ 548 h 548"/>
                  <a:gd name="T46" fmla="*/ 0 w 309"/>
                  <a:gd name="T47" fmla="*/ 547 h 548"/>
                  <a:gd name="T48" fmla="*/ 1 w 309"/>
                  <a:gd name="T49" fmla="*/ 495 h 548"/>
                  <a:gd name="T50" fmla="*/ 267 w 309"/>
                  <a:gd name="T51" fmla="*/ 491 h 548"/>
                  <a:gd name="T52" fmla="*/ 267 w 309"/>
                  <a:gd name="T53" fmla="*/ 462 h 548"/>
                  <a:gd name="T54" fmla="*/ 120 w 309"/>
                  <a:gd name="T55" fmla="*/ 462 h 548"/>
                  <a:gd name="T56" fmla="*/ 204 w 309"/>
                  <a:gd name="T57" fmla="*/ 462 h 548"/>
                  <a:gd name="T58" fmla="*/ 24 w 309"/>
                  <a:gd name="T59" fmla="*/ 462 h 548"/>
                  <a:gd name="T60" fmla="*/ 24 w 309"/>
                  <a:gd name="T61" fmla="*/ 492 h 548"/>
                  <a:gd name="T62" fmla="*/ 24 w 309"/>
                  <a:gd name="T63" fmla="*/ 520 h 548"/>
                  <a:gd name="T64" fmla="*/ 120 w 309"/>
                  <a:gd name="T65" fmla="*/ 520 h 548"/>
                  <a:gd name="T66" fmla="*/ 267 w 309"/>
                  <a:gd name="T67" fmla="*/ 518 h 548"/>
                  <a:gd name="T68" fmla="*/ 267 w 309"/>
                  <a:gd name="T69" fmla="*/ 491 h 548"/>
                  <a:gd name="T70" fmla="*/ 163 w 309"/>
                  <a:gd name="T71" fmla="*/ 232 h 548"/>
                  <a:gd name="T72" fmla="*/ 163 w 309"/>
                  <a:gd name="T73" fmla="*/ 31 h 548"/>
                  <a:gd name="T74" fmla="*/ 135 w 309"/>
                  <a:gd name="T75" fmla="*/ 31 h 548"/>
                  <a:gd name="T76" fmla="*/ 106 w 309"/>
                  <a:gd name="T77" fmla="*/ 31 h 548"/>
                  <a:gd name="T78" fmla="*/ 106 w 309"/>
                  <a:gd name="T79" fmla="*/ 232 h 548"/>
                  <a:gd name="T80" fmla="*/ 106 w 309"/>
                  <a:gd name="T81" fmla="*/ 441 h 548"/>
                  <a:gd name="T82" fmla="*/ 136 w 309"/>
                  <a:gd name="T83" fmla="*/ 441 h 548"/>
                  <a:gd name="T84" fmla="*/ 165 w 309"/>
                  <a:gd name="T85" fmla="*/ 441 h 548"/>
                  <a:gd name="T86" fmla="*/ 163 w 309"/>
                  <a:gd name="T87" fmla="*/ 232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09" h="548">
                    <a:moveTo>
                      <a:pt x="1" y="495"/>
                    </a:moveTo>
                    <a:lnTo>
                      <a:pt x="1" y="442"/>
                    </a:lnTo>
                    <a:lnTo>
                      <a:pt x="77" y="439"/>
                    </a:lnTo>
                    <a:lnTo>
                      <a:pt x="77" y="410"/>
                    </a:lnTo>
                    <a:lnTo>
                      <a:pt x="77" y="192"/>
                    </a:lnTo>
                    <a:lnTo>
                      <a:pt x="76" y="0"/>
                    </a:lnTo>
                    <a:lnTo>
                      <a:pt x="128" y="0"/>
                    </a:lnTo>
                    <a:lnTo>
                      <a:pt x="166" y="0"/>
                    </a:lnTo>
                    <a:lnTo>
                      <a:pt x="192" y="0"/>
                    </a:lnTo>
                    <a:lnTo>
                      <a:pt x="192" y="60"/>
                    </a:lnTo>
                    <a:lnTo>
                      <a:pt x="238" y="60"/>
                    </a:lnTo>
                    <a:lnTo>
                      <a:pt x="278" y="60"/>
                    </a:lnTo>
                    <a:lnTo>
                      <a:pt x="278" y="126"/>
                    </a:lnTo>
                    <a:lnTo>
                      <a:pt x="267" y="126"/>
                    </a:lnTo>
                    <a:lnTo>
                      <a:pt x="267" y="83"/>
                    </a:lnTo>
                    <a:lnTo>
                      <a:pt x="192" y="83"/>
                    </a:lnTo>
                    <a:lnTo>
                      <a:pt x="192" y="263"/>
                    </a:lnTo>
                    <a:lnTo>
                      <a:pt x="194" y="441"/>
                    </a:lnTo>
                    <a:lnTo>
                      <a:pt x="237" y="442"/>
                    </a:lnTo>
                    <a:lnTo>
                      <a:pt x="309" y="442"/>
                    </a:lnTo>
                    <a:lnTo>
                      <a:pt x="309" y="491"/>
                    </a:lnTo>
                    <a:lnTo>
                      <a:pt x="309" y="547"/>
                    </a:lnTo>
                    <a:lnTo>
                      <a:pt x="120" y="548"/>
                    </a:lnTo>
                    <a:lnTo>
                      <a:pt x="0" y="547"/>
                    </a:lnTo>
                    <a:lnTo>
                      <a:pt x="1" y="495"/>
                    </a:lnTo>
                    <a:close/>
                    <a:moveTo>
                      <a:pt x="267" y="491"/>
                    </a:moveTo>
                    <a:lnTo>
                      <a:pt x="267" y="462"/>
                    </a:lnTo>
                    <a:lnTo>
                      <a:pt x="120" y="462"/>
                    </a:lnTo>
                    <a:lnTo>
                      <a:pt x="204" y="462"/>
                    </a:lnTo>
                    <a:lnTo>
                      <a:pt x="24" y="462"/>
                    </a:lnTo>
                    <a:lnTo>
                      <a:pt x="24" y="492"/>
                    </a:lnTo>
                    <a:lnTo>
                      <a:pt x="24" y="520"/>
                    </a:lnTo>
                    <a:lnTo>
                      <a:pt x="120" y="520"/>
                    </a:lnTo>
                    <a:lnTo>
                      <a:pt x="267" y="518"/>
                    </a:lnTo>
                    <a:lnTo>
                      <a:pt x="267" y="491"/>
                    </a:lnTo>
                    <a:close/>
                    <a:moveTo>
                      <a:pt x="163" y="232"/>
                    </a:moveTo>
                    <a:lnTo>
                      <a:pt x="163" y="31"/>
                    </a:lnTo>
                    <a:lnTo>
                      <a:pt x="135" y="31"/>
                    </a:lnTo>
                    <a:lnTo>
                      <a:pt x="106" y="31"/>
                    </a:lnTo>
                    <a:lnTo>
                      <a:pt x="106" y="232"/>
                    </a:lnTo>
                    <a:lnTo>
                      <a:pt x="106" y="441"/>
                    </a:lnTo>
                    <a:lnTo>
                      <a:pt x="136" y="441"/>
                    </a:lnTo>
                    <a:lnTo>
                      <a:pt x="165" y="441"/>
                    </a:lnTo>
                    <a:lnTo>
                      <a:pt x="163" y="232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  <p:sp>
            <p:nvSpPr>
              <p:cNvPr id="266" name="Freeform 16"/>
              <p:cNvSpPr>
                <a:spLocks noEditPoints="1"/>
              </p:cNvSpPr>
              <p:nvPr/>
            </p:nvSpPr>
            <p:spPr bwMode="auto">
              <a:xfrm>
                <a:off x="6181725" y="3436938"/>
                <a:ext cx="11113" cy="19050"/>
              </a:xfrm>
              <a:custGeom>
                <a:avLst/>
                <a:gdLst>
                  <a:gd name="T0" fmla="*/ 7 w 21"/>
                  <a:gd name="T1" fmla="*/ 34 h 36"/>
                  <a:gd name="T2" fmla="*/ 3 w 21"/>
                  <a:gd name="T3" fmla="*/ 31 h 36"/>
                  <a:gd name="T4" fmla="*/ 0 w 21"/>
                  <a:gd name="T5" fmla="*/ 27 h 36"/>
                  <a:gd name="T6" fmla="*/ 0 w 21"/>
                  <a:gd name="T7" fmla="*/ 23 h 36"/>
                  <a:gd name="T8" fmla="*/ 0 w 21"/>
                  <a:gd name="T9" fmla="*/ 19 h 36"/>
                  <a:gd name="T10" fmla="*/ 3 w 21"/>
                  <a:gd name="T11" fmla="*/ 13 h 36"/>
                  <a:gd name="T12" fmla="*/ 7 w 21"/>
                  <a:gd name="T13" fmla="*/ 7 h 36"/>
                  <a:gd name="T14" fmla="*/ 10 w 21"/>
                  <a:gd name="T15" fmla="*/ 3 h 36"/>
                  <a:gd name="T16" fmla="*/ 10 w 21"/>
                  <a:gd name="T17" fmla="*/ 0 h 36"/>
                  <a:gd name="T18" fmla="*/ 10 w 21"/>
                  <a:gd name="T19" fmla="*/ 0 h 36"/>
                  <a:gd name="T20" fmla="*/ 11 w 21"/>
                  <a:gd name="T21" fmla="*/ 3 h 36"/>
                  <a:gd name="T22" fmla="*/ 16 w 21"/>
                  <a:gd name="T23" fmla="*/ 9 h 36"/>
                  <a:gd name="T24" fmla="*/ 18 w 21"/>
                  <a:gd name="T25" fmla="*/ 13 h 36"/>
                  <a:gd name="T26" fmla="*/ 21 w 21"/>
                  <a:gd name="T27" fmla="*/ 21 h 36"/>
                  <a:gd name="T28" fmla="*/ 20 w 21"/>
                  <a:gd name="T29" fmla="*/ 30 h 36"/>
                  <a:gd name="T30" fmla="*/ 14 w 21"/>
                  <a:gd name="T31" fmla="*/ 34 h 36"/>
                  <a:gd name="T32" fmla="*/ 11 w 21"/>
                  <a:gd name="T33" fmla="*/ 36 h 36"/>
                  <a:gd name="T34" fmla="*/ 7 w 21"/>
                  <a:gd name="T35" fmla="*/ 30 h 36"/>
                  <a:gd name="T36" fmla="*/ 7 w 21"/>
                  <a:gd name="T37" fmla="*/ 29 h 36"/>
                  <a:gd name="T38" fmla="*/ 7 w 21"/>
                  <a:gd name="T39" fmla="*/ 29 h 36"/>
                  <a:gd name="T40" fmla="*/ 7 w 21"/>
                  <a:gd name="T41" fmla="*/ 29 h 36"/>
                  <a:gd name="T42" fmla="*/ 5 w 21"/>
                  <a:gd name="T43" fmla="*/ 27 h 36"/>
                  <a:gd name="T44" fmla="*/ 4 w 21"/>
                  <a:gd name="T45" fmla="*/ 26 h 36"/>
                  <a:gd name="T46" fmla="*/ 4 w 21"/>
                  <a:gd name="T47" fmla="*/ 19 h 36"/>
                  <a:gd name="T48" fmla="*/ 4 w 21"/>
                  <a:gd name="T49" fmla="*/ 17 h 36"/>
                  <a:gd name="T50" fmla="*/ 4 w 21"/>
                  <a:gd name="T51" fmla="*/ 17 h 36"/>
                  <a:gd name="T52" fmla="*/ 4 w 21"/>
                  <a:gd name="T53" fmla="*/ 17 h 36"/>
                  <a:gd name="T54" fmla="*/ 4 w 21"/>
                  <a:gd name="T55" fmla="*/ 17 h 36"/>
                  <a:gd name="T56" fmla="*/ 4 w 21"/>
                  <a:gd name="T57" fmla="*/ 17 h 36"/>
                  <a:gd name="T58" fmla="*/ 3 w 21"/>
                  <a:gd name="T59" fmla="*/ 21 h 36"/>
                  <a:gd name="T60" fmla="*/ 3 w 21"/>
                  <a:gd name="T61" fmla="*/ 24 h 36"/>
                  <a:gd name="T62" fmla="*/ 5 w 21"/>
                  <a:gd name="T63" fmla="*/ 30 h 36"/>
                  <a:gd name="T64" fmla="*/ 5 w 21"/>
                  <a:gd name="T65" fmla="*/ 30 h 36"/>
                  <a:gd name="T66" fmla="*/ 7 w 21"/>
                  <a:gd name="T6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36">
                    <a:moveTo>
                      <a:pt x="10" y="36"/>
                    </a:moveTo>
                    <a:lnTo>
                      <a:pt x="7" y="34"/>
                    </a:lnTo>
                    <a:lnTo>
                      <a:pt x="4" y="33"/>
                    </a:lnTo>
                    <a:lnTo>
                      <a:pt x="3" y="31"/>
                    </a:lnTo>
                    <a:lnTo>
                      <a:pt x="1" y="29"/>
                    </a:lnTo>
                    <a:lnTo>
                      <a:pt x="0" y="27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8" y="4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3"/>
                    </a:lnTo>
                    <a:lnTo>
                      <a:pt x="14" y="9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18" y="13"/>
                    </a:lnTo>
                    <a:lnTo>
                      <a:pt x="20" y="16"/>
                    </a:lnTo>
                    <a:lnTo>
                      <a:pt x="21" y="21"/>
                    </a:lnTo>
                    <a:lnTo>
                      <a:pt x="21" y="26"/>
                    </a:lnTo>
                    <a:lnTo>
                      <a:pt x="20" y="30"/>
                    </a:lnTo>
                    <a:lnTo>
                      <a:pt x="17" y="33"/>
                    </a:lnTo>
                    <a:lnTo>
                      <a:pt x="14" y="34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10" y="36"/>
                    </a:lnTo>
                    <a:close/>
                    <a:moveTo>
                      <a:pt x="7" y="30"/>
                    </a:moveTo>
                    <a:lnTo>
                      <a:pt x="7" y="30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3" y="23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3" y="20"/>
                    </a:lnTo>
                    <a:lnTo>
                      <a:pt x="3" y="21"/>
                    </a:lnTo>
                    <a:lnTo>
                      <a:pt x="1" y="23"/>
                    </a:lnTo>
                    <a:lnTo>
                      <a:pt x="3" y="24"/>
                    </a:lnTo>
                    <a:lnTo>
                      <a:pt x="3" y="27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1"/>
                    </a:lnTo>
                    <a:lnTo>
                      <a:pt x="7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  <p:sp>
            <p:nvSpPr>
              <p:cNvPr id="267" name="Freeform 17"/>
              <p:cNvSpPr>
                <a:spLocks noEditPoints="1"/>
              </p:cNvSpPr>
              <p:nvPr/>
            </p:nvSpPr>
            <p:spPr bwMode="auto">
              <a:xfrm>
                <a:off x="6181725" y="3467101"/>
                <a:ext cx="12700" cy="19050"/>
              </a:xfrm>
              <a:custGeom>
                <a:avLst/>
                <a:gdLst>
                  <a:gd name="T0" fmla="*/ 8 w 23"/>
                  <a:gd name="T1" fmla="*/ 35 h 36"/>
                  <a:gd name="T2" fmla="*/ 4 w 23"/>
                  <a:gd name="T3" fmla="*/ 32 h 36"/>
                  <a:gd name="T4" fmla="*/ 1 w 23"/>
                  <a:gd name="T5" fmla="*/ 28 h 36"/>
                  <a:gd name="T6" fmla="*/ 0 w 23"/>
                  <a:gd name="T7" fmla="*/ 23 h 36"/>
                  <a:gd name="T8" fmla="*/ 1 w 23"/>
                  <a:gd name="T9" fmla="*/ 19 h 36"/>
                  <a:gd name="T10" fmla="*/ 4 w 23"/>
                  <a:gd name="T11" fmla="*/ 13 h 36"/>
                  <a:gd name="T12" fmla="*/ 8 w 23"/>
                  <a:gd name="T13" fmla="*/ 8 h 36"/>
                  <a:gd name="T14" fmla="*/ 11 w 23"/>
                  <a:gd name="T15" fmla="*/ 3 h 36"/>
                  <a:gd name="T16" fmla="*/ 11 w 23"/>
                  <a:gd name="T17" fmla="*/ 0 h 36"/>
                  <a:gd name="T18" fmla="*/ 11 w 23"/>
                  <a:gd name="T19" fmla="*/ 0 h 36"/>
                  <a:gd name="T20" fmla="*/ 13 w 23"/>
                  <a:gd name="T21" fmla="*/ 3 h 36"/>
                  <a:gd name="T22" fmla="*/ 16 w 23"/>
                  <a:gd name="T23" fmla="*/ 9 h 36"/>
                  <a:gd name="T24" fmla="*/ 20 w 23"/>
                  <a:gd name="T25" fmla="*/ 13 h 36"/>
                  <a:gd name="T26" fmla="*/ 23 w 23"/>
                  <a:gd name="T27" fmla="*/ 22 h 36"/>
                  <a:gd name="T28" fmla="*/ 21 w 23"/>
                  <a:gd name="T29" fmla="*/ 30 h 36"/>
                  <a:gd name="T30" fmla="*/ 16 w 23"/>
                  <a:gd name="T31" fmla="*/ 35 h 36"/>
                  <a:gd name="T32" fmla="*/ 11 w 23"/>
                  <a:gd name="T33" fmla="*/ 36 h 36"/>
                  <a:gd name="T34" fmla="*/ 8 w 23"/>
                  <a:gd name="T35" fmla="*/ 30 h 36"/>
                  <a:gd name="T36" fmla="*/ 8 w 23"/>
                  <a:gd name="T37" fmla="*/ 29 h 36"/>
                  <a:gd name="T38" fmla="*/ 8 w 23"/>
                  <a:gd name="T39" fmla="*/ 29 h 36"/>
                  <a:gd name="T40" fmla="*/ 8 w 23"/>
                  <a:gd name="T41" fmla="*/ 29 h 36"/>
                  <a:gd name="T42" fmla="*/ 7 w 23"/>
                  <a:gd name="T43" fmla="*/ 28 h 36"/>
                  <a:gd name="T44" fmla="*/ 5 w 23"/>
                  <a:gd name="T45" fmla="*/ 26 h 36"/>
                  <a:gd name="T46" fmla="*/ 4 w 23"/>
                  <a:gd name="T47" fmla="*/ 19 h 36"/>
                  <a:gd name="T48" fmla="*/ 5 w 23"/>
                  <a:gd name="T49" fmla="*/ 18 h 36"/>
                  <a:gd name="T50" fmla="*/ 5 w 23"/>
                  <a:gd name="T51" fmla="*/ 18 h 36"/>
                  <a:gd name="T52" fmla="*/ 5 w 23"/>
                  <a:gd name="T53" fmla="*/ 18 h 36"/>
                  <a:gd name="T54" fmla="*/ 5 w 23"/>
                  <a:gd name="T55" fmla="*/ 18 h 36"/>
                  <a:gd name="T56" fmla="*/ 4 w 23"/>
                  <a:gd name="T57" fmla="*/ 18 h 36"/>
                  <a:gd name="T58" fmla="*/ 3 w 23"/>
                  <a:gd name="T59" fmla="*/ 22 h 36"/>
                  <a:gd name="T60" fmla="*/ 3 w 23"/>
                  <a:gd name="T61" fmla="*/ 25 h 36"/>
                  <a:gd name="T62" fmla="*/ 7 w 23"/>
                  <a:gd name="T63" fmla="*/ 30 h 36"/>
                  <a:gd name="T64" fmla="*/ 7 w 23"/>
                  <a:gd name="T65" fmla="*/ 30 h 36"/>
                  <a:gd name="T66" fmla="*/ 8 w 23"/>
                  <a:gd name="T6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36">
                    <a:moveTo>
                      <a:pt x="11" y="36"/>
                    </a:moveTo>
                    <a:lnTo>
                      <a:pt x="8" y="35"/>
                    </a:lnTo>
                    <a:lnTo>
                      <a:pt x="5" y="33"/>
                    </a:lnTo>
                    <a:lnTo>
                      <a:pt x="4" y="32"/>
                    </a:lnTo>
                    <a:lnTo>
                      <a:pt x="1" y="29"/>
                    </a:lnTo>
                    <a:lnTo>
                      <a:pt x="1" y="28"/>
                    </a:lnTo>
                    <a:lnTo>
                      <a:pt x="1" y="25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19"/>
                    </a:lnTo>
                    <a:lnTo>
                      <a:pt x="3" y="15"/>
                    </a:lnTo>
                    <a:lnTo>
                      <a:pt x="4" y="13"/>
                    </a:lnTo>
                    <a:lnTo>
                      <a:pt x="5" y="10"/>
                    </a:lnTo>
                    <a:lnTo>
                      <a:pt x="8" y="8"/>
                    </a:lnTo>
                    <a:lnTo>
                      <a:pt x="10" y="5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3" y="3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7" y="10"/>
                    </a:lnTo>
                    <a:lnTo>
                      <a:pt x="20" y="13"/>
                    </a:lnTo>
                    <a:lnTo>
                      <a:pt x="20" y="16"/>
                    </a:lnTo>
                    <a:lnTo>
                      <a:pt x="23" y="22"/>
                    </a:lnTo>
                    <a:lnTo>
                      <a:pt x="23" y="26"/>
                    </a:lnTo>
                    <a:lnTo>
                      <a:pt x="21" y="30"/>
                    </a:lnTo>
                    <a:lnTo>
                      <a:pt x="18" y="33"/>
                    </a:lnTo>
                    <a:lnTo>
                      <a:pt x="16" y="35"/>
                    </a:lnTo>
                    <a:lnTo>
                      <a:pt x="13" y="35"/>
                    </a:lnTo>
                    <a:lnTo>
                      <a:pt x="11" y="36"/>
                    </a:lnTo>
                    <a:lnTo>
                      <a:pt x="11" y="36"/>
                    </a:lnTo>
                    <a:close/>
                    <a:moveTo>
                      <a:pt x="8" y="30"/>
                    </a:moveTo>
                    <a:lnTo>
                      <a:pt x="8" y="30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3" y="25"/>
                    </a:lnTo>
                    <a:lnTo>
                      <a:pt x="4" y="28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8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  <p:sp>
            <p:nvSpPr>
              <p:cNvPr id="268" name="Freeform 18"/>
              <p:cNvSpPr>
                <a:spLocks noEditPoints="1"/>
              </p:cNvSpPr>
              <p:nvPr/>
            </p:nvSpPr>
            <p:spPr bwMode="auto">
              <a:xfrm>
                <a:off x="6169025" y="3454401"/>
                <a:ext cx="12700" cy="19050"/>
              </a:xfrm>
              <a:custGeom>
                <a:avLst/>
                <a:gdLst>
                  <a:gd name="T0" fmla="*/ 7 w 23"/>
                  <a:gd name="T1" fmla="*/ 36 h 36"/>
                  <a:gd name="T2" fmla="*/ 3 w 23"/>
                  <a:gd name="T3" fmla="*/ 32 h 36"/>
                  <a:gd name="T4" fmla="*/ 0 w 23"/>
                  <a:gd name="T5" fmla="*/ 28 h 36"/>
                  <a:gd name="T6" fmla="*/ 0 w 23"/>
                  <a:gd name="T7" fmla="*/ 25 h 36"/>
                  <a:gd name="T8" fmla="*/ 0 w 23"/>
                  <a:gd name="T9" fmla="*/ 19 h 36"/>
                  <a:gd name="T10" fmla="*/ 5 w 23"/>
                  <a:gd name="T11" fmla="*/ 13 h 36"/>
                  <a:gd name="T12" fmla="*/ 7 w 23"/>
                  <a:gd name="T13" fmla="*/ 8 h 36"/>
                  <a:gd name="T14" fmla="*/ 10 w 23"/>
                  <a:gd name="T15" fmla="*/ 3 h 36"/>
                  <a:gd name="T16" fmla="*/ 12 w 23"/>
                  <a:gd name="T17" fmla="*/ 0 h 36"/>
                  <a:gd name="T18" fmla="*/ 12 w 23"/>
                  <a:gd name="T19" fmla="*/ 0 h 36"/>
                  <a:gd name="T20" fmla="*/ 12 w 23"/>
                  <a:gd name="T21" fmla="*/ 5 h 36"/>
                  <a:gd name="T22" fmla="*/ 16 w 23"/>
                  <a:gd name="T23" fmla="*/ 9 h 36"/>
                  <a:gd name="T24" fmla="*/ 19 w 23"/>
                  <a:gd name="T25" fmla="*/ 15 h 36"/>
                  <a:gd name="T26" fmla="*/ 23 w 23"/>
                  <a:gd name="T27" fmla="*/ 22 h 36"/>
                  <a:gd name="T28" fmla="*/ 20 w 23"/>
                  <a:gd name="T29" fmla="*/ 31 h 36"/>
                  <a:gd name="T30" fmla="*/ 16 w 23"/>
                  <a:gd name="T31" fmla="*/ 35 h 36"/>
                  <a:gd name="T32" fmla="*/ 12 w 23"/>
                  <a:gd name="T33" fmla="*/ 36 h 36"/>
                  <a:gd name="T34" fmla="*/ 7 w 23"/>
                  <a:gd name="T35" fmla="*/ 32 h 36"/>
                  <a:gd name="T36" fmla="*/ 9 w 23"/>
                  <a:gd name="T37" fmla="*/ 31 h 36"/>
                  <a:gd name="T38" fmla="*/ 9 w 23"/>
                  <a:gd name="T39" fmla="*/ 31 h 36"/>
                  <a:gd name="T40" fmla="*/ 7 w 23"/>
                  <a:gd name="T41" fmla="*/ 29 h 36"/>
                  <a:gd name="T42" fmla="*/ 6 w 23"/>
                  <a:gd name="T43" fmla="*/ 28 h 36"/>
                  <a:gd name="T44" fmla="*/ 5 w 23"/>
                  <a:gd name="T45" fmla="*/ 26 h 36"/>
                  <a:gd name="T46" fmla="*/ 5 w 23"/>
                  <a:gd name="T47" fmla="*/ 21 h 36"/>
                  <a:gd name="T48" fmla="*/ 5 w 23"/>
                  <a:gd name="T49" fmla="*/ 19 h 36"/>
                  <a:gd name="T50" fmla="*/ 5 w 23"/>
                  <a:gd name="T51" fmla="*/ 19 h 36"/>
                  <a:gd name="T52" fmla="*/ 5 w 23"/>
                  <a:gd name="T53" fmla="*/ 18 h 36"/>
                  <a:gd name="T54" fmla="*/ 5 w 23"/>
                  <a:gd name="T55" fmla="*/ 18 h 36"/>
                  <a:gd name="T56" fmla="*/ 5 w 23"/>
                  <a:gd name="T57" fmla="*/ 19 h 36"/>
                  <a:gd name="T58" fmla="*/ 3 w 23"/>
                  <a:gd name="T59" fmla="*/ 22 h 36"/>
                  <a:gd name="T60" fmla="*/ 3 w 23"/>
                  <a:gd name="T61" fmla="*/ 25 h 36"/>
                  <a:gd name="T62" fmla="*/ 6 w 23"/>
                  <a:gd name="T63" fmla="*/ 31 h 36"/>
                  <a:gd name="T64" fmla="*/ 6 w 23"/>
                  <a:gd name="T65" fmla="*/ 32 h 36"/>
                  <a:gd name="T66" fmla="*/ 7 w 23"/>
                  <a:gd name="T67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36">
                    <a:moveTo>
                      <a:pt x="10" y="36"/>
                    </a:moveTo>
                    <a:lnTo>
                      <a:pt x="7" y="36"/>
                    </a:lnTo>
                    <a:lnTo>
                      <a:pt x="6" y="35"/>
                    </a:lnTo>
                    <a:lnTo>
                      <a:pt x="3" y="32"/>
                    </a:lnTo>
                    <a:lnTo>
                      <a:pt x="2" y="31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6"/>
                    </a:lnTo>
                    <a:lnTo>
                      <a:pt x="5" y="13"/>
                    </a:lnTo>
                    <a:lnTo>
                      <a:pt x="6" y="12"/>
                    </a:lnTo>
                    <a:lnTo>
                      <a:pt x="7" y="8"/>
                    </a:lnTo>
                    <a:lnTo>
                      <a:pt x="9" y="6"/>
                    </a:lnTo>
                    <a:lnTo>
                      <a:pt x="10" y="3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5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6" y="11"/>
                    </a:lnTo>
                    <a:lnTo>
                      <a:pt x="19" y="15"/>
                    </a:lnTo>
                    <a:lnTo>
                      <a:pt x="20" y="16"/>
                    </a:lnTo>
                    <a:lnTo>
                      <a:pt x="23" y="22"/>
                    </a:lnTo>
                    <a:lnTo>
                      <a:pt x="22" y="26"/>
                    </a:lnTo>
                    <a:lnTo>
                      <a:pt x="20" y="31"/>
                    </a:lnTo>
                    <a:lnTo>
                      <a:pt x="18" y="34"/>
                    </a:lnTo>
                    <a:lnTo>
                      <a:pt x="16" y="35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0" y="36"/>
                    </a:lnTo>
                    <a:close/>
                    <a:moveTo>
                      <a:pt x="7" y="32"/>
                    </a:move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9"/>
                    </a:lnTo>
                    <a:lnTo>
                      <a:pt x="3" y="21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3" y="25"/>
                    </a:lnTo>
                    <a:lnTo>
                      <a:pt x="3" y="29"/>
                    </a:lnTo>
                    <a:lnTo>
                      <a:pt x="6" y="31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7" y="32"/>
                    </a:lnTo>
                    <a:lnTo>
                      <a:pt x="7" y="32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  <p:sp>
            <p:nvSpPr>
              <p:cNvPr id="269" name="Freeform 19"/>
              <p:cNvSpPr>
                <a:spLocks noEditPoints="1"/>
              </p:cNvSpPr>
              <p:nvPr/>
            </p:nvSpPr>
            <p:spPr bwMode="auto">
              <a:xfrm>
                <a:off x="6170613" y="3482976"/>
                <a:ext cx="11113" cy="19050"/>
              </a:xfrm>
              <a:custGeom>
                <a:avLst/>
                <a:gdLst>
                  <a:gd name="T0" fmla="*/ 7 w 21"/>
                  <a:gd name="T1" fmla="*/ 35 h 35"/>
                  <a:gd name="T2" fmla="*/ 3 w 21"/>
                  <a:gd name="T3" fmla="*/ 32 h 35"/>
                  <a:gd name="T4" fmla="*/ 0 w 21"/>
                  <a:gd name="T5" fmla="*/ 26 h 35"/>
                  <a:gd name="T6" fmla="*/ 0 w 21"/>
                  <a:gd name="T7" fmla="*/ 23 h 35"/>
                  <a:gd name="T8" fmla="*/ 0 w 21"/>
                  <a:gd name="T9" fmla="*/ 19 h 35"/>
                  <a:gd name="T10" fmla="*/ 3 w 21"/>
                  <a:gd name="T11" fmla="*/ 13 h 35"/>
                  <a:gd name="T12" fmla="*/ 7 w 21"/>
                  <a:gd name="T13" fmla="*/ 7 h 35"/>
                  <a:gd name="T14" fmla="*/ 10 w 21"/>
                  <a:gd name="T15" fmla="*/ 1 h 35"/>
                  <a:gd name="T16" fmla="*/ 10 w 21"/>
                  <a:gd name="T17" fmla="*/ 0 h 35"/>
                  <a:gd name="T18" fmla="*/ 10 w 21"/>
                  <a:gd name="T19" fmla="*/ 0 h 35"/>
                  <a:gd name="T20" fmla="*/ 11 w 21"/>
                  <a:gd name="T21" fmla="*/ 3 h 35"/>
                  <a:gd name="T22" fmla="*/ 14 w 21"/>
                  <a:gd name="T23" fmla="*/ 9 h 35"/>
                  <a:gd name="T24" fmla="*/ 18 w 21"/>
                  <a:gd name="T25" fmla="*/ 13 h 35"/>
                  <a:gd name="T26" fmla="*/ 21 w 21"/>
                  <a:gd name="T27" fmla="*/ 20 h 35"/>
                  <a:gd name="T28" fmla="*/ 20 w 21"/>
                  <a:gd name="T29" fmla="*/ 30 h 35"/>
                  <a:gd name="T30" fmla="*/ 14 w 21"/>
                  <a:gd name="T31" fmla="*/ 35 h 35"/>
                  <a:gd name="T32" fmla="*/ 11 w 21"/>
                  <a:gd name="T33" fmla="*/ 35 h 35"/>
                  <a:gd name="T34" fmla="*/ 7 w 21"/>
                  <a:gd name="T35" fmla="*/ 30 h 35"/>
                  <a:gd name="T36" fmla="*/ 7 w 21"/>
                  <a:gd name="T37" fmla="*/ 29 h 35"/>
                  <a:gd name="T38" fmla="*/ 7 w 21"/>
                  <a:gd name="T39" fmla="*/ 29 h 35"/>
                  <a:gd name="T40" fmla="*/ 7 w 21"/>
                  <a:gd name="T41" fmla="*/ 29 h 35"/>
                  <a:gd name="T42" fmla="*/ 5 w 21"/>
                  <a:gd name="T43" fmla="*/ 27 h 35"/>
                  <a:gd name="T44" fmla="*/ 4 w 21"/>
                  <a:gd name="T45" fmla="*/ 24 h 35"/>
                  <a:gd name="T46" fmla="*/ 3 w 21"/>
                  <a:gd name="T47" fmla="*/ 19 h 35"/>
                  <a:gd name="T48" fmla="*/ 4 w 21"/>
                  <a:gd name="T49" fmla="*/ 17 h 35"/>
                  <a:gd name="T50" fmla="*/ 4 w 21"/>
                  <a:gd name="T51" fmla="*/ 17 h 35"/>
                  <a:gd name="T52" fmla="*/ 4 w 21"/>
                  <a:gd name="T53" fmla="*/ 17 h 35"/>
                  <a:gd name="T54" fmla="*/ 4 w 21"/>
                  <a:gd name="T55" fmla="*/ 17 h 35"/>
                  <a:gd name="T56" fmla="*/ 4 w 21"/>
                  <a:gd name="T57" fmla="*/ 17 h 35"/>
                  <a:gd name="T58" fmla="*/ 1 w 21"/>
                  <a:gd name="T59" fmla="*/ 22 h 35"/>
                  <a:gd name="T60" fmla="*/ 1 w 21"/>
                  <a:gd name="T61" fmla="*/ 24 h 35"/>
                  <a:gd name="T62" fmla="*/ 5 w 21"/>
                  <a:gd name="T63" fmla="*/ 30 h 35"/>
                  <a:gd name="T64" fmla="*/ 5 w 21"/>
                  <a:gd name="T65" fmla="*/ 30 h 35"/>
                  <a:gd name="T66" fmla="*/ 7 w 21"/>
                  <a:gd name="T6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35">
                    <a:moveTo>
                      <a:pt x="10" y="35"/>
                    </a:moveTo>
                    <a:lnTo>
                      <a:pt x="7" y="35"/>
                    </a:lnTo>
                    <a:lnTo>
                      <a:pt x="4" y="33"/>
                    </a:lnTo>
                    <a:lnTo>
                      <a:pt x="3" y="32"/>
                    </a:lnTo>
                    <a:lnTo>
                      <a:pt x="1" y="29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8" y="4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3"/>
                    </a:lnTo>
                    <a:lnTo>
                      <a:pt x="14" y="7"/>
                    </a:lnTo>
                    <a:lnTo>
                      <a:pt x="14" y="9"/>
                    </a:lnTo>
                    <a:lnTo>
                      <a:pt x="16" y="10"/>
                    </a:lnTo>
                    <a:lnTo>
                      <a:pt x="18" y="13"/>
                    </a:lnTo>
                    <a:lnTo>
                      <a:pt x="20" y="16"/>
                    </a:lnTo>
                    <a:lnTo>
                      <a:pt x="21" y="20"/>
                    </a:lnTo>
                    <a:lnTo>
                      <a:pt x="21" y="26"/>
                    </a:lnTo>
                    <a:lnTo>
                      <a:pt x="20" y="30"/>
                    </a:lnTo>
                    <a:lnTo>
                      <a:pt x="17" y="33"/>
                    </a:lnTo>
                    <a:lnTo>
                      <a:pt x="14" y="35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10" y="35"/>
                    </a:lnTo>
                    <a:close/>
                    <a:moveTo>
                      <a:pt x="7" y="30"/>
                    </a:moveTo>
                    <a:lnTo>
                      <a:pt x="7" y="30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3" y="19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3" y="19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1" y="24"/>
                    </a:lnTo>
                    <a:lnTo>
                      <a:pt x="3" y="27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7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</p:grpSp>
        <p:grpSp>
          <p:nvGrpSpPr>
            <p:cNvPr id="270" name="Group 269"/>
            <p:cNvGrpSpPr/>
            <p:nvPr/>
          </p:nvGrpSpPr>
          <p:grpSpPr>
            <a:xfrm>
              <a:off x="2428754" y="4852267"/>
              <a:ext cx="163513" cy="290513"/>
              <a:chOff x="6037263" y="3362326"/>
              <a:chExt cx="163513" cy="290513"/>
            </a:xfrm>
            <a:solidFill>
              <a:schemeClr val="bg2">
                <a:lumMod val="25000"/>
              </a:schemeClr>
            </a:solidFill>
          </p:grpSpPr>
          <p:sp>
            <p:nvSpPr>
              <p:cNvPr id="271" name="Freeform 14"/>
              <p:cNvSpPr>
                <a:spLocks noEditPoints="1"/>
              </p:cNvSpPr>
              <p:nvPr/>
            </p:nvSpPr>
            <p:spPr bwMode="auto">
              <a:xfrm>
                <a:off x="6037263" y="3362326"/>
                <a:ext cx="163513" cy="290513"/>
              </a:xfrm>
              <a:custGeom>
                <a:avLst/>
                <a:gdLst>
                  <a:gd name="T0" fmla="*/ 1 w 309"/>
                  <a:gd name="T1" fmla="*/ 495 h 548"/>
                  <a:gd name="T2" fmla="*/ 1 w 309"/>
                  <a:gd name="T3" fmla="*/ 442 h 548"/>
                  <a:gd name="T4" fmla="*/ 77 w 309"/>
                  <a:gd name="T5" fmla="*/ 439 h 548"/>
                  <a:gd name="T6" fmla="*/ 77 w 309"/>
                  <a:gd name="T7" fmla="*/ 410 h 548"/>
                  <a:gd name="T8" fmla="*/ 77 w 309"/>
                  <a:gd name="T9" fmla="*/ 192 h 548"/>
                  <a:gd name="T10" fmla="*/ 76 w 309"/>
                  <a:gd name="T11" fmla="*/ 0 h 548"/>
                  <a:gd name="T12" fmla="*/ 128 w 309"/>
                  <a:gd name="T13" fmla="*/ 0 h 548"/>
                  <a:gd name="T14" fmla="*/ 166 w 309"/>
                  <a:gd name="T15" fmla="*/ 0 h 548"/>
                  <a:gd name="T16" fmla="*/ 192 w 309"/>
                  <a:gd name="T17" fmla="*/ 0 h 548"/>
                  <a:gd name="T18" fmla="*/ 192 w 309"/>
                  <a:gd name="T19" fmla="*/ 60 h 548"/>
                  <a:gd name="T20" fmla="*/ 238 w 309"/>
                  <a:gd name="T21" fmla="*/ 60 h 548"/>
                  <a:gd name="T22" fmla="*/ 278 w 309"/>
                  <a:gd name="T23" fmla="*/ 60 h 548"/>
                  <a:gd name="T24" fmla="*/ 278 w 309"/>
                  <a:gd name="T25" fmla="*/ 126 h 548"/>
                  <a:gd name="T26" fmla="*/ 267 w 309"/>
                  <a:gd name="T27" fmla="*/ 126 h 548"/>
                  <a:gd name="T28" fmla="*/ 267 w 309"/>
                  <a:gd name="T29" fmla="*/ 83 h 548"/>
                  <a:gd name="T30" fmla="*/ 192 w 309"/>
                  <a:gd name="T31" fmla="*/ 83 h 548"/>
                  <a:gd name="T32" fmla="*/ 192 w 309"/>
                  <a:gd name="T33" fmla="*/ 263 h 548"/>
                  <a:gd name="T34" fmla="*/ 194 w 309"/>
                  <a:gd name="T35" fmla="*/ 441 h 548"/>
                  <a:gd name="T36" fmla="*/ 237 w 309"/>
                  <a:gd name="T37" fmla="*/ 442 h 548"/>
                  <a:gd name="T38" fmla="*/ 309 w 309"/>
                  <a:gd name="T39" fmla="*/ 442 h 548"/>
                  <a:gd name="T40" fmla="*/ 309 w 309"/>
                  <a:gd name="T41" fmla="*/ 491 h 548"/>
                  <a:gd name="T42" fmla="*/ 309 w 309"/>
                  <a:gd name="T43" fmla="*/ 547 h 548"/>
                  <a:gd name="T44" fmla="*/ 120 w 309"/>
                  <a:gd name="T45" fmla="*/ 548 h 548"/>
                  <a:gd name="T46" fmla="*/ 0 w 309"/>
                  <a:gd name="T47" fmla="*/ 547 h 548"/>
                  <a:gd name="T48" fmla="*/ 1 w 309"/>
                  <a:gd name="T49" fmla="*/ 495 h 548"/>
                  <a:gd name="T50" fmla="*/ 267 w 309"/>
                  <a:gd name="T51" fmla="*/ 491 h 548"/>
                  <a:gd name="T52" fmla="*/ 267 w 309"/>
                  <a:gd name="T53" fmla="*/ 462 h 548"/>
                  <a:gd name="T54" fmla="*/ 120 w 309"/>
                  <a:gd name="T55" fmla="*/ 462 h 548"/>
                  <a:gd name="T56" fmla="*/ 204 w 309"/>
                  <a:gd name="T57" fmla="*/ 462 h 548"/>
                  <a:gd name="T58" fmla="*/ 24 w 309"/>
                  <a:gd name="T59" fmla="*/ 462 h 548"/>
                  <a:gd name="T60" fmla="*/ 24 w 309"/>
                  <a:gd name="T61" fmla="*/ 492 h 548"/>
                  <a:gd name="T62" fmla="*/ 24 w 309"/>
                  <a:gd name="T63" fmla="*/ 520 h 548"/>
                  <a:gd name="T64" fmla="*/ 120 w 309"/>
                  <a:gd name="T65" fmla="*/ 520 h 548"/>
                  <a:gd name="T66" fmla="*/ 267 w 309"/>
                  <a:gd name="T67" fmla="*/ 518 h 548"/>
                  <a:gd name="T68" fmla="*/ 267 w 309"/>
                  <a:gd name="T69" fmla="*/ 491 h 548"/>
                  <a:gd name="T70" fmla="*/ 163 w 309"/>
                  <a:gd name="T71" fmla="*/ 232 h 548"/>
                  <a:gd name="T72" fmla="*/ 163 w 309"/>
                  <a:gd name="T73" fmla="*/ 31 h 548"/>
                  <a:gd name="T74" fmla="*/ 135 w 309"/>
                  <a:gd name="T75" fmla="*/ 31 h 548"/>
                  <a:gd name="T76" fmla="*/ 106 w 309"/>
                  <a:gd name="T77" fmla="*/ 31 h 548"/>
                  <a:gd name="T78" fmla="*/ 106 w 309"/>
                  <a:gd name="T79" fmla="*/ 232 h 548"/>
                  <a:gd name="T80" fmla="*/ 106 w 309"/>
                  <a:gd name="T81" fmla="*/ 441 h 548"/>
                  <a:gd name="T82" fmla="*/ 136 w 309"/>
                  <a:gd name="T83" fmla="*/ 441 h 548"/>
                  <a:gd name="T84" fmla="*/ 165 w 309"/>
                  <a:gd name="T85" fmla="*/ 441 h 548"/>
                  <a:gd name="T86" fmla="*/ 163 w 309"/>
                  <a:gd name="T87" fmla="*/ 232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09" h="548">
                    <a:moveTo>
                      <a:pt x="1" y="495"/>
                    </a:moveTo>
                    <a:lnTo>
                      <a:pt x="1" y="442"/>
                    </a:lnTo>
                    <a:lnTo>
                      <a:pt x="77" y="439"/>
                    </a:lnTo>
                    <a:lnTo>
                      <a:pt x="77" y="410"/>
                    </a:lnTo>
                    <a:lnTo>
                      <a:pt x="77" y="192"/>
                    </a:lnTo>
                    <a:lnTo>
                      <a:pt x="76" y="0"/>
                    </a:lnTo>
                    <a:lnTo>
                      <a:pt x="128" y="0"/>
                    </a:lnTo>
                    <a:lnTo>
                      <a:pt x="166" y="0"/>
                    </a:lnTo>
                    <a:lnTo>
                      <a:pt x="192" y="0"/>
                    </a:lnTo>
                    <a:lnTo>
                      <a:pt x="192" y="60"/>
                    </a:lnTo>
                    <a:lnTo>
                      <a:pt x="238" y="60"/>
                    </a:lnTo>
                    <a:lnTo>
                      <a:pt x="278" y="60"/>
                    </a:lnTo>
                    <a:lnTo>
                      <a:pt x="278" y="126"/>
                    </a:lnTo>
                    <a:lnTo>
                      <a:pt x="267" y="126"/>
                    </a:lnTo>
                    <a:lnTo>
                      <a:pt x="267" y="83"/>
                    </a:lnTo>
                    <a:lnTo>
                      <a:pt x="192" y="83"/>
                    </a:lnTo>
                    <a:lnTo>
                      <a:pt x="192" y="263"/>
                    </a:lnTo>
                    <a:lnTo>
                      <a:pt x="194" y="441"/>
                    </a:lnTo>
                    <a:lnTo>
                      <a:pt x="237" y="442"/>
                    </a:lnTo>
                    <a:lnTo>
                      <a:pt x="309" y="442"/>
                    </a:lnTo>
                    <a:lnTo>
                      <a:pt x="309" y="491"/>
                    </a:lnTo>
                    <a:lnTo>
                      <a:pt x="309" y="547"/>
                    </a:lnTo>
                    <a:lnTo>
                      <a:pt x="120" y="548"/>
                    </a:lnTo>
                    <a:lnTo>
                      <a:pt x="0" y="547"/>
                    </a:lnTo>
                    <a:lnTo>
                      <a:pt x="1" y="495"/>
                    </a:lnTo>
                    <a:close/>
                    <a:moveTo>
                      <a:pt x="267" y="491"/>
                    </a:moveTo>
                    <a:lnTo>
                      <a:pt x="267" y="462"/>
                    </a:lnTo>
                    <a:lnTo>
                      <a:pt x="120" y="462"/>
                    </a:lnTo>
                    <a:lnTo>
                      <a:pt x="204" y="462"/>
                    </a:lnTo>
                    <a:lnTo>
                      <a:pt x="24" y="462"/>
                    </a:lnTo>
                    <a:lnTo>
                      <a:pt x="24" y="492"/>
                    </a:lnTo>
                    <a:lnTo>
                      <a:pt x="24" y="520"/>
                    </a:lnTo>
                    <a:lnTo>
                      <a:pt x="120" y="520"/>
                    </a:lnTo>
                    <a:lnTo>
                      <a:pt x="267" y="518"/>
                    </a:lnTo>
                    <a:lnTo>
                      <a:pt x="267" y="491"/>
                    </a:lnTo>
                    <a:close/>
                    <a:moveTo>
                      <a:pt x="163" y="232"/>
                    </a:moveTo>
                    <a:lnTo>
                      <a:pt x="163" y="31"/>
                    </a:lnTo>
                    <a:lnTo>
                      <a:pt x="135" y="31"/>
                    </a:lnTo>
                    <a:lnTo>
                      <a:pt x="106" y="31"/>
                    </a:lnTo>
                    <a:lnTo>
                      <a:pt x="106" y="232"/>
                    </a:lnTo>
                    <a:lnTo>
                      <a:pt x="106" y="441"/>
                    </a:lnTo>
                    <a:lnTo>
                      <a:pt x="136" y="441"/>
                    </a:lnTo>
                    <a:lnTo>
                      <a:pt x="165" y="441"/>
                    </a:lnTo>
                    <a:lnTo>
                      <a:pt x="163" y="232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  <p:sp>
            <p:nvSpPr>
              <p:cNvPr id="272" name="Freeform 16"/>
              <p:cNvSpPr>
                <a:spLocks noEditPoints="1"/>
              </p:cNvSpPr>
              <p:nvPr/>
            </p:nvSpPr>
            <p:spPr bwMode="auto">
              <a:xfrm>
                <a:off x="6181725" y="3436938"/>
                <a:ext cx="11113" cy="19050"/>
              </a:xfrm>
              <a:custGeom>
                <a:avLst/>
                <a:gdLst>
                  <a:gd name="T0" fmla="*/ 7 w 21"/>
                  <a:gd name="T1" fmla="*/ 34 h 36"/>
                  <a:gd name="T2" fmla="*/ 3 w 21"/>
                  <a:gd name="T3" fmla="*/ 31 h 36"/>
                  <a:gd name="T4" fmla="*/ 0 w 21"/>
                  <a:gd name="T5" fmla="*/ 27 h 36"/>
                  <a:gd name="T6" fmla="*/ 0 w 21"/>
                  <a:gd name="T7" fmla="*/ 23 h 36"/>
                  <a:gd name="T8" fmla="*/ 0 w 21"/>
                  <a:gd name="T9" fmla="*/ 19 h 36"/>
                  <a:gd name="T10" fmla="*/ 3 w 21"/>
                  <a:gd name="T11" fmla="*/ 13 h 36"/>
                  <a:gd name="T12" fmla="*/ 7 w 21"/>
                  <a:gd name="T13" fmla="*/ 7 h 36"/>
                  <a:gd name="T14" fmla="*/ 10 w 21"/>
                  <a:gd name="T15" fmla="*/ 3 h 36"/>
                  <a:gd name="T16" fmla="*/ 10 w 21"/>
                  <a:gd name="T17" fmla="*/ 0 h 36"/>
                  <a:gd name="T18" fmla="*/ 10 w 21"/>
                  <a:gd name="T19" fmla="*/ 0 h 36"/>
                  <a:gd name="T20" fmla="*/ 11 w 21"/>
                  <a:gd name="T21" fmla="*/ 3 h 36"/>
                  <a:gd name="T22" fmla="*/ 16 w 21"/>
                  <a:gd name="T23" fmla="*/ 9 h 36"/>
                  <a:gd name="T24" fmla="*/ 18 w 21"/>
                  <a:gd name="T25" fmla="*/ 13 h 36"/>
                  <a:gd name="T26" fmla="*/ 21 w 21"/>
                  <a:gd name="T27" fmla="*/ 21 h 36"/>
                  <a:gd name="T28" fmla="*/ 20 w 21"/>
                  <a:gd name="T29" fmla="*/ 30 h 36"/>
                  <a:gd name="T30" fmla="*/ 14 w 21"/>
                  <a:gd name="T31" fmla="*/ 34 h 36"/>
                  <a:gd name="T32" fmla="*/ 11 w 21"/>
                  <a:gd name="T33" fmla="*/ 36 h 36"/>
                  <a:gd name="T34" fmla="*/ 7 w 21"/>
                  <a:gd name="T35" fmla="*/ 30 h 36"/>
                  <a:gd name="T36" fmla="*/ 7 w 21"/>
                  <a:gd name="T37" fmla="*/ 29 h 36"/>
                  <a:gd name="T38" fmla="*/ 7 w 21"/>
                  <a:gd name="T39" fmla="*/ 29 h 36"/>
                  <a:gd name="T40" fmla="*/ 7 w 21"/>
                  <a:gd name="T41" fmla="*/ 29 h 36"/>
                  <a:gd name="T42" fmla="*/ 5 w 21"/>
                  <a:gd name="T43" fmla="*/ 27 h 36"/>
                  <a:gd name="T44" fmla="*/ 4 w 21"/>
                  <a:gd name="T45" fmla="*/ 26 h 36"/>
                  <a:gd name="T46" fmla="*/ 4 w 21"/>
                  <a:gd name="T47" fmla="*/ 19 h 36"/>
                  <a:gd name="T48" fmla="*/ 4 w 21"/>
                  <a:gd name="T49" fmla="*/ 17 h 36"/>
                  <a:gd name="T50" fmla="*/ 4 w 21"/>
                  <a:gd name="T51" fmla="*/ 17 h 36"/>
                  <a:gd name="T52" fmla="*/ 4 w 21"/>
                  <a:gd name="T53" fmla="*/ 17 h 36"/>
                  <a:gd name="T54" fmla="*/ 4 w 21"/>
                  <a:gd name="T55" fmla="*/ 17 h 36"/>
                  <a:gd name="T56" fmla="*/ 4 w 21"/>
                  <a:gd name="T57" fmla="*/ 17 h 36"/>
                  <a:gd name="T58" fmla="*/ 3 w 21"/>
                  <a:gd name="T59" fmla="*/ 21 h 36"/>
                  <a:gd name="T60" fmla="*/ 3 w 21"/>
                  <a:gd name="T61" fmla="*/ 24 h 36"/>
                  <a:gd name="T62" fmla="*/ 5 w 21"/>
                  <a:gd name="T63" fmla="*/ 30 h 36"/>
                  <a:gd name="T64" fmla="*/ 5 w 21"/>
                  <a:gd name="T65" fmla="*/ 30 h 36"/>
                  <a:gd name="T66" fmla="*/ 7 w 21"/>
                  <a:gd name="T6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36">
                    <a:moveTo>
                      <a:pt x="10" y="36"/>
                    </a:moveTo>
                    <a:lnTo>
                      <a:pt x="7" y="34"/>
                    </a:lnTo>
                    <a:lnTo>
                      <a:pt x="4" y="33"/>
                    </a:lnTo>
                    <a:lnTo>
                      <a:pt x="3" y="31"/>
                    </a:lnTo>
                    <a:lnTo>
                      <a:pt x="1" y="29"/>
                    </a:lnTo>
                    <a:lnTo>
                      <a:pt x="0" y="27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8" y="4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3"/>
                    </a:lnTo>
                    <a:lnTo>
                      <a:pt x="14" y="9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18" y="13"/>
                    </a:lnTo>
                    <a:lnTo>
                      <a:pt x="20" y="16"/>
                    </a:lnTo>
                    <a:lnTo>
                      <a:pt x="21" y="21"/>
                    </a:lnTo>
                    <a:lnTo>
                      <a:pt x="21" y="26"/>
                    </a:lnTo>
                    <a:lnTo>
                      <a:pt x="20" y="30"/>
                    </a:lnTo>
                    <a:lnTo>
                      <a:pt x="17" y="33"/>
                    </a:lnTo>
                    <a:lnTo>
                      <a:pt x="14" y="34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10" y="36"/>
                    </a:lnTo>
                    <a:close/>
                    <a:moveTo>
                      <a:pt x="7" y="30"/>
                    </a:moveTo>
                    <a:lnTo>
                      <a:pt x="7" y="30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3" y="23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3" y="20"/>
                    </a:lnTo>
                    <a:lnTo>
                      <a:pt x="3" y="21"/>
                    </a:lnTo>
                    <a:lnTo>
                      <a:pt x="1" y="23"/>
                    </a:lnTo>
                    <a:lnTo>
                      <a:pt x="3" y="24"/>
                    </a:lnTo>
                    <a:lnTo>
                      <a:pt x="3" y="27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1"/>
                    </a:lnTo>
                    <a:lnTo>
                      <a:pt x="7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  <p:sp>
            <p:nvSpPr>
              <p:cNvPr id="273" name="Freeform 17"/>
              <p:cNvSpPr>
                <a:spLocks noEditPoints="1"/>
              </p:cNvSpPr>
              <p:nvPr/>
            </p:nvSpPr>
            <p:spPr bwMode="auto">
              <a:xfrm>
                <a:off x="6181725" y="3467101"/>
                <a:ext cx="12700" cy="19050"/>
              </a:xfrm>
              <a:custGeom>
                <a:avLst/>
                <a:gdLst>
                  <a:gd name="T0" fmla="*/ 8 w 23"/>
                  <a:gd name="T1" fmla="*/ 35 h 36"/>
                  <a:gd name="T2" fmla="*/ 4 w 23"/>
                  <a:gd name="T3" fmla="*/ 32 h 36"/>
                  <a:gd name="T4" fmla="*/ 1 w 23"/>
                  <a:gd name="T5" fmla="*/ 28 h 36"/>
                  <a:gd name="T6" fmla="*/ 0 w 23"/>
                  <a:gd name="T7" fmla="*/ 23 h 36"/>
                  <a:gd name="T8" fmla="*/ 1 w 23"/>
                  <a:gd name="T9" fmla="*/ 19 h 36"/>
                  <a:gd name="T10" fmla="*/ 4 w 23"/>
                  <a:gd name="T11" fmla="*/ 13 h 36"/>
                  <a:gd name="T12" fmla="*/ 8 w 23"/>
                  <a:gd name="T13" fmla="*/ 8 h 36"/>
                  <a:gd name="T14" fmla="*/ 11 w 23"/>
                  <a:gd name="T15" fmla="*/ 3 h 36"/>
                  <a:gd name="T16" fmla="*/ 11 w 23"/>
                  <a:gd name="T17" fmla="*/ 0 h 36"/>
                  <a:gd name="T18" fmla="*/ 11 w 23"/>
                  <a:gd name="T19" fmla="*/ 0 h 36"/>
                  <a:gd name="T20" fmla="*/ 13 w 23"/>
                  <a:gd name="T21" fmla="*/ 3 h 36"/>
                  <a:gd name="T22" fmla="*/ 16 w 23"/>
                  <a:gd name="T23" fmla="*/ 9 h 36"/>
                  <a:gd name="T24" fmla="*/ 20 w 23"/>
                  <a:gd name="T25" fmla="*/ 13 h 36"/>
                  <a:gd name="T26" fmla="*/ 23 w 23"/>
                  <a:gd name="T27" fmla="*/ 22 h 36"/>
                  <a:gd name="T28" fmla="*/ 21 w 23"/>
                  <a:gd name="T29" fmla="*/ 30 h 36"/>
                  <a:gd name="T30" fmla="*/ 16 w 23"/>
                  <a:gd name="T31" fmla="*/ 35 h 36"/>
                  <a:gd name="T32" fmla="*/ 11 w 23"/>
                  <a:gd name="T33" fmla="*/ 36 h 36"/>
                  <a:gd name="T34" fmla="*/ 8 w 23"/>
                  <a:gd name="T35" fmla="*/ 30 h 36"/>
                  <a:gd name="T36" fmla="*/ 8 w 23"/>
                  <a:gd name="T37" fmla="*/ 29 h 36"/>
                  <a:gd name="T38" fmla="*/ 8 w 23"/>
                  <a:gd name="T39" fmla="*/ 29 h 36"/>
                  <a:gd name="T40" fmla="*/ 8 w 23"/>
                  <a:gd name="T41" fmla="*/ 29 h 36"/>
                  <a:gd name="T42" fmla="*/ 7 w 23"/>
                  <a:gd name="T43" fmla="*/ 28 h 36"/>
                  <a:gd name="T44" fmla="*/ 5 w 23"/>
                  <a:gd name="T45" fmla="*/ 26 h 36"/>
                  <a:gd name="T46" fmla="*/ 4 w 23"/>
                  <a:gd name="T47" fmla="*/ 19 h 36"/>
                  <a:gd name="T48" fmla="*/ 5 w 23"/>
                  <a:gd name="T49" fmla="*/ 18 h 36"/>
                  <a:gd name="T50" fmla="*/ 5 w 23"/>
                  <a:gd name="T51" fmla="*/ 18 h 36"/>
                  <a:gd name="T52" fmla="*/ 5 w 23"/>
                  <a:gd name="T53" fmla="*/ 18 h 36"/>
                  <a:gd name="T54" fmla="*/ 5 w 23"/>
                  <a:gd name="T55" fmla="*/ 18 h 36"/>
                  <a:gd name="T56" fmla="*/ 4 w 23"/>
                  <a:gd name="T57" fmla="*/ 18 h 36"/>
                  <a:gd name="T58" fmla="*/ 3 w 23"/>
                  <a:gd name="T59" fmla="*/ 22 h 36"/>
                  <a:gd name="T60" fmla="*/ 3 w 23"/>
                  <a:gd name="T61" fmla="*/ 25 h 36"/>
                  <a:gd name="T62" fmla="*/ 7 w 23"/>
                  <a:gd name="T63" fmla="*/ 30 h 36"/>
                  <a:gd name="T64" fmla="*/ 7 w 23"/>
                  <a:gd name="T65" fmla="*/ 30 h 36"/>
                  <a:gd name="T66" fmla="*/ 8 w 23"/>
                  <a:gd name="T6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36">
                    <a:moveTo>
                      <a:pt x="11" y="36"/>
                    </a:moveTo>
                    <a:lnTo>
                      <a:pt x="8" y="35"/>
                    </a:lnTo>
                    <a:lnTo>
                      <a:pt x="5" y="33"/>
                    </a:lnTo>
                    <a:lnTo>
                      <a:pt x="4" y="32"/>
                    </a:lnTo>
                    <a:lnTo>
                      <a:pt x="1" y="29"/>
                    </a:lnTo>
                    <a:lnTo>
                      <a:pt x="1" y="28"/>
                    </a:lnTo>
                    <a:lnTo>
                      <a:pt x="1" y="25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19"/>
                    </a:lnTo>
                    <a:lnTo>
                      <a:pt x="3" y="15"/>
                    </a:lnTo>
                    <a:lnTo>
                      <a:pt x="4" y="13"/>
                    </a:lnTo>
                    <a:lnTo>
                      <a:pt x="5" y="10"/>
                    </a:lnTo>
                    <a:lnTo>
                      <a:pt x="8" y="8"/>
                    </a:lnTo>
                    <a:lnTo>
                      <a:pt x="10" y="5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3" y="3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7" y="10"/>
                    </a:lnTo>
                    <a:lnTo>
                      <a:pt x="20" y="13"/>
                    </a:lnTo>
                    <a:lnTo>
                      <a:pt x="20" y="16"/>
                    </a:lnTo>
                    <a:lnTo>
                      <a:pt x="23" y="22"/>
                    </a:lnTo>
                    <a:lnTo>
                      <a:pt x="23" y="26"/>
                    </a:lnTo>
                    <a:lnTo>
                      <a:pt x="21" y="30"/>
                    </a:lnTo>
                    <a:lnTo>
                      <a:pt x="18" y="33"/>
                    </a:lnTo>
                    <a:lnTo>
                      <a:pt x="16" y="35"/>
                    </a:lnTo>
                    <a:lnTo>
                      <a:pt x="13" y="35"/>
                    </a:lnTo>
                    <a:lnTo>
                      <a:pt x="11" y="36"/>
                    </a:lnTo>
                    <a:lnTo>
                      <a:pt x="11" y="36"/>
                    </a:lnTo>
                    <a:close/>
                    <a:moveTo>
                      <a:pt x="8" y="30"/>
                    </a:moveTo>
                    <a:lnTo>
                      <a:pt x="8" y="30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3" y="25"/>
                    </a:lnTo>
                    <a:lnTo>
                      <a:pt x="4" y="28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8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  <p:sp>
            <p:nvSpPr>
              <p:cNvPr id="274" name="Freeform 18"/>
              <p:cNvSpPr>
                <a:spLocks noEditPoints="1"/>
              </p:cNvSpPr>
              <p:nvPr/>
            </p:nvSpPr>
            <p:spPr bwMode="auto">
              <a:xfrm>
                <a:off x="6169025" y="3454401"/>
                <a:ext cx="12700" cy="19050"/>
              </a:xfrm>
              <a:custGeom>
                <a:avLst/>
                <a:gdLst>
                  <a:gd name="T0" fmla="*/ 7 w 23"/>
                  <a:gd name="T1" fmla="*/ 36 h 36"/>
                  <a:gd name="T2" fmla="*/ 3 w 23"/>
                  <a:gd name="T3" fmla="*/ 32 h 36"/>
                  <a:gd name="T4" fmla="*/ 0 w 23"/>
                  <a:gd name="T5" fmla="*/ 28 h 36"/>
                  <a:gd name="T6" fmla="*/ 0 w 23"/>
                  <a:gd name="T7" fmla="*/ 25 h 36"/>
                  <a:gd name="T8" fmla="*/ 0 w 23"/>
                  <a:gd name="T9" fmla="*/ 19 h 36"/>
                  <a:gd name="T10" fmla="*/ 5 w 23"/>
                  <a:gd name="T11" fmla="*/ 13 h 36"/>
                  <a:gd name="T12" fmla="*/ 7 w 23"/>
                  <a:gd name="T13" fmla="*/ 8 h 36"/>
                  <a:gd name="T14" fmla="*/ 10 w 23"/>
                  <a:gd name="T15" fmla="*/ 3 h 36"/>
                  <a:gd name="T16" fmla="*/ 12 w 23"/>
                  <a:gd name="T17" fmla="*/ 0 h 36"/>
                  <a:gd name="T18" fmla="*/ 12 w 23"/>
                  <a:gd name="T19" fmla="*/ 0 h 36"/>
                  <a:gd name="T20" fmla="*/ 12 w 23"/>
                  <a:gd name="T21" fmla="*/ 5 h 36"/>
                  <a:gd name="T22" fmla="*/ 16 w 23"/>
                  <a:gd name="T23" fmla="*/ 9 h 36"/>
                  <a:gd name="T24" fmla="*/ 19 w 23"/>
                  <a:gd name="T25" fmla="*/ 15 h 36"/>
                  <a:gd name="T26" fmla="*/ 23 w 23"/>
                  <a:gd name="T27" fmla="*/ 22 h 36"/>
                  <a:gd name="T28" fmla="*/ 20 w 23"/>
                  <a:gd name="T29" fmla="*/ 31 h 36"/>
                  <a:gd name="T30" fmla="*/ 16 w 23"/>
                  <a:gd name="T31" fmla="*/ 35 h 36"/>
                  <a:gd name="T32" fmla="*/ 12 w 23"/>
                  <a:gd name="T33" fmla="*/ 36 h 36"/>
                  <a:gd name="T34" fmla="*/ 7 w 23"/>
                  <a:gd name="T35" fmla="*/ 32 h 36"/>
                  <a:gd name="T36" fmla="*/ 9 w 23"/>
                  <a:gd name="T37" fmla="*/ 31 h 36"/>
                  <a:gd name="T38" fmla="*/ 9 w 23"/>
                  <a:gd name="T39" fmla="*/ 31 h 36"/>
                  <a:gd name="T40" fmla="*/ 7 w 23"/>
                  <a:gd name="T41" fmla="*/ 29 h 36"/>
                  <a:gd name="T42" fmla="*/ 6 w 23"/>
                  <a:gd name="T43" fmla="*/ 28 h 36"/>
                  <a:gd name="T44" fmla="*/ 5 w 23"/>
                  <a:gd name="T45" fmla="*/ 26 h 36"/>
                  <a:gd name="T46" fmla="*/ 5 w 23"/>
                  <a:gd name="T47" fmla="*/ 21 h 36"/>
                  <a:gd name="T48" fmla="*/ 5 w 23"/>
                  <a:gd name="T49" fmla="*/ 19 h 36"/>
                  <a:gd name="T50" fmla="*/ 5 w 23"/>
                  <a:gd name="T51" fmla="*/ 19 h 36"/>
                  <a:gd name="T52" fmla="*/ 5 w 23"/>
                  <a:gd name="T53" fmla="*/ 18 h 36"/>
                  <a:gd name="T54" fmla="*/ 5 w 23"/>
                  <a:gd name="T55" fmla="*/ 18 h 36"/>
                  <a:gd name="T56" fmla="*/ 5 w 23"/>
                  <a:gd name="T57" fmla="*/ 19 h 36"/>
                  <a:gd name="T58" fmla="*/ 3 w 23"/>
                  <a:gd name="T59" fmla="*/ 22 h 36"/>
                  <a:gd name="T60" fmla="*/ 3 w 23"/>
                  <a:gd name="T61" fmla="*/ 25 h 36"/>
                  <a:gd name="T62" fmla="*/ 6 w 23"/>
                  <a:gd name="T63" fmla="*/ 31 h 36"/>
                  <a:gd name="T64" fmla="*/ 6 w 23"/>
                  <a:gd name="T65" fmla="*/ 32 h 36"/>
                  <a:gd name="T66" fmla="*/ 7 w 23"/>
                  <a:gd name="T67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36">
                    <a:moveTo>
                      <a:pt x="10" y="36"/>
                    </a:moveTo>
                    <a:lnTo>
                      <a:pt x="7" y="36"/>
                    </a:lnTo>
                    <a:lnTo>
                      <a:pt x="6" y="35"/>
                    </a:lnTo>
                    <a:lnTo>
                      <a:pt x="3" y="32"/>
                    </a:lnTo>
                    <a:lnTo>
                      <a:pt x="2" y="31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6"/>
                    </a:lnTo>
                    <a:lnTo>
                      <a:pt x="5" y="13"/>
                    </a:lnTo>
                    <a:lnTo>
                      <a:pt x="6" y="12"/>
                    </a:lnTo>
                    <a:lnTo>
                      <a:pt x="7" y="8"/>
                    </a:lnTo>
                    <a:lnTo>
                      <a:pt x="9" y="6"/>
                    </a:lnTo>
                    <a:lnTo>
                      <a:pt x="10" y="3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5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6" y="11"/>
                    </a:lnTo>
                    <a:lnTo>
                      <a:pt x="19" y="15"/>
                    </a:lnTo>
                    <a:lnTo>
                      <a:pt x="20" y="16"/>
                    </a:lnTo>
                    <a:lnTo>
                      <a:pt x="23" y="22"/>
                    </a:lnTo>
                    <a:lnTo>
                      <a:pt x="22" y="26"/>
                    </a:lnTo>
                    <a:lnTo>
                      <a:pt x="20" y="31"/>
                    </a:lnTo>
                    <a:lnTo>
                      <a:pt x="18" y="34"/>
                    </a:lnTo>
                    <a:lnTo>
                      <a:pt x="16" y="35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0" y="36"/>
                    </a:lnTo>
                    <a:close/>
                    <a:moveTo>
                      <a:pt x="7" y="32"/>
                    </a:move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9"/>
                    </a:lnTo>
                    <a:lnTo>
                      <a:pt x="3" y="21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3" y="25"/>
                    </a:lnTo>
                    <a:lnTo>
                      <a:pt x="3" y="29"/>
                    </a:lnTo>
                    <a:lnTo>
                      <a:pt x="6" y="31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7" y="32"/>
                    </a:lnTo>
                    <a:lnTo>
                      <a:pt x="7" y="32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  <p:sp>
            <p:nvSpPr>
              <p:cNvPr id="275" name="Freeform 19"/>
              <p:cNvSpPr>
                <a:spLocks noEditPoints="1"/>
              </p:cNvSpPr>
              <p:nvPr/>
            </p:nvSpPr>
            <p:spPr bwMode="auto">
              <a:xfrm>
                <a:off x="6170613" y="3482976"/>
                <a:ext cx="11113" cy="19050"/>
              </a:xfrm>
              <a:custGeom>
                <a:avLst/>
                <a:gdLst>
                  <a:gd name="T0" fmla="*/ 7 w 21"/>
                  <a:gd name="T1" fmla="*/ 35 h 35"/>
                  <a:gd name="T2" fmla="*/ 3 w 21"/>
                  <a:gd name="T3" fmla="*/ 32 h 35"/>
                  <a:gd name="T4" fmla="*/ 0 w 21"/>
                  <a:gd name="T5" fmla="*/ 26 h 35"/>
                  <a:gd name="T6" fmla="*/ 0 w 21"/>
                  <a:gd name="T7" fmla="*/ 23 h 35"/>
                  <a:gd name="T8" fmla="*/ 0 w 21"/>
                  <a:gd name="T9" fmla="*/ 19 h 35"/>
                  <a:gd name="T10" fmla="*/ 3 w 21"/>
                  <a:gd name="T11" fmla="*/ 13 h 35"/>
                  <a:gd name="T12" fmla="*/ 7 w 21"/>
                  <a:gd name="T13" fmla="*/ 7 h 35"/>
                  <a:gd name="T14" fmla="*/ 10 w 21"/>
                  <a:gd name="T15" fmla="*/ 1 h 35"/>
                  <a:gd name="T16" fmla="*/ 10 w 21"/>
                  <a:gd name="T17" fmla="*/ 0 h 35"/>
                  <a:gd name="T18" fmla="*/ 10 w 21"/>
                  <a:gd name="T19" fmla="*/ 0 h 35"/>
                  <a:gd name="T20" fmla="*/ 11 w 21"/>
                  <a:gd name="T21" fmla="*/ 3 h 35"/>
                  <a:gd name="T22" fmla="*/ 14 w 21"/>
                  <a:gd name="T23" fmla="*/ 9 h 35"/>
                  <a:gd name="T24" fmla="*/ 18 w 21"/>
                  <a:gd name="T25" fmla="*/ 13 h 35"/>
                  <a:gd name="T26" fmla="*/ 21 w 21"/>
                  <a:gd name="T27" fmla="*/ 20 h 35"/>
                  <a:gd name="T28" fmla="*/ 20 w 21"/>
                  <a:gd name="T29" fmla="*/ 30 h 35"/>
                  <a:gd name="T30" fmla="*/ 14 w 21"/>
                  <a:gd name="T31" fmla="*/ 35 h 35"/>
                  <a:gd name="T32" fmla="*/ 11 w 21"/>
                  <a:gd name="T33" fmla="*/ 35 h 35"/>
                  <a:gd name="T34" fmla="*/ 7 w 21"/>
                  <a:gd name="T35" fmla="*/ 30 h 35"/>
                  <a:gd name="T36" fmla="*/ 7 w 21"/>
                  <a:gd name="T37" fmla="*/ 29 h 35"/>
                  <a:gd name="T38" fmla="*/ 7 w 21"/>
                  <a:gd name="T39" fmla="*/ 29 h 35"/>
                  <a:gd name="T40" fmla="*/ 7 w 21"/>
                  <a:gd name="T41" fmla="*/ 29 h 35"/>
                  <a:gd name="T42" fmla="*/ 5 w 21"/>
                  <a:gd name="T43" fmla="*/ 27 h 35"/>
                  <a:gd name="T44" fmla="*/ 4 w 21"/>
                  <a:gd name="T45" fmla="*/ 24 h 35"/>
                  <a:gd name="T46" fmla="*/ 3 w 21"/>
                  <a:gd name="T47" fmla="*/ 19 h 35"/>
                  <a:gd name="T48" fmla="*/ 4 w 21"/>
                  <a:gd name="T49" fmla="*/ 17 h 35"/>
                  <a:gd name="T50" fmla="*/ 4 w 21"/>
                  <a:gd name="T51" fmla="*/ 17 h 35"/>
                  <a:gd name="T52" fmla="*/ 4 w 21"/>
                  <a:gd name="T53" fmla="*/ 17 h 35"/>
                  <a:gd name="T54" fmla="*/ 4 w 21"/>
                  <a:gd name="T55" fmla="*/ 17 h 35"/>
                  <a:gd name="T56" fmla="*/ 4 w 21"/>
                  <a:gd name="T57" fmla="*/ 17 h 35"/>
                  <a:gd name="T58" fmla="*/ 1 w 21"/>
                  <a:gd name="T59" fmla="*/ 22 h 35"/>
                  <a:gd name="T60" fmla="*/ 1 w 21"/>
                  <a:gd name="T61" fmla="*/ 24 h 35"/>
                  <a:gd name="T62" fmla="*/ 5 w 21"/>
                  <a:gd name="T63" fmla="*/ 30 h 35"/>
                  <a:gd name="T64" fmla="*/ 5 w 21"/>
                  <a:gd name="T65" fmla="*/ 30 h 35"/>
                  <a:gd name="T66" fmla="*/ 7 w 21"/>
                  <a:gd name="T6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35">
                    <a:moveTo>
                      <a:pt x="10" y="35"/>
                    </a:moveTo>
                    <a:lnTo>
                      <a:pt x="7" y="35"/>
                    </a:lnTo>
                    <a:lnTo>
                      <a:pt x="4" y="33"/>
                    </a:lnTo>
                    <a:lnTo>
                      <a:pt x="3" y="32"/>
                    </a:lnTo>
                    <a:lnTo>
                      <a:pt x="1" y="29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8" y="4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3"/>
                    </a:lnTo>
                    <a:lnTo>
                      <a:pt x="14" y="7"/>
                    </a:lnTo>
                    <a:lnTo>
                      <a:pt x="14" y="9"/>
                    </a:lnTo>
                    <a:lnTo>
                      <a:pt x="16" y="10"/>
                    </a:lnTo>
                    <a:lnTo>
                      <a:pt x="18" y="13"/>
                    </a:lnTo>
                    <a:lnTo>
                      <a:pt x="20" y="16"/>
                    </a:lnTo>
                    <a:lnTo>
                      <a:pt x="21" y="20"/>
                    </a:lnTo>
                    <a:lnTo>
                      <a:pt x="21" y="26"/>
                    </a:lnTo>
                    <a:lnTo>
                      <a:pt x="20" y="30"/>
                    </a:lnTo>
                    <a:lnTo>
                      <a:pt x="17" y="33"/>
                    </a:lnTo>
                    <a:lnTo>
                      <a:pt x="14" y="35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10" y="35"/>
                    </a:lnTo>
                    <a:close/>
                    <a:moveTo>
                      <a:pt x="7" y="30"/>
                    </a:moveTo>
                    <a:lnTo>
                      <a:pt x="7" y="30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3" y="19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3" y="19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1" y="24"/>
                    </a:lnTo>
                    <a:lnTo>
                      <a:pt x="3" y="27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7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</p:grpSp>
        <p:grpSp>
          <p:nvGrpSpPr>
            <p:cNvPr id="276" name="Group 275"/>
            <p:cNvGrpSpPr/>
            <p:nvPr/>
          </p:nvGrpSpPr>
          <p:grpSpPr>
            <a:xfrm>
              <a:off x="2346997" y="4263570"/>
              <a:ext cx="163513" cy="290513"/>
              <a:chOff x="6037263" y="3362326"/>
              <a:chExt cx="163513" cy="290513"/>
            </a:xfrm>
            <a:solidFill>
              <a:schemeClr val="bg2">
                <a:lumMod val="25000"/>
              </a:schemeClr>
            </a:solidFill>
          </p:grpSpPr>
          <p:sp>
            <p:nvSpPr>
              <p:cNvPr id="277" name="Freeform 14"/>
              <p:cNvSpPr>
                <a:spLocks noEditPoints="1"/>
              </p:cNvSpPr>
              <p:nvPr/>
            </p:nvSpPr>
            <p:spPr bwMode="auto">
              <a:xfrm>
                <a:off x="6037263" y="3362326"/>
                <a:ext cx="163513" cy="290513"/>
              </a:xfrm>
              <a:custGeom>
                <a:avLst/>
                <a:gdLst>
                  <a:gd name="T0" fmla="*/ 1 w 309"/>
                  <a:gd name="T1" fmla="*/ 495 h 548"/>
                  <a:gd name="T2" fmla="*/ 1 w 309"/>
                  <a:gd name="T3" fmla="*/ 442 h 548"/>
                  <a:gd name="T4" fmla="*/ 77 w 309"/>
                  <a:gd name="T5" fmla="*/ 439 h 548"/>
                  <a:gd name="T6" fmla="*/ 77 w 309"/>
                  <a:gd name="T7" fmla="*/ 410 h 548"/>
                  <a:gd name="T8" fmla="*/ 77 w 309"/>
                  <a:gd name="T9" fmla="*/ 192 h 548"/>
                  <a:gd name="T10" fmla="*/ 76 w 309"/>
                  <a:gd name="T11" fmla="*/ 0 h 548"/>
                  <a:gd name="T12" fmla="*/ 128 w 309"/>
                  <a:gd name="T13" fmla="*/ 0 h 548"/>
                  <a:gd name="T14" fmla="*/ 166 w 309"/>
                  <a:gd name="T15" fmla="*/ 0 h 548"/>
                  <a:gd name="T16" fmla="*/ 192 w 309"/>
                  <a:gd name="T17" fmla="*/ 0 h 548"/>
                  <a:gd name="T18" fmla="*/ 192 w 309"/>
                  <a:gd name="T19" fmla="*/ 60 h 548"/>
                  <a:gd name="T20" fmla="*/ 238 w 309"/>
                  <a:gd name="T21" fmla="*/ 60 h 548"/>
                  <a:gd name="T22" fmla="*/ 278 w 309"/>
                  <a:gd name="T23" fmla="*/ 60 h 548"/>
                  <a:gd name="T24" fmla="*/ 278 w 309"/>
                  <a:gd name="T25" fmla="*/ 126 h 548"/>
                  <a:gd name="T26" fmla="*/ 267 w 309"/>
                  <a:gd name="T27" fmla="*/ 126 h 548"/>
                  <a:gd name="T28" fmla="*/ 267 w 309"/>
                  <a:gd name="T29" fmla="*/ 83 h 548"/>
                  <a:gd name="T30" fmla="*/ 192 w 309"/>
                  <a:gd name="T31" fmla="*/ 83 h 548"/>
                  <a:gd name="T32" fmla="*/ 192 w 309"/>
                  <a:gd name="T33" fmla="*/ 263 h 548"/>
                  <a:gd name="T34" fmla="*/ 194 w 309"/>
                  <a:gd name="T35" fmla="*/ 441 h 548"/>
                  <a:gd name="T36" fmla="*/ 237 w 309"/>
                  <a:gd name="T37" fmla="*/ 442 h 548"/>
                  <a:gd name="T38" fmla="*/ 309 w 309"/>
                  <a:gd name="T39" fmla="*/ 442 h 548"/>
                  <a:gd name="T40" fmla="*/ 309 w 309"/>
                  <a:gd name="T41" fmla="*/ 491 h 548"/>
                  <a:gd name="T42" fmla="*/ 309 w 309"/>
                  <a:gd name="T43" fmla="*/ 547 h 548"/>
                  <a:gd name="T44" fmla="*/ 120 w 309"/>
                  <a:gd name="T45" fmla="*/ 548 h 548"/>
                  <a:gd name="T46" fmla="*/ 0 w 309"/>
                  <a:gd name="T47" fmla="*/ 547 h 548"/>
                  <a:gd name="T48" fmla="*/ 1 w 309"/>
                  <a:gd name="T49" fmla="*/ 495 h 548"/>
                  <a:gd name="T50" fmla="*/ 267 w 309"/>
                  <a:gd name="T51" fmla="*/ 491 h 548"/>
                  <a:gd name="T52" fmla="*/ 267 w 309"/>
                  <a:gd name="T53" fmla="*/ 462 h 548"/>
                  <a:gd name="T54" fmla="*/ 120 w 309"/>
                  <a:gd name="T55" fmla="*/ 462 h 548"/>
                  <a:gd name="T56" fmla="*/ 204 w 309"/>
                  <a:gd name="T57" fmla="*/ 462 h 548"/>
                  <a:gd name="T58" fmla="*/ 24 w 309"/>
                  <a:gd name="T59" fmla="*/ 462 h 548"/>
                  <a:gd name="T60" fmla="*/ 24 w 309"/>
                  <a:gd name="T61" fmla="*/ 492 h 548"/>
                  <a:gd name="T62" fmla="*/ 24 w 309"/>
                  <a:gd name="T63" fmla="*/ 520 h 548"/>
                  <a:gd name="T64" fmla="*/ 120 w 309"/>
                  <a:gd name="T65" fmla="*/ 520 h 548"/>
                  <a:gd name="T66" fmla="*/ 267 w 309"/>
                  <a:gd name="T67" fmla="*/ 518 h 548"/>
                  <a:gd name="T68" fmla="*/ 267 w 309"/>
                  <a:gd name="T69" fmla="*/ 491 h 548"/>
                  <a:gd name="T70" fmla="*/ 163 w 309"/>
                  <a:gd name="T71" fmla="*/ 232 h 548"/>
                  <a:gd name="T72" fmla="*/ 163 w 309"/>
                  <a:gd name="T73" fmla="*/ 31 h 548"/>
                  <a:gd name="T74" fmla="*/ 135 w 309"/>
                  <a:gd name="T75" fmla="*/ 31 h 548"/>
                  <a:gd name="T76" fmla="*/ 106 w 309"/>
                  <a:gd name="T77" fmla="*/ 31 h 548"/>
                  <a:gd name="T78" fmla="*/ 106 w 309"/>
                  <a:gd name="T79" fmla="*/ 232 h 548"/>
                  <a:gd name="T80" fmla="*/ 106 w 309"/>
                  <a:gd name="T81" fmla="*/ 441 h 548"/>
                  <a:gd name="T82" fmla="*/ 136 w 309"/>
                  <a:gd name="T83" fmla="*/ 441 h 548"/>
                  <a:gd name="T84" fmla="*/ 165 w 309"/>
                  <a:gd name="T85" fmla="*/ 441 h 548"/>
                  <a:gd name="T86" fmla="*/ 163 w 309"/>
                  <a:gd name="T87" fmla="*/ 232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09" h="548">
                    <a:moveTo>
                      <a:pt x="1" y="495"/>
                    </a:moveTo>
                    <a:lnTo>
                      <a:pt x="1" y="442"/>
                    </a:lnTo>
                    <a:lnTo>
                      <a:pt x="77" y="439"/>
                    </a:lnTo>
                    <a:lnTo>
                      <a:pt x="77" y="410"/>
                    </a:lnTo>
                    <a:lnTo>
                      <a:pt x="77" y="192"/>
                    </a:lnTo>
                    <a:lnTo>
                      <a:pt x="76" y="0"/>
                    </a:lnTo>
                    <a:lnTo>
                      <a:pt x="128" y="0"/>
                    </a:lnTo>
                    <a:lnTo>
                      <a:pt x="166" y="0"/>
                    </a:lnTo>
                    <a:lnTo>
                      <a:pt x="192" y="0"/>
                    </a:lnTo>
                    <a:lnTo>
                      <a:pt x="192" y="60"/>
                    </a:lnTo>
                    <a:lnTo>
                      <a:pt x="238" y="60"/>
                    </a:lnTo>
                    <a:lnTo>
                      <a:pt x="278" y="60"/>
                    </a:lnTo>
                    <a:lnTo>
                      <a:pt x="278" y="126"/>
                    </a:lnTo>
                    <a:lnTo>
                      <a:pt x="267" y="126"/>
                    </a:lnTo>
                    <a:lnTo>
                      <a:pt x="267" y="83"/>
                    </a:lnTo>
                    <a:lnTo>
                      <a:pt x="192" y="83"/>
                    </a:lnTo>
                    <a:lnTo>
                      <a:pt x="192" y="263"/>
                    </a:lnTo>
                    <a:lnTo>
                      <a:pt x="194" y="441"/>
                    </a:lnTo>
                    <a:lnTo>
                      <a:pt x="237" y="442"/>
                    </a:lnTo>
                    <a:lnTo>
                      <a:pt x="309" y="442"/>
                    </a:lnTo>
                    <a:lnTo>
                      <a:pt x="309" y="491"/>
                    </a:lnTo>
                    <a:lnTo>
                      <a:pt x="309" y="547"/>
                    </a:lnTo>
                    <a:lnTo>
                      <a:pt x="120" y="548"/>
                    </a:lnTo>
                    <a:lnTo>
                      <a:pt x="0" y="547"/>
                    </a:lnTo>
                    <a:lnTo>
                      <a:pt x="1" y="495"/>
                    </a:lnTo>
                    <a:close/>
                    <a:moveTo>
                      <a:pt x="267" y="491"/>
                    </a:moveTo>
                    <a:lnTo>
                      <a:pt x="267" y="462"/>
                    </a:lnTo>
                    <a:lnTo>
                      <a:pt x="120" y="462"/>
                    </a:lnTo>
                    <a:lnTo>
                      <a:pt x="204" y="462"/>
                    </a:lnTo>
                    <a:lnTo>
                      <a:pt x="24" y="462"/>
                    </a:lnTo>
                    <a:lnTo>
                      <a:pt x="24" y="492"/>
                    </a:lnTo>
                    <a:lnTo>
                      <a:pt x="24" y="520"/>
                    </a:lnTo>
                    <a:lnTo>
                      <a:pt x="120" y="520"/>
                    </a:lnTo>
                    <a:lnTo>
                      <a:pt x="267" y="518"/>
                    </a:lnTo>
                    <a:lnTo>
                      <a:pt x="267" y="491"/>
                    </a:lnTo>
                    <a:close/>
                    <a:moveTo>
                      <a:pt x="163" y="232"/>
                    </a:moveTo>
                    <a:lnTo>
                      <a:pt x="163" y="31"/>
                    </a:lnTo>
                    <a:lnTo>
                      <a:pt x="135" y="31"/>
                    </a:lnTo>
                    <a:lnTo>
                      <a:pt x="106" y="31"/>
                    </a:lnTo>
                    <a:lnTo>
                      <a:pt x="106" y="232"/>
                    </a:lnTo>
                    <a:lnTo>
                      <a:pt x="106" y="441"/>
                    </a:lnTo>
                    <a:lnTo>
                      <a:pt x="136" y="441"/>
                    </a:lnTo>
                    <a:lnTo>
                      <a:pt x="165" y="441"/>
                    </a:lnTo>
                    <a:lnTo>
                      <a:pt x="163" y="232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  <p:sp>
            <p:nvSpPr>
              <p:cNvPr id="278" name="Freeform 16"/>
              <p:cNvSpPr>
                <a:spLocks noEditPoints="1"/>
              </p:cNvSpPr>
              <p:nvPr/>
            </p:nvSpPr>
            <p:spPr bwMode="auto">
              <a:xfrm>
                <a:off x="6181725" y="3436938"/>
                <a:ext cx="11113" cy="19050"/>
              </a:xfrm>
              <a:custGeom>
                <a:avLst/>
                <a:gdLst>
                  <a:gd name="T0" fmla="*/ 7 w 21"/>
                  <a:gd name="T1" fmla="*/ 34 h 36"/>
                  <a:gd name="T2" fmla="*/ 3 w 21"/>
                  <a:gd name="T3" fmla="*/ 31 h 36"/>
                  <a:gd name="T4" fmla="*/ 0 w 21"/>
                  <a:gd name="T5" fmla="*/ 27 h 36"/>
                  <a:gd name="T6" fmla="*/ 0 w 21"/>
                  <a:gd name="T7" fmla="*/ 23 h 36"/>
                  <a:gd name="T8" fmla="*/ 0 w 21"/>
                  <a:gd name="T9" fmla="*/ 19 h 36"/>
                  <a:gd name="T10" fmla="*/ 3 w 21"/>
                  <a:gd name="T11" fmla="*/ 13 h 36"/>
                  <a:gd name="T12" fmla="*/ 7 w 21"/>
                  <a:gd name="T13" fmla="*/ 7 h 36"/>
                  <a:gd name="T14" fmla="*/ 10 w 21"/>
                  <a:gd name="T15" fmla="*/ 3 h 36"/>
                  <a:gd name="T16" fmla="*/ 10 w 21"/>
                  <a:gd name="T17" fmla="*/ 0 h 36"/>
                  <a:gd name="T18" fmla="*/ 10 w 21"/>
                  <a:gd name="T19" fmla="*/ 0 h 36"/>
                  <a:gd name="T20" fmla="*/ 11 w 21"/>
                  <a:gd name="T21" fmla="*/ 3 h 36"/>
                  <a:gd name="T22" fmla="*/ 16 w 21"/>
                  <a:gd name="T23" fmla="*/ 9 h 36"/>
                  <a:gd name="T24" fmla="*/ 18 w 21"/>
                  <a:gd name="T25" fmla="*/ 13 h 36"/>
                  <a:gd name="T26" fmla="*/ 21 w 21"/>
                  <a:gd name="T27" fmla="*/ 21 h 36"/>
                  <a:gd name="T28" fmla="*/ 20 w 21"/>
                  <a:gd name="T29" fmla="*/ 30 h 36"/>
                  <a:gd name="T30" fmla="*/ 14 w 21"/>
                  <a:gd name="T31" fmla="*/ 34 h 36"/>
                  <a:gd name="T32" fmla="*/ 11 w 21"/>
                  <a:gd name="T33" fmla="*/ 36 h 36"/>
                  <a:gd name="T34" fmla="*/ 7 w 21"/>
                  <a:gd name="T35" fmla="*/ 30 h 36"/>
                  <a:gd name="T36" fmla="*/ 7 w 21"/>
                  <a:gd name="T37" fmla="*/ 29 h 36"/>
                  <a:gd name="T38" fmla="*/ 7 w 21"/>
                  <a:gd name="T39" fmla="*/ 29 h 36"/>
                  <a:gd name="T40" fmla="*/ 7 w 21"/>
                  <a:gd name="T41" fmla="*/ 29 h 36"/>
                  <a:gd name="T42" fmla="*/ 5 w 21"/>
                  <a:gd name="T43" fmla="*/ 27 h 36"/>
                  <a:gd name="T44" fmla="*/ 4 w 21"/>
                  <a:gd name="T45" fmla="*/ 26 h 36"/>
                  <a:gd name="T46" fmla="*/ 4 w 21"/>
                  <a:gd name="T47" fmla="*/ 19 h 36"/>
                  <a:gd name="T48" fmla="*/ 4 w 21"/>
                  <a:gd name="T49" fmla="*/ 17 h 36"/>
                  <a:gd name="T50" fmla="*/ 4 w 21"/>
                  <a:gd name="T51" fmla="*/ 17 h 36"/>
                  <a:gd name="T52" fmla="*/ 4 w 21"/>
                  <a:gd name="T53" fmla="*/ 17 h 36"/>
                  <a:gd name="T54" fmla="*/ 4 w 21"/>
                  <a:gd name="T55" fmla="*/ 17 h 36"/>
                  <a:gd name="T56" fmla="*/ 4 w 21"/>
                  <a:gd name="T57" fmla="*/ 17 h 36"/>
                  <a:gd name="T58" fmla="*/ 3 w 21"/>
                  <a:gd name="T59" fmla="*/ 21 h 36"/>
                  <a:gd name="T60" fmla="*/ 3 w 21"/>
                  <a:gd name="T61" fmla="*/ 24 h 36"/>
                  <a:gd name="T62" fmla="*/ 5 w 21"/>
                  <a:gd name="T63" fmla="*/ 30 h 36"/>
                  <a:gd name="T64" fmla="*/ 5 w 21"/>
                  <a:gd name="T65" fmla="*/ 30 h 36"/>
                  <a:gd name="T66" fmla="*/ 7 w 21"/>
                  <a:gd name="T6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36">
                    <a:moveTo>
                      <a:pt x="10" y="36"/>
                    </a:moveTo>
                    <a:lnTo>
                      <a:pt x="7" y="34"/>
                    </a:lnTo>
                    <a:lnTo>
                      <a:pt x="4" y="33"/>
                    </a:lnTo>
                    <a:lnTo>
                      <a:pt x="3" y="31"/>
                    </a:lnTo>
                    <a:lnTo>
                      <a:pt x="1" y="29"/>
                    </a:lnTo>
                    <a:lnTo>
                      <a:pt x="0" y="27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8" y="4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3"/>
                    </a:lnTo>
                    <a:lnTo>
                      <a:pt x="14" y="9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18" y="13"/>
                    </a:lnTo>
                    <a:lnTo>
                      <a:pt x="20" y="16"/>
                    </a:lnTo>
                    <a:lnTo>
                      <a:pt x="21" y="21"/>
                    </a:lnTo>
                    <a:lnTo>
                      <a:pt x="21" y="26"/>
                    </a:lnTo>
                    <a:lnTo>
                      <a:pt x="20" y="30"/>
                    </a:lnTo>
                    <a:lnTo>
                      <a:pt x="17" y="33"/>
                    </a:lnTo>
                    <a:lnTo>
                      <a:pt x="14" y="34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10" y="36"/>
                    </a:lnTo>
                    <a:close/>
                    <a:moveTo>
                      <a:pt x="7" y="30"/>
                    </a:moveTo>
                    <a:lnTo>
                      <a:pt x="7" y="30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3" y="23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3" y="20"/>
                    </a:lnTo>
                    <a:lnTo>
                      <a:pt x="3" y="21"/>
                    </a:lnTo>
                    <a:lnTo>
                      <a:pt x="1" y="23"/>
                    </a:lnTo>
                    <a:lnTo>
                      <a:pt x="3" y="24"/>
                    </a:lnTo>
                    <a:lnTo>
                      <a:pt x="3" y="27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1"/>
                    </a:lnTo>
                    <a:lnTo>
                      <a:pt x="7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  <p:sp>
            <p:nvSpPr>
              <p:cNvPr id="279" name="Freeform 17"/>
              <p:cNvSpPr>
                <a:spLocks noEditPoints="1"/>
              </p:cNvSpPr>
              <p:nvPr/>
            </p:nvSpPr>
            <p:spPr bwMode="auto">
              <a:xfrm>
                <a:off x="6181725" y="3467101"/>
                <a:ext cx="12700" cy="19050"/>
              </a:xfrm>
              <a:custGeom>
                <a:avLst/>
                <a:gdLst>
                  <a:gd name="T0" fmla="*/ 8 w 23"/>
                  <a:gd name="T1" fmla="*/ 35 h 36"/>
                  <a:gd name="T2" fmla="*/ 4 w 23"/>
                  <a:gd name="T3" fmla="*/ 32 h 36"/>
                  <a:gd name="T4" fmla="*/ 1 w 23"/>
                  <a:gd name="T5" fmla="*/ 28 h 36"/>
                  <a:gd name="T6" fmla="*/ 0 w 23"/>
                  <a:gd name="T7" fmla="*/ 23 h 36"/>
                  <a:gd name="T8" fmla="*/ 1 w 23"/>
                  <a:gd name="T9" fmla="*/ 19 h 36"/>
                  <a:gd name="T10" fmla="*/ 4 w 23"/>
                  <a:gd name="T11" fmla="*/ 13 h 36"/>
                  <a:gd name="T12" fmla="*/ 8 w 23"/>
                  <a:gd name="T13" fmla="*/ 8 h 36"/>
                  <a:gd name="T14" fmla="*/ 11 w 23"/>
                  <a:gd name="T15" fmla="*/ 3 h 36"/>
                  <a:gd name="T16" fmla="*/ 11 w 23"/>
                  <a:gd name="T17" fmla="*/ 0 h 36"/>
                  <a:gd name="T18" fmla="*/ 11 w 23"/>
                  <a:gd name="T19" fmla="*/ 0 h 36"/>
                  <a:gd name="T20" fmla="*/ 13 w 23"/>
                  <a:gd name="T21" fmla="*/ 3 h 36"/>
                  <a:gd name="T22" fmla="*/ 16 w 23"/>
                  <a:gd name="T23" fmla="*/ 9 h 36"/>
                  <a:gd name="T24" fmla="*/ 20 w 23"/>
                  <a:gd name="T25" fmla="*/ 13 h 36"/>
                  <a:gd name="T26" fmla="*/ 23 w 23"/>
                  <a:gd name="T27" fmla="*/ 22 h 36"/>
                  <a:gd name="T28" fmla="*/ 21 w 23"/>
                  <a:gd name="T29" fmla="*/ 30 h 36"/>
                  <a:gd name="T30" fmla="*/ 16 w 23"/>
                  <a:gd name="T31" fmla="*/ 35 h 36"/>
                  <a:gd name="T32" fmla="*/ 11 w 23"/>
                  <a:gd name="T33" fmla="*/ 36 h 36"/>
                  <a:gd name="T34" fmla="*/ 8 w 23"/>
                  <a:gd name="T35" fmla="*/ 30 h 36"/>
                  <a:gd name="T36" fmla="*/ 8 w 23"/>
                  <a:gd name="T37" fmla="*/ 29 h 36"/>
                  <a:gd name="T38" fmla="*/ 8 w 23"/>
                  <a:gd name="T39" fmla="*/ 29 h 36"/>
                  <a:gd name="T40" fmla="*/ 8 w 23"/>
                  <a:gd name="T41" fmla="*/ 29 h 36"/>
                  <a:gd name="T42" fmla="*/ 7 w 23"/>
                  <a:gd name="T43" fmla="*/ 28 h 36"/>
                  <a:gd name="T44" fmla="*/ 5 w 23"/>
                  <a:gd name="T45" fmla="*/ 26 h 36"/>
                  <a:gd name="T46" fmla="*/ 4 w 23"/>
                  <a:gd name="T47" fmla="*/ 19 h 36"/>
                  <a:gd name="T48" fmla="*/ 5 w 23"/>
                  <a:gd name="T49" fmla="*/ 18 h 36"/>
                  <a:gd name="T50" fmla="*/ 5 w 23"/>
                  <a:gd name="T51" fmla="*/ 18 h 36"/>
                  <a:gd name="T52" fmla="*/ 5 w 23"/>
                  <a:gd name="T53" fmla="*/ 18 h 36"/>
                  <a:gd name="T54" fmla="*/ 5 w 23"/>
                  <a:gd name="T55" fmla="*/ 18 h 36"/>
                  <a:gd name="T56" fmla="*/ 4 w 23"/>
                  <a:gd name="T57" fmla="*/ 18 h 36"/>
                  <a:gd name="T58" fmla="*/ 3 w 23"/>
                  <a:gd name="T59" fmla="*/ 22 h 36"/>
                  <a:gd name="T60" fmla="*/ 3 w 23"/>
                  <a:gd name="T61" fmla="*/ 25 h 36"/>
                  <a:gd name="T62" fmla="*/ 7 w 23"/>
                  <a:gd name="T63" fmla="*/ 30 h 36"/>
                  <a:gd name="T64" fmla="*/ 7 w 23"/>
                  <a:gd name="T65" fmla="*/ 30 h 36"/>
                  <a:gd name="T66" fmla="*/ 8 w 23"/>
                  <a:gd name="T6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36">
                    <a:moveTo>
                      <a:pt x="11" y="36"/>
                    </a:moveTo>
                    <a:lnTo>
                      <a:pt x="8" y="35"/>
                    </a:lnTo>
                    <a:lnTo>
                      <a:pt x="5" y="33"/>
                    </a:lnTo>
                    <a:lnTo>
                      <a:pt x="4" y="32"/>
                    </a:lnTo>
                    <a:lnTo>
                      <a:pt x="1" y="29"/>
                    </a:lnTo>
                    <a:lnTo>
                      <a:pt x="1" y="28"/>
                    </a:lnTo>
                    <a:lnTo>
                      <a:pt x="1" y="25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19"/>
                    </a:lnTo>
                    <a:lnTo>
                      <a:pt x="3" y="15"/>
                    </a:lnTo>
                    <a:lnTo>
                      <a:pt x="4" y="13"/>
                    </a:lnTo>
                    <a:lnTo>
                      <a:pt x="5" y="10"/>
                    </a:lnTo>
                    <a:lnTo>
                      <a:pt x="8" y="8"/>
                    </a:lnTo>
                    <a:lnTo>
                      <a:pt x="10" y="5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3" y="3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7" y="10"/>
                    </a:lnTo>
                    <a:lnTo>
                      <a:pt x="20" y="13"/>
                    </a:lnTo>
                    <a:lnTo>
                      <a:pt x="20" y="16"/>
                    </a:lnTo>
                    <a:lnTo>
                      <a:pt x="23" y="22"/>
                    </a:lnTo>
                    <a:lnTo>
                      <a:pt x="23" y="26"/>
                    </a:lnTo>
                    <a:lnTo>
                      <a:pt x="21" y="30"/>
                    </a:lnTo>
                    <a:lnTo>
                      <a:pt x="18" y="33"/>
                    </a:lnTo>
                    <a:lnTo>
                      <a:pt x="16" y="35"/>
                    </a:lnTo>
                    <a:lnTo>
                      <a:pt x="13" y="35"/>
                    </a:lnTo>
                    <a:lnTo>
                      <a:pt x="11" y="36"/>
                    </a:lnTo>
                    <a:lnTo>
                      <a:pt x="11" y="36"/>
                    </a:lnTo>
                    <a:close/>
                    <a:moveTo>
                      <a:pt x="8" y="30"/>
                    </a:moveTo>
                    <a:lnTo>
                      <a:pt x="8" y="30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3" y="25"/>
                    </a:lnTo>
                    <a:lnTo>
                      <a:pt x="4" y="28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8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  <p:sp>
            <p:nvSpPr>
              <p:cNvPr id="280" name="Freeform 18"/>
              <p:cNvSpPr>
                <a:spLocks noEditPoints="1"/>
              </p:cNvSpPr>
              <p:nvPr/>
            </p:nvSpPr>
            <p:spPr bwMode="auto">
              <a:xfrm>
                <a:off x="6169025" y="3454401"/>
                <a:ext cx="12700" cy="19050"/>
              </a:xfrm>
              <a:custGeom>
                <a:avLst/>
                <a:gdLst>
                  <a:gd name="T0" fmla="*/ 7 w 23"/>
                  <a:gd name="T1" fmla="*/ 36 h 36"/>
                  <a:gd name="T2" fmla="*/ 3 w 23"/>
                  <a:gd name="T3" fmla="*/ 32 h 36"/>
                  <a:gd name="T4" fmla="*/ 0 w 23"/>
                  <a:gd name="T5" fmla="*/ 28 h 36"/>
                  <a:gd name="T6" fmla="*/ 0 w 23"/>
                  <a:gd name="T7" fmla="*/ 25 h 36"/>
                  <a:gd name="T8" fmla="*/ 0 w 23"/>
                  <a:gd name="T9" fmla="*/ 19 h 36"/>
                  <a:gd name="T10" fmla="*/ 5 w 23"/>
                  <a:gd name="T11" fmla="*/ 13 h 36"/>
                  <a:gd name="T12" fmla="*/ 7 w 23"/>
                  <a:gd name="T13" fmla="*/ 8 h 36"/>
                  <a:gd name="T14" fmla="*/ 10 w 23"/>
                  <a:gd name="T15" fmla="*/ 3 h 36"/>
                  <a:gd name="T16" fmla="*/ 12 w 23"/>
                  <a:gd name="T17" fmla="*/ 0 h 36"/>
                  <a:gd name="T18" fmla="*/ 12 w 23"/>
                  <a:gd name="T19" fmla="*/ 0 h 36"/>
                  <a:gd name="T20" fmla="*/ 12 w 23"/>
                  <a:gd name="T21" fmla="*/ 5 h 36"/>
                  <a:gd name="T22" fmla="*/ 16 w 23"/>
                  <a:gd name="T23" fmla="*/ 9 h 36"/>
                  <a:gd name="T24" fmla="*/ 19 w 23"/>
                  <a:gd name="T25" fmla="*/ 15 h 36"/>
                  <a:gd name="T26" fmla="*/ 23 w 23"/>
                  <a:gd name="T27" fmla="*/ 22 h 36"/>
                  <a:gd name="T28" fmla="*/ 20 w 23"/>
                  <a:gd name="T29" fmla="*/ 31 h 36"/>
                  <a:gd name="T30" fmla="*/ 16 w 23"/>
                  <a:gd name="T31" fmla="*/ 35 h 36"/>
                  <a:gd name="T32" fmla="*/ 12 w 23"/>
                  <a:gd name="T33" fmla="*/ 36 h 36"/>
                  <a:gd name="T34" fmla="*/ 7 w 23"/>
                  <a:gd name="T35" fmla="*/ 32 h 36"/>
                  <a:gd name="T36" fmla="*/ 9 w 23"/>
                  <a:gd name="T37" fmla="*/ 31 h 36"/>
                  <a:gd name="T38" fmla="*/ 9 w 23"/>
                  <a:gd name="T39" fmla="*/ 31 h 36"/>
                  <a:gd name="T40" fmla="*/ 7 w 23"/>
                  <a:gd name="T41" fmla="*/ 29 h 36"/>
                  <a:gd name="T42" fmla="*/ 6 w 23"/>
                  <a:gd name="T43" fmla="*/ 28 h 36"/>
                  <a:gd name="T44" fmla="*/ 5 w 23"/>
                  <a:gd name="T45" fmla="*/ 26 h 36"/>
                  <a:gd name="T46" fmla="*/ 5 w 23"/>
                  <a:gd name="T47" fmla="*/ 21 h 36"/>
                  <a:gd name="T48" fmla="*/ 5 w 23"/>
                  <a:gd name="T49" fmla="*/ 19 h 36"/>
                  <a:gd name="T50" fmla="*/ 5 w 23"/>
                  <a:gd name="T51" fmla="*/ 19 h 36"/>
                  <a:gd name="T52" fmla="*/ 5 w 23"/>
                  <a:gd name="T53" fmla="*/ 18 h 36"/>
                  <a:gd name="T54" fmla="*/ 5 w 23"/>
                  <a:gd name="T55" fmla="*/ 18 h 36"/>
                  <a:gd name="T56" fmla="*/ 5 w 23"/>
                  <a:gd name="T57" fmla="*/ 19 h 36"/>
                  <a:gd name="T58" fmla="*/ 3 w 23"/>
                  <a:gd name="T59" fmla="*/ 22 h 36"/>
                  <a:gd name="T60" fmla="*/ 3 w 23"/>
                  <a:gd name="T61" fmla="*/ 25 h 36"/>
                  <a:gd name="T62" fmla="*/ 6 w 23"/>
                  <a:gd name="T63" fmla="*/ 31 h 36"/>
                  <a:gd name="T64" fmla="*/ 6 w 23"/>
                  <a:gd name="T65" fmla="*/ 32 h 36"/>
                  <a:gd name="T66" fmla="*/ 7 w 23"/>
                  <a:gd name="T67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36">
                    <a:moveTo>
                      <a:pt x="10" y="36"/>
                    </a:moveTo>
                    <a:lnTo>
                      <a:pt x="7" y="36"/>
                    </a:lnTo>
                    <a:lnTo>
                      <a:pt x="6" y="35"/>
                    </a:lnTo>
                    <a:lnTo>
                      <a:pt x="3" y="32"/>
                    </a:lnTo>
                    <a:lnTo>
                      <a:pt x="2" y="31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6"/>
                    </a:lnTo>
                    <a:lnTo>
                      <a:pt x="5" y="13"/>
                    </a:lnTo>
                    <a:lnTo>
                      <a:pt x="6" y="12"/>
                    </a:lnTo>
                    <a:lnTo>
                      <a:pt x="7" y="8"/>
                    </a:lnTo>
                    <a:lnTo>
                      <a:pt x="9" y="6"/>
                    </a:lnTo>
                    <a:lnTo>
                      <a:pt x="10" y="3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5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6" y="11"/>
                    </a:lnTo>
                    <a:lnTo>
                      <a:pt x="19" y="15"/>
                    </a:lnTo>
                    <a:lnTo>
                      <a:pt x="20" y="16"/>
                    </a:lnTo>
                    <a:lnTo>
                      <a:pt x="23" y="22"/>
                    </a:lnTo>
                    <a:lnTo>
                      <a:pt x="22" y="26"/>
                    </a:lnTo>
                    <a:lnTo>
                      <a:pt x="20" y="31"/>
                    </a:lnTo>
                    <a:lnTo>
                      <a:pt x="18" y="34"/>
                    </a:lnTo>
                    <a:lnTo>
                      <a:pt x="16" y="35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0" y="36"/>
                    </a:lnTo>
                    <a:close/>
                    <a:moveTo>
                      <a:pt x="7" y="32"/>
                    </a:move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9"/>
                    </a:lnTo>
                    <a:lnTo>
                      <a:pt x="3" y="21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3" y="25"/>
                    </a:lnTo>
                    <a:lnTo>
                      <a:pt x="3" y="29"/>
                    </a:lnTo>
                    <a:lnTo>
                      <a:pt x="6" y="31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7" y="32"/>
                    </a:lnTo>
                    <a:lnTo>
                      <a:pt x="7" y="32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  <p:sp>
            <p:nvSpPr>
              <p:cNvPr id="281" name="Freeform 19"/>
              <p:cNvSpPr>
                <a:spLocks noEditPoints="1"/>
              </p:cNvSpPr>
              <p:nvPr/>
            </p:nvSpPr>
            <p:spPr bwMode="auto">
              <a:xfrm>
                <a:off x="6170613" y="3482976"/>
                <a:ext cx="11113" cy="19050"/>
              </a:xfrm>
              <a:custGeom>
                <a:avLst/>
                <a:gdLst>
                  <a:gd name="T0" fmla="*/ 7 w 21"/>
                  <a:gd name="T1" fmla="*/ 35 h 35"/>
                  <a:gd name="T2" fmla="*/ 3 w 21"/>
                  <a:gd name="T3" fmla="*/ 32 h 35"/>
                  <a:gd name="T4" fmla="*/ 0 w 21"/>
                  <a:gd name="T5" fmla="*/ 26 h 35"/>
                  <a:gd name="T6" fmla="*/ 0 w 21"/>
                  <a:gd name="T7" fmla="*/ 23 h 35"/>
                  <a:gd name="T8" fmla="*/ 0 w 21"/>
                  <a:gd name="T9" fmla="*/ 19 h 35"/>
                  <a:gd name="T10" fmla="*/ 3 w 21"/>
                  <a:gd name="T11" fmla="*/ 13 h 35"/>
                  <a:gd name="T12" fmla="*/ 7 w 21"/>
                  <a:gd name="T13" fmla="*/ 7 h 35"/>
                  <a:gd name="T14" fmla="*/ 10 w 21"/>
                  <a:gd name="T15" fmla="*/ 1 h 35"/>
                  <a:gd name="T16" fmla="*/ 10 w 21"/>
                  <a:gd name="T17" fmla="*/ 0 h 35"/>
                  <a:gd name="T18" fmla="*/ 10 w 21"/>
                  <a:gd name="T19" fmla="*/ 0 h 35"/>
                  <a:gd name="T20" fmla="*/ 11 w 21"/>
                  <a:gd name="T21" fmla="*/ 3 h 35"/>
                  <a:gd name="T22" fmla="*/ 14 w 21"/>
                  <a:gd name="T23" fmla="*/ 9 h 35"/>
                  <a:gd name="T24" fmla="*/ 18 w 21"/>
                  <a:gd name="T25" fmla="*/ 13 h 35"/>
                  <a:gd name="T26" fmla="*/ 21 w 21"/>
                  <a:gd name="T27" fmla="*/ 20 h 35"/>
                  <a:gd name="T28" fmla="*/ 20 w 21"/>
                  <a:gd name="T29" fmla="*/ 30 h 35"/>
                  <a:gd name="T30" fmla="*/ 14 w 21"/>
                  <a:gd name="T31" fmla="*/ 35 h 35"/>
                  <a:gd name="T32" fmla="*/ 11 w 21"/>
                  <a:gd name="T33" fmla="*/ 35 h 35"/>
                  <a:gd name="T34" fmla="*/ 7 w 21"/>
                  <a:gd name="T35" fmla="*/ 30 h 35"/>
                  <a:gd name="T36" fmla="*/ 7 w 21"/>
                  <a:gd name="T37" fmla="*/ 29 h 35"/>
                  <a:gd name="T38" fmla="*/ 7 w 21"/>
                  <a:gd name="T39" fmla="*/ 29 h 35"/>
                  <a:gd name="T40" fmla="*/ 7 w 21"/>
                  <a:gd name="T41" fmla="*/ 29 h 35"/>
                  <a:gd name="T42" fmla="*/ 5 w 21"/>
                  <a:gd name="T43" fmla="*/ 27 h 35"/>
                  <a:gd name="T44" fmla="*/ 4 w 21"/>
                  <a:gd name="T45" fmla="*/ 24 h 35"/>
                  <a:gd name="T46" fmla="*/ 3 w 21"/>
                  <a:gd name="T47" fmla="*/ 19 h 35"/>
                  <a:gd name="T48" fmla="*/ 4 w 21"/>
                  <a:gd name="T49" fmla="*/ 17 h 35"/>
                  <a:gd name="T50" fmla="*/ 4 w 21"/>
                  <a:gd name="T51" fmla="*/ 17 h 35"/>
                  <a:gd name="T52" fmla="*/ 4 w 21"/>
                  <a:gd name="T53" fmla="*/ 17 h 35"/>
                  <a:gd name="T54" fmla="*/ 4 w 21"/>
                  <a:gd name="T55" fmla="*/ 17 h 35"/>
                  <a:gd name="T56" fmla="*/ 4 w 21"/>
                  <a:gd name="T57" fmla="*/ 17 h 35"/>
                  <a:gd name="T58" fmla="*/ 1 w 21"/>
                  <a:gd name="T59" fmla="*/ 22 h 35"/>
                  <a:gd name="T60" fmla="*/ 1 w 21"/>
                  <a:gd name="T61" fmla="*/ 24 h 35"/>
                  <a:gd name="T62" fmla="*/ 5 w 21"/>
                  <a:gd name="T63" fmla="*/ 30 h 35"/>
                  <a:gd name="T64" fmla="*/ 5 w 21"/>
                  <a:gd name="T65" fmla="*/ 30 h 35"/>
                  <a:gd name="T66" fmla="*/ 7 w 21"/>
                  <a:gd name="T6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35">
                    <a:moveTo>
                      <a:pt x="10" y="35"/>
                    </a:moveTo>
                    <a:lnTo>
                      <a:pt x="7" y="35"/>
                    </a:lnTo>
                    <a:lnTo>
                      <a:pt x="4" y="33"/>
                    </a:lnTo>
                    <a:lnTo>
                      <a:pt x="3" y="32"/>
                    </a:lnTo>
                    <a:lnTo>
                      <a:pt x="1" y="29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8" y="4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3"/>
                    </a:lnTo>
                    <a:lnTo>
                      <a:pt x="14" y="7"/>
                    </a:lnTo>
                    <a:lnTo>
                      <a:pt x="14" y="9"/>
                    </a:lnTo>
                    <a:lnTo>
                      <a:pt x="16" y="10"/>
                    </a:lnTo>
                    <a:lnTo>
                      <a:pt x="18" y="13"/>
                    </a:lnTo>
                    <a:lnTo>
                      <a:pt x="20" y="16"/>
                    </a:lnTo>
                    <a:lnTo>
                      <a:pt x="21" y="20"/>
                    </a:lnTo>
                    <a:lnTo>
                      <a:pt x="21" y="26"/>
                    </a:lnTo>
                    <a:lnTo>
                      <a:pt x="20" y="30"/>
                    </a:lnTo>
                    <a:lnTo>
                      <a:pt x="17" y="33"/>
                    </a:lnTo>
                    <a:lnTo>
                      <a:pt x="14" y="35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10" y="35"/>
                    </a:lnTo>
                    <a:close/>
                    <a:moveTo>
                      <a:pt x="7" y="30"/>
                    </a:moveTo>
                    <a:lnTo>
                      <a:pt x="7" y="30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3" y="19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3" y="19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1" y="24"/>
                    </a:lnTo>
                    <a:lnTo>
                      <a:pt x="3" y="27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7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</p:grpSp>
        <p:grpSp>
          <p:nvGrpSpPr>
            <p:cNvPr id="282" name="Group 281"/>
            <p:cNvGrpSpPr/>
            <p:nvPr/>
          </p:nvGrpSpPr>
          <p:grpSpPr>
            <a:xfrm>
              <a:off x="1012479" y="5111485"/>
              <a:ext cx="163513" cy="290513"/>
              <a:chOff x="6037263" y="3362326"/>
              <a:chExt cx="163513" cy="290513"/>
            </a:xfrm>
            <a:solidFill>
              <a:schemeClr val="bg2">
                <a:lumMod val="25000"/>
              </a:schemeClr>
            </a:solidFill>
          </p:grpSpPr>
          <p:sp>
            <p:nvSpPr>
              <p:cNvPr id="283" name="Freeform 14"/>
              <p:cNvSpPr>
                <a:spLocks noEditPoints="1"/>
              </p:cNvSpPr>
              <p:nvPr/>
            </p:nvSpPr>
            <p:spPr bwMode="auto">
              <a:xfrm>
                <a:off x="6037263" y="3362326"/>
                <a:ext cx="163513" cy="290513"/>
              </a:xfrm>
              <a:custGeom>
                <a:avLst/>
                <a:gdLst>
                  <a:gd name="T0" fmla="*/ 1 w 309"/>
                  <a:gd name="T1" fmla="*/ 495 h 548"/>
                  <a:gd name="T2" fmla="*/ 1 w 309"/>
                  <a:gd name="T3" fmla="*/ 442 h 548"/>
                  <a:gd name="T4" fmla="*/ 77 w 309"/>
                  <a:gd name="T5" fmla="*/ 439 h 548"/>
                  <a:gd name="T6" fmla="*/ 77 w 309"/>
                  <a:gd name="T7" fmla="*/ 410 h 548"/>
                  <a:gd name="T8" fmla="*/ 77 w 309"/>
                  <a:gd name="T9" fmla="*/ 192 h 548"/>
                  <a:gd name="T10" fmla="*/ 76 w 309"/>
                  <a:gd name="T11" fmla="*/ 0 h 548"/>
                  <a:gd name="T12" fmla="*/ 128 w 309"/>
                  <a:gd name="T13" fmla="*/ 0 h 548"/>
                  <a:gd name="T14" fmla="*/ 166 w 309"/>
                  <a:gd name="T15" fmla="*/ 0 h 548"/>
                  <a:gd name="T16" fmla="*/ 192 w 309"/>
                  <a:gd name="T17" fmla="*/ 0 h 548"/>
                  <a:gd name="T18" fmla="*/ 192 w 309"/>
                  <a:gd name="T19" fmla="*/ 60 h 548"/>
                  <a:gd name="T20" fmla="*/ 238 w 309"/>
                  <a:gd name="T21" fmla="*/ 60 h 548"/>
                  <a:gd name="T22" fmla="*/ 278 w 309"/>
                  <a:gd name="T23" fmla="*/ 60 h 548"/>
                  <a:gd name="T24" fmla="*/ 278 w 309"/>
                  <a:gd name="T25" fmla="*/ 126 h 548"/>
                  <a:gd name="T26" fmla="*/ 267 w 309"/>
                  <a:gd name="T27" fmla="*/ 126 h 548"/>
                  <a:gd name="T28" fmla="*/ 267 w 309"/>
                  <a:gd name="T29" fmla="*/ 83 h 548"/>
                  <a:gd name="T30" fmla="*/ 192 w 309"/>
                  <a:gd name="T31" fmla="*/ 83 h 548"/>
                  <a:gd name="T32" fmla="*/ 192 w 309"/>
                  <a:gd name="T33" fmla="*/ 263 h 548"/>
                  <a:gd name="T34" fmla="*/ 194 w 309"/>
                  <a:gd name="T35" fmla="*/ 441 h 548"/>
                  <a:gd name="T36" fmla="*/ 237 w 309"/>
                  <a:gd name="T37" fmla="*/ 442 h 548"/>
                  <a:gd name="T38" fmla="*/ 309 w 309"/>
                  <a:gd name="T39" fmla="*/ 442 h 548"/>
                  <a:gd name="T40" fmla="*/ 309 w 309"/>
                  <a:gd name="T41" fmla="*/ 491 h 548"/>
                  <a:gd name="T42" fmla="*/ 309 w 309"/>
                  <a:gd name="T43" fmla="*/ 547 h 548"/>
                  <a:gd name="T44" fmla="*/ 120 w 309"/>
                  <a:gd name="T45" fmla="*/ 548 h 548"/>
                  <a:gd name="T46" fmla="*/ 0 w 309"/>
                  <a:gd name="T47" fmla="*/ 547 h 548"/>
                  <a:gd name="T48" fmla="*/ 1 w 309"/>
                  <a:gd name="T49" fmla="*/ 495 h 548"/>
                  <a:gd name="T50" fmla="*/ 267 w 309"/>
                  <a:gd name="T51" fmla="*/ 491 h 548"/>
                  <a:gd name="T52" fmla="*/ 267 w 309"/>
                  <a:gd name="T53" fmla="*/ 462 h 548"/>
                  <a:gd name="T54" fmla="*/ 120 w 309"/>
                  <a:gd name="T55" fmla="*/ 462 h 548"/>
                  <a:gd name="T56" fmla="*/ 204 w 309"/>
                  <a:gd name="T57" fmla="*/ 462 h 548"/>
                  <a:gd name="T58" fmla="*/ 24 w 309"/>
                  <a:gd name="T59" fmla="*/ 462 h 548"/>
                  <a:gd name="T60" fmla="*/ 24 w 309"/>
                  <a:gd name="T61" fmla="*/ 492 h 548"/>
                  <a:gd name="T62" fmla="*/ 24 w 309"/>
                  <a:gd name="T63" fmla="*/ 520 h 548"/>
                  <a:gd name="T64" fmla="*/ 120 w 309"/>
                  <a:gd name="T65" fmla="*/ 520 h 548"/>
                  <a:gd name="T66" fmla="*/ 267 w 309"/>
                  <a:gd name="T67" fmla="*/ 518 h 548"/>
                  <a:gd name="T68" fmla="*/ 267 w 309"/>
                  <a:gd name="T69" fmla="*/ 491 h 548"/>
                  <a:gd name="T70" fmla="*/ 163 w 309"/>
                  <a:gd name="T71" fmla="*/ 232 h 548"/>
                  <a:gd name="T72" fmla="*/ 163 w 309"/>
                  <a:gd name="T73" fmla="*/ 31 h 548"/>
                  <a:gd name="T74" fmla="*/ 135 w 309"/>
                  <a:gd name="T75" fmla="*/ 31 h 548"/>
                  <a:gd name="T76" fmla="*/ 106 w 309"/>
                  <a:gd name="T77" fmla="*/ 31 h 548"/>
                  <a:gd name="T78" fmla="*/ 106 w 309"/>
                  <a:gd name="T79" fmla="*/ 232 h 548"/>
                  <a:gd name="T80" fmla="*/ 106 w 309"/>
                  <a:gd name="T81" fmla="*/ 441 h 548"/>
                  <a:gd name="T82" fmla="*/ 136 w 309"/>
                  <a:gd name="T83" fmla="*/ 441 h 548"/>
                  <a:gd name="T84" fmla="*/ 165 w 309"/>
                  <a:gd name="T85" fmla="*/ 441 h 548"/>
                  <a:gd name="T86" fmla="*/ 163 w 309"/>
                  <a:gd name="T87" fmla="*/ 232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09" h="548">
                    <a:moveTo>
                      <a:pt x="1" y="495"/>
                    </a:moveTo>
                    <a:lnTo>
                      <a:pt x="1" y="442"/>
                    </a:lnTo>
                    <a:lnTo>
                      <a:pt x="77" y="439"/>
                    </a:lnTo>
                    <a:lnTo>
                      <a:pt x="77" y="410"/>
                    </a:lnTo>
                    <a:lnTo>
                      <a:pt x="77" y="192"/>
                    </a:lnTo>
                    <a:lnTo>
                      <a:pt x="76" y="0"/>
                    </a:lnTo>
                    <a:lnTo>
                      <a:pt x="128" y="0"/>
                    </a:lnTo>
                    <a:lnTo>
                      <a:pt x="166" y="0"/>
                    </a:lnTo>
                    <a:lnTo>
                      <a:pt x="192" y="0"/>
                    </a:lnTo>
                    <a:lnTo>
                      <a:pt x="192" y="60"/>
                    </a:lnTo>
                    <a:lnTo>
                      <a:pt x="238" y="60"/>
                    </a:lnTo>
                    <a:lnTo>
                      <a:pt x="278" y="60"/>
                    </a:lnTo>
                    <a:lnTo>
                      <a:pt x="278" y="126"/>
                    </a:lnTo>
                    <a:lnTo>
                      <a:pt x="267" y="126"/>
                    </a:lnTo>
                    <a:lnTo>
                      <a:pt x="267" y="83"/>
                    </a:lnTo>
                    <a:lnTo>
                      <a:pt x="192" y="83"/>
                    </a:lnTo>
                    <a:lnTo>
                      <a:pt x="192" y="263"/>
                    </a:lnTo>
                    <a:lnTo>
                      <a:pt x="194" y="441"/>
                    </a:lnTo>
                    <a:lnTo>
                      <a:pt x="237" y="442"/>
                    </a:lnTo>
                    <a:lnTo>
                      <a:pt x="309" y="442"/>
                    </a:lnTo>
                    <a:lnTo>
                      <a:pt x="309" y="491"/>
                    </a:lnTo>
                    <a:lnTo>
                      <a:pt x="309" y="547"/>
                    </a:lnTo>
                    <a:lnTo>
                      <a:pt x="120" y="548"/>
                    </a:lnTo>
                    <a:lnTo>
                      <a:pt x="0" y="547"/>
                    </a:lnTo>
                    <a:lnTo>
                      <a:pt x="1" y="495"/>
                    </a:lnTo>
                    <a:close/>
                    <a:moveTo>
                      <a:pt x="267" y="491"/>
                    </a:moveTo>
                    <a:lnTo>
                      <a:pt x="267" y="462"/>
                    </a:lnTo>
                    <a:lnTo>
                      <a:pt x="120" y="462"/>
                    </a:lnTo>
                    <a:lnTo>
                      <a:pt x="204" y="462"/>
                    </a:lnTo>
                    <a:lnTo>
                      <a:pt x="24" y="462"/>
                    </a:lnTo>
                    <a:lnTo>
                      <a:pt x="24" y="492"/>
                    </a:lnTo>
                    <a:lnTo>
                      <a:pt x="24" y="520"/>
                    </a:lnTo>
                    <a:lnTo>
                      <a:pt x="120" y="520"/>
                    </a:lnTo>
                    <a:lnTo>
                      <a:pt x="267" y="518"/>
                    </a:lnTo>
                    <a:lnTo>
                      <a:pt x="267" y="491"/>
                    </a:lnTo>
                    <a:close/>
                    <a:moveTo>
                      <a:pt x="163" y="232"/>
                    </a:moveTo>
                    <a:lnTo>
                      <a:pt x="163" y="31"/>
                    </a:lnTo>
                    <a:lnTo>
                      <a:pt x="135" y="31"/>
                    </a:lnTo>
                    <a:lnTo>
                      <a:pt x="106" y="31"/>
                    </a:lnTo>
                    <a:lnTo>
                      <a:pt x="106" y="232"/>
                    </a:lnTo>
                    <a:lnTo>
                      <a:pt x="106" y="441"/>
                    </a:lnTo>
                    <a:lnTo>
                      <a:pt x="136" y="441"/>
                    </a:lnTo>
                    <a:lnTo>
                      <a:pt x="165" y="441"/>
                    </a:lnTo>
                    <a:lnTo>
                      <a:pt x="163" y="232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  <p:sp>
            <p:nvSpPr>
              <p:cNvPr id="284" name="Freeform 16"/>
              <p:cNvSpPr>
                <a:spLocks noEditPoints="1"/>
              </p:cNvSpPr>
              <p:nvPr/>
            </p:nvSpPr>
            <p:spPr bwMode="auto">
              <a:xfrm>
                <a:off x="6181725" y="3436938"/>
                <a:ext cx="11113" cy="19050"/>
              </a:xfrm>
              <a:custGeom>
                <a:avLst/>
                <a:gdLst>
                  <a:gd name="T0" fmla="*/ 7 w 21"/>
                  <a:gd name="T1" fmla="*/ 34 h 36"/>
                  <a:gd name="T2" fmla="*/ 3 w 21"/>
                  <a:gd name="T3" fmla="*/ 31 h 36"/>
                  <a:gd name="T4" fmla="*/ 0 w 21"/>
                  <a:gd name="T5" fmla="*/ 27 h 36"/>
                  <a:gd name="T6" fmla="*/ 0 w 21"/>
                  <a:gd name="T7" fmla="*/ 23 h 36"/>
                  <a:gd name="T8" fmla="*/ 0 w 21"/>
                  <a:gd name="T9" fmla="*/ 19 h 36"/>
                  <a:gd name="T10" fmla="*/ 3 w 21"/>
                  <a:gd name="T11" fmla="*/ 13 h 36"/>
                  <a:gd name="T12" fmla="*/ 7 w 21"/>
                  <a:gd name="T13" fmla="*/ 7 h 36"/>
                  <a:gd name="T14" fmla="*/ 10 w 21"/>
                  <a:gd name="T15" fmla="*/ 3 h 36"/>
                  <a:gd name="T16" fmla="*/ 10 w 21"/>
                  <a:gd name="T17" fmla="*/ 0 h 36"/>
                  <a:gd name="T18" fmla="*/ 10 w 21"/>
                  <a:gd name="T19" fmla="*/ 0 h 36"/>
                  <a:gd name="T20" fmla="*/ 11 w 21"/>
                  <a:gd name="T21" fmla="*/ 3 h 36"/>
                  <a:gd name="T22" fmla="*/ 16 w 21"/>
                  <a:gd name="T23" fmla="*/ 9 h 36"/>
                  <a:gd name="T24" fmla="*/ 18 w 21"/>
                  <a:gd name="T25" fmla="*/ 13 h 36"/>
                  <a:gd name="T26" fmla="*/ 21 w 21"/>
                  <a:gd name="T27" fmla="*/ 21 h 36"/>
                  <a:gd name="T28" fmla="*/ 20 w 21"/>
                  <a:gd name="T29" fmla="*/ 30 h 36"/>
                  <a:gd name="T30" fmla="*/ 14 w 21"/>
                  <a:gd name="T31" fmla="*/ 34 h 36"/>
                  <a:gd name="T32" fmla="*/ 11 w 21"/>
                  <a:gd name="T33" fmla="*/ 36 h 36"/>
                  <a:gd name="T34" fmla="*/ 7 w 21"/>
                  <a:gd name="T35" fmla="*/ 30 h 36"/>
                  <a:gd name="T36" fmla="*/ 7 w 21"/>
                  <a:gd name="T37" fmla="*/ 29 h 36"/>
                  <a:gd name="T38" fmla="*/ 7 w 21"/>
                  <a:gd name="T39" fmla="*/ 29 h 36"/>
                  <a:gd name="T40" fmla="*/ 7 w 21"/>
                  <a:gd name="T41" fmla="*/ 29 h 36"/>
                  <a:gd name="T42" fmla="*/ 5 w 21"/>
                  <a:gd name="T43" fmla="*/ 27 h 36"/>
                  <a:gd name="T44" fmla="*/ 4 w 21"/>
                  <a:gd name="T45" fmla="*/ 26 h 36"/>
                  <a:gd name="T46" fmla="*/ 4 w 21"/>
                  <a:gd name="T47" fmla="*/ 19 h 36"/>
                  <a:gd name="T48" fmla="*/ 4 w 21"/>
                  <a:gd name="T49" fmla="*/ 17 h 36"/>
                  <a:gd name="T50" fmla="*/ 4 w 21"/>
                  <a:gd name="T51" fmla="*/ 17 h 36"/>
                  <a:gd name="T52" fmla="*/ 4 w 21"/>
                  <a:gd name="T53" fmla="*/ 17 h 36"/>
                  <a:gd name="T54" fmla="*/ 4 w 21"/>
                  <a:gd name="T55" fmla="*/ 17 h 36"/>
                  <a:gd name="T56" fmla="*/ 4 w 21"/>
                  <a:gd name="T57" fmla="*/ 17 h 36"/>
                  <a:gd name="T58" fmla="*/ 3 w 21"/>
                  <a:gd name="T59" fmla="*/ 21 h 36"/>
                  <a:gd name="T60" fmla="*/ 3 w 21"/>
                  <a:gd name="T61" fmla="*/ 24 h 36"/>
                  <a:gd name="T62" fmla="*/ 5 w 21"/>
                  <a:gd name="T63" fmla="*/ 30 h 36"/>
                  <a:gd name="T64" fmla="*/ 5 w 21"/>
                  <a:gd name="T65" fmla="*/ 30 h 36"/>
                  <a:gd name="T66" fmla="*/ 7 w 21"/>
                  <a:gd name="T6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36">
                    <a:moveTo>
                      <a:pt x="10" y="36"/>
                    </a:moveTo>
                    <a:lnTo>
                      <a:pt x="7" y="34"/>
                    </a:lnTo>
                    <a:lnTo>
                      <a:pt x="4" y="33"/>
                    </a:lnTo>
                    <a:lnTo>
                      <a:pt x="3" y="31"/>
                    </a:lnTo>
                    <a:lnTo>
                      <a:pt x="1" y="29"/>
                    </a:lnTo>
                    <a:lnTo>
                      <a:pt x="0" y="27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8" y="4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3"/>
                    </a:lnTo>
                    <a:lnTo>
                      <a:pt x="14" y="9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18" y="13"/>
                    </a:lnTo>
                    <a:lnTo>
                      <a:pt x="20" y="16"/>
                    </a:lnTo>
                    <a:lnTo>
                      <a:pt x="21" y="21"/>
                    </a:lnTo>
                    <a:lnTo>
                      <a:pt x="21" y="26"/>
                    </a:lnTo>
                    <a:lnTo>
                      <a:pt x="20" y="30"/>
                    </a:lnTo>
                    <a:lnTo>
                      <a:pt x="17" y="33"/>
                    </a:lnTo>
                    <a:lnTo>
                      <a:pt x="14" y="34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10" y="36"/>
                    </a:lnTo>
                    <a:close/>
                    <a:moveTo>
                      <a:pt x="7" y="30"/>
                    </a:moveTo>
                    <a:lnTo>
                      <a:pt x="7" y="30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3" y="23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3" y="20"/>
                    </a:lnTo>
                    <a:lnTo>
                      <a:pt x="3" y="21"/>
                    </a:lnTo>
                    <a:lnTo>
                      <a:pt x="1" y="23"/>
                    </a:lnTo>
                    <a:lnTo>
                      <a:pt x="3" y="24"/>
                    </a:lnTo>
                    <a:lnTo>
                      <a:pt x="3" y="27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1"/>
                    </a:lnTo>
                    <a:lnTo>
                      <a:pt x="7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  <p:sp>
            <p:nvSpPr>
              <p:cNvPr id="285" name="Freeform 17"/>
              <p:cNvSpPr>
                <a:spLocks noEditPoints="1"/>
              </p:cNvSpPr>
              <p:nvPr/>
            </p:nvSpPr>
            <p:spPr bwMode="auto">
              <a:xfrm>
                <a:off x="6181725" y="3467101"/>
                <a:ext cx="12700" cy="19050"/>
              </a:xfrm>
              <a:custGeom>
                <a:avLst/>
                <a:gdLst>
                  <a:gd name="T0" fmla="*/ 8 w 23"/>
                  <a:gd name="T1" fmla="*/ 35 h 36"/>
                  <a:gd name="T2" fmla="*/ 4 w 23"/>
                  <a:gd name="T3" fmla="*/ 32 h 36"/>
                  <a:gd name="T4" fmla="*/ 1 w 23"/>
                  <a:gd name="T5" fmla="*/ 28 h 36"/>
                  <a:gd name="T6" fmla="*/ 0 w 23"/>
                  <a:gd name="T7" fmla="*/ 23 h 36"/>
                  <a:gd name="T8" fmla="*/ 1 w 23"/>
                  <a:gd name="T9" fmla="*/ 19 h 36"/>
                  <a:gd name="T10" fmla="*/ 4 w 23"/>
                  <a:gd name="T11" fmla="*/ 13 h 36"/>
                  <a:gd name="T12" fmla="*/ 8 w 23"/>
                  <a:gd name="T13" fmla="*/ 8 h 36"/>
                  <a:gd name="T14" fmla="*/ 11 w 23"/>
                  <a:gd name="T15" fmla="*/ 3 h 36"/>
                  <a:gd name="T16" fmla="*/ 11 w 23"/>
                  <a:gd name="T17" fmla="*/ 0 h 36"/>
                  <a:gd name="T18" fmla="*/ 11 w 23"/>
                  <a:gd name="T19" fmla="*/ 0 h 36"/>
                  <a:gd name="T20" fmla="*/ 13 w 23"/>
                  <a:gd name="T21" fmla="*/ 3 h 36"/>
                  <a:gd name="T22" fmla="*/ 16 w 23"/>
                  <a:gd name="T23" fmla="*/ 9 h 36"/>
                  <a:gd name="T24" fmla="*/ 20 w 23"/>
                  <a:gd name="T25" fmla="*/ 13 h 36"/>
                  <a:gd name="T26" fmla="*/ 23 w 23"/>
                  <a:gd name="T27" fmla="*/ 22 h 36"/>
                  <a:gd name="T28" fmla="*/ 21 w 23"/>
                  <a:gd name="T29" fmla="*/ 30 h 36"/>
                  <a:gd name="T30" fmla="*/ 16 w 23"/>
                  <a:gd name="T31" fmla="*/ 35 h 36"/>
                  <a:gd name="T32" fmla="*/ 11 w 23"/>
                  <a:gd name="T33" fmla="*/ 36 h 36"/>
                  <a:gd name="T34" fmla="*/ 8 w 23"/>
                  <a:gd name="T35" fmla="*/ 30 h 36"/>
                  <a:gd name="T36" fmla="*/ 8 w 23"/>
                  <a:gd name="T37" fmla="*/ 29 h 36"/>
                  <a:gd name="T38" fmla="*/ 8 w 23"/>
                  <a:gd name="T39" fmla="*/ 29 h 36"/>
                  <a:gd name="T40" fmla="*/ 8 w 23"/>
                  <a:gd name="T41" fmla="*/ 29 h 36"/>
                  <a:gd name="T42" fmla="*/ 7 w 23"/>
                  <a:gd name="T43" fmla="*/ 28 h 36"/>
                  <a:gd name="T44" fmla="*/ 5 w 23"/>
                  <a:gd name="T45" fmla="*/ 26 h 36"/>
                  <a:gd name="T46" fmla="*/ 4 w 23"/>
                  <a:gd name="T47" fmla="*/ 19 h 36"/>
                  <a:gd name="T48" fmla="*/ 5 w 23"/>
                  <a:gd name="T49" fmla="*/ 18 h 36"/>
                  <a:gd name="T50" fmla="*/ 5 w 23"/>
                  <a:gd name="T51" fmla="*/ 18 h 36"/>
                  <a:gd name="T52" fmla="*/ 5 w 23"/>
                  <a:gd name="T53" fmla="*/ 18 h 36"/>
                  <a:gd name="T54" fmla="*/ 5 w 23"/>
                  <a:gd name="T55" fmla="*/ 18 h 36"/>
                  <a:gd name="T56" fmla="*/ 4 w 23"/>
                  <a:gd name="T57" fmla="*/ 18 h 36"/>
                  <a:gd name="T58" fmla="*/ 3 w 23"/>
                  <a:gd name="T59" fmla="*/ 22 h 36"/>
                  <a:gd name="T60" fmla="*/ 3 w 23"/>
                  <a:gd name="T61" fmla="*/ 25 h 36"/>
                  <a:gd name="T62" fmla="*/ 7 w 23"/>
                  <a:gd name="T63" fmla="*/ 30 h 36"/>
                  <a:gd name="T64" fmla="*/ 7 w 23"/>
                  <a:gd name="T65" fmla="*/ 30 h 36"/>
                  <a:gd name="T66" fmla="*/ 8 w 23"/>
                  <a:gd name="T6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36">
                    <a:moveTo>
                      <a:pt x="11" y="36"/>
                    </a:moveTo>
                    <a:lnTo>
                      <a:pt x="8" y="35"/>
                    </a:lnTo>
                    <a:lnTo>
                      <a:pt x="5" y="33"/>
                    </a:lnTo>
                    <a:lnTo>
                      <a:pt x="4" y="32"/>
                    </a:lnTo>
                    <a:lnTo>
                      <a:pt x="1" y="29"/>
                    </a:lnTo>
                    <a:lnTo>
                      <a:pt x="1" y="28"/>
                    </a:lnTo>
                    <a:lnTo>
                      <a:pt x="1" y="25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19"/>
                    </a:lnTo>
                    <a:lnTo>
                      <a:pt x="3" y="15"/>
                    </a:lnTo>
                    <a:lnTo>
                      <a:pt x="4" y="13"/>
                    </a:lnTo>
                    <a:lnTo>
                      <a:pt x="5" y="10"/>
                    </a:lnTo>
                    <a:lnTo>
                      <a:pt x="8" y="8"/>
                    </a:lnTo>
                    <a:lnTo>
                      <a:pt x="10" y="5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3" y="3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7" y="10"/>
                    </a:lnTo>
                    <a:lnTo>
                      <a:pt x="20" y="13"/>
                    </a:lnTo>
                    <a:lnTo>
                      <a:pt x="20" y="16"/>
                    </a:lnTo>
                    <a:lnTo>
                      <a:pt x="23" y="22"/>
                    </a:lnTo>
                    <a:lnTo>
                      <a:pt x="23" y="26"/>
                    </a:lnTo>
                    <a:lnTo>
                      <a:pt x="21" y="30"/>
                    </a:lnTo>
                    <a:lnTo>
                      <a:pt x="18" y="33"/>
                    </a:lnTo>
                    <a:lnTo>
                      <a:pt x="16" y="35"/>
                    </a:lnTo>
                    <a:lnTo>
                      <a:pt x="13" y="35"/>
                    </a:lnTo>
                    <a:lnTo>
                      <a:pt x="11" y="36"/>
                    </a:lnTo>
                    <a:lnTo>
                      <a:pt x="11" y="36"/>
                    </a:lnTo>
                    <a:close/>
                    <a:moveTo>
                      <a:pt x="8" y="30"/>
                    </a:moveTo>
                    <a:lnTo>
                      <a:pt x="8" y="30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3" y="25"/>
                    </a:lnTo>
                    <a:lnTo>
                      <a:pt x="4" y="28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8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  <p:sp>
            <p:nvSpPr>
              <p:cNvPr id="286" name="Freeform 18"/>
              <p:cNvSpPr>
                <a:spLocks noEditPoints="1"/>
              </p:cNvSpPr>
              <p:nvPr/>
            </p:nvSpPr>
            <p:spPr bwMode="auto">
              <a:xfrm>
                <a:off x="6169025" y="3454401"/>
                <a:ext cx="12700" cy="19050"/>
              </a:xfrm>
              <a:custGeom>
                <a:avLst/>
                <a:gdLst>
                  <a:gd name="T0" fmla="*/ 7 w 23"/>
                  <a:gd name="T1" fmla="*/ 36 h 36"/>
                  <a:gd name="T2" fmla="*/ 3 w 23"/>
                  <a:gd name="T3" fmla="*/ 32 h 36"/>
                  <a:gd name="T4" fmla="*/ 0 w 23"/>
                  <a:gd name="T5" fmla="*/ 28 h 36"/>
                  <a:gd name="T6" fmla="*/ 0 w 23"/>
                  <a:gd name="T7" fmla="*/ 25 h 36"/>
                  <a:gd name="T8" fmla="*/ 0 w 23"/>
                  <a:gd name="T9" fmla="*/ 19 h 36"/>
                  <a:gd name="T10" fmla="*/ 5 w 23"/>
                  <a:gd name="T11" fmla="*/ 13 h 36"/>
                  <a:gd name="T12" fmla="*/ 7 w 23"/>
                  <a:gd name="T13" fmla="*/ 8 h 36"/>
                  <a:gd name="T14" fmla="*/ 10 w 23"/>
                  <a:gd name="T15" fmla="*/ 3 h 36"/>
                  <a:gd name="T16" fmla="*/ 12 w 23"/>
                  <a:gd name="T17" fmla="*/ 0 h 36"/>
                  <a:gd name="T18" fmla="*/ 12 w 23"/>
                  <a:gd name="T19" fmla="*/ 0 h 36"/>
                  <a:gd name="T20" fmla="*/ 12 w 23"/>
                  <a:gd name="T21" fmla="*/ 5 h 36"/>
                  <a:gd name="T22" fmla="*/ 16 w 23"/>
                  <a:gd name="T23" fmla="*/ 9 h 36"/>
                  <a:gd name="T24" fmla="*/ 19 w 23"/>
                  <a:gd name="T25" fmla="*/ 15 h 36"/>
                  <a:gd name="T26" fmla="*/ 23 w 23"/>
                  <a:gd name="T27" fmla="*/ 22 h 36"/>
                  <a:gd name="T28" fmla="*/ 20 w 23"/>
                  <a:gd name="T29" fmla="*/ 31 h 36"/>
                  <a:gd name="T30" fmla="*/ 16 w 23"/>
                  <a:gd name="T31" fmla="*/ 35 h 36"/>
                  <a:gd name="T32" fmla="*/ 12 w 23"/>
                  <a:gd name="T33" fmla="*/ 36 h 36"/>
                  <a:gd name="T34" fmla="*/ 7 w 23"/>
                  <a:gd name="T35" fmla="*/ 32 h 36"/>
                  <a:gd name="T36" fmla="*/ 9 w 23"/>
                  <a:gd name="T37" fmla="*/ 31 h 36"/>
                  <a:gd name="T38" fmla="*/ 9 w 23"/>
                  <a:gd name="T39" fmla="*/ 31 h 36"/>
                  <a:gd name="T40" fmla="*/ 7 w 23"/>
                  <a:gd name="T41" fmla="*/ 29 h 36"/>
                  <a:gd name="T42" fmla="*/ 6 w 23"/>
                  <a:gd name="T43" fmla="*/ 28 h 36"/>
                  <a:gd name="T44" fmla="*/ 5 w 23"/>
                  <a:gd name="T45" fmla="*/ 26 h 36"/>
                  <a:gd name="T46" fmla="*/ 5 w 23"/>
                  <a:gd name="T47" fmla="*/ 21 h 36"/>
                  <a:gd name="T48" fmla="*/ 5 w 23"/>
                  <a:gd name="T49" fmla="*/ 19 h 36"/>
                  <a:gd name="T50" fmla="*/ 5 w 23"/>
                  <a:gd name="T51" fmla="*/ 19 h 36"/>
                  <a:gd name="T52" fmla="*/ 5 w 23"/>
                  <a:gd name="T53" fmla="*/ 18 h 36"/>
                  <a:gd name="T54" fmla="*/ 5 w 23"/>
                  <a:gd name="T55" fmla="*/ 18 h 36"/>
                  <a:gd name="T56" fmla="*/ 5 w 23"/>
                  <a:gd name="T57" fmla="*/ 19 h 36"/>
                  <a:gd name="T58" fmla="*/ 3 w 23"/>
                  <a:gd name="T59" fmla="*/ 22 h 36"/>
                  <a:gd name="T60" fmla="*/ 3 w 23"/>
                  <a:gd name="T61" fmla="*/ 25 h 36"/>
                  <a:gd name="T62" fmla="*/ 6 w 23"/>
                  <a:gd name="T63" fmla="*/ 31 h 36"/>
                  <a:gd name="T64" fmla="*/ 6 w 23"/>
                  <a:gd name="T65" fmla="*/ 32 h 36"/>
                  <a:gd name="T66" fmla="*/ 7 w 23"/>
                  <a:gd name="T67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36">
                    <a:moveTo>
                      <a:pt x="10" y="36"/>
                    </a:moveTo>
                    <a:lnTo>
                      <a:pt x="7" y="36"/>
                    </a:lnTo>
                    <a:lnTo>
                      <a:pt x="6" y="35"/>
                    </a:lnTo>
                    <a:lnTo>
                      <a:pt x="3" y="32"/>
                    </a:lnTo>
                    <a:lnTo>
                      <a:pt x="2" y="31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6"/>
                    </a:lnTo>
                    <a:lnTo>
                      <a:pt x="5" y="13"/>
                    </a:lnTo>
                    <a:lnTo>
                      <a:pt x="6" y="12"/>
                    </a:lnTo>
                    <a:lnTo>
                      <a:pt x="7" y="8"/>
                    </a:lnTo>
                    <a:lnTo>
                      <a:pt x="9" y="6"/>
                    </a:lnTo>
                    <a:lnTo>
                      <a:pt x="10" y="3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5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6" y="11"/>
                    </a:lnTo>
                    <a:lnTo>
                      <a:pt x="19" y="15"/>
                    </a:lnTo>
                    <a:lnTo>
                      <a:pt x="20" y="16"/>
                    </a:lnTo>
                    <a:lnTo>
                      <a:pt x="23" y="22"/>
                    </a:lnTo>
                    <a:lnTo>
                      <a:pt x="22" y="26"/>
                    </a:lnTo>
                    <a:lnTo>
                      <a:pt x="20" y="31"/>
                    </a:lnTo>
                    <a:lnTo>
                      <a:pt x="18" y="34"/>
                    </a:lnTo>
                    <a:lnTo>
                      <a:pt x="16" y="35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0" y="36"/>
                    </a:lnTo>
                    <a:close/>
                    <a:moveTo>
                      <a:pt x="7" y="32"/>
                    </a:move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9"/>
                    </a:lnTo>
                    <a:lnTo>
                      <a:pt x="3" y="21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3" y="25"/>
                    </a:lnTo>
                    <a:lnTo>
                      <a:pt x="3" y="29"/>
                    </a:lnTo>
                    <a:lnTo>
                      <a:pt x="6" y="31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7" y="32"/>
                    </a:lnTo>
                    <a:lnTo>
                      <a:pt x="7" y="32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  <p:sp>
            <p:nvSpPr>
              <p:cNvPr id="287" name="Freeform 19"/>
              <p:cNvSpPr>
                <a:spLocks noEditPoints="1"/>
              </p:cNvSpPr>
              <p:nvPr/>
            </p:nvSpPr>
            <p:spPr bwMode="auto">
              <a:xfrm>
                <a:off x="6170613" y="3482976"/>
                <a:ext cx="11113" cy="19050"/>
              </a:xfrm>
              <a:custGeom>
                <a:avLst/>
                <a:gdLst>
                  <a:gd name="T0" fmla="*/ 7 w 21"/>
                  <a:gd name="T1" fmla="*/ 35 h 35"/>
                  <a:gd name="T2" fmla="*/ 3 w 21"/>
                  <a:gd name="T3" fmla="*/ 32 h 35"/>
                  <a:gd name="T4" fmla="*/ 0 w 21"/>
                  <a:gd name="T5" fmla="*/ 26 h 35"/>
                  <a:gd name="T6" fmla="*/ 0 w 21"/>
                  <a:gd name="T7" fmla="*/ 23 h 35"/>
                  <a:gd name="T8" fmla="*/ 0 w 21"/>
                  <a:gd name="T9" fmla="*/ 19 h 35"/>
                  <a:gd name="T10" fmla="*/ 3 w 21"/>
                  <a:gd name="T11" fmla="*/ 13 h 35"/>
                  <a:gd name="T12" fmla="*/ 7 w 21"/>
                  <a:gd name="T13" fmla="*/ 7 h 35"/>
                  <a:gd name="T14" fmla="*/ 10 w 21"/>
                  <a:gd name="T15" fmla="*/ 1 h 35"/>
                  <a:gd name="T16" fmla="*/ 10 w 21"/>
                  <a:gd name="T17" fmla="*/ 0 h 35"/>
                  <a:gd name="T18" fmla="*/ 10 w 21"/>
                  <a:gd name="T19" fmla="*/ 0 h 35"/>
                  <a:gd name="T20" fmla="*/ 11 w 21"/>
                  <a:gd name="T21" fmla="*/ 3 h 35"/>
                  <a:gd name="T22" fmla="*/ 14 w 21"/>
                  <a:gd name="T23" fmla="*/ 9 h 35"/>
                  <a:gd name="T24" fmla="*/ 18 w 21"/>
                  <a:gd name="T25" fmla="*/ 13 h 35"/>
                  <a:gd name="T26" fmla="*/ 21 w 21"/>
                  <a:gd name="T27" fmla="*/ 20 h 35"/>
                  <a:gd name="T28" fmla="*/ 20 w 21"/>
                  <a:gd name="T29" fmla="*/ 30 h 35"/>
                  <a:gd name="T30" fmla="*/ 14 w 21"/>
                  <a:gd name="T31" fmla="*/ 35 h 35"/>
                  <a:gd name="T32" fmla="*/ 11 w 21"/>
                  <a:gd name="T33" fmla="*/ 35 h 35"/>
                  <a:gd name="T34" fmla="*/ 7 w 21"/>
                  <a:gd name="T35" fmla="*/ 30 h 35"/>
                  <a:gd name="T36" fmla="*/ 7 w 21"/>
                  <a:gd name="T37" fmla="*/ 29 h 35"/>
                  <a:gd name="T38" fmla="*/ 7 w 21"/>
                  <a:gd name="T39" fmla="*/ 29 h 35"/>
                  <a:gd name="T40" fmla="*/ 7 w 21"/>
                  <a:gd name="T41" fmla="*/ 29 h 35"/>
                  <a:gd name="T42" fmla="*/ 5 w 21"/>
                  <a:gd name="T43" fmla="*/ 27 h 35"/>
                  <a:gd name="T44" fmla="*/ 4 w 21"/>
                  <a:gd name="T45" fmla="*/ 24 h 35"/>
                  <a:gd name="T46" fmla="*/ 3 w 21"/>
                  <a:gd name="T47" fmla="*/ 19 h 35"/>
                  <a:gd name="T48" fmla="*/ 4 w 21"/>
                  <a:gd name="T49" fmla="*/ 17 h 35"/>
                  <a:gd name="T50" fmla="*/ 4 w 21"/>
                  <a:gd name="T51" fmla="*/ 17 h 35"/>
                  <a:gd name="T52" fmla="*/ 4 w 21"/>
                  <a:gd name="T53" fmla="*/ 17 h 35"/>
                  <a:gd name="T54" fmla="*/ 4 w 21"/>
                  <a:gd name="T55" fmla="*/ 17 h 35"/>
                  <a:gd name="T56" fmla="*/ 4 w 21"/>
                  <a:gd name="T57" fmla="*/ 17 h 35"/>
                  <a:gd name="T58" fmla="*/ 1 w 21"/>
                  <a:gd name="T59" fmla="*/ 22 h 35"/>
                  <a:gd name="T60" fmla="*/ 1 w 21"/>
                  <a:gd name="T61" fmla="*/ 24 h 35"/>
                  <a:gd name="T62" fmla="*/ 5 w 21"/>
                  <a:gd name="T63" fmla="*/ 30 h 35"/>
                  <a:gd name="T64" fmla="*/ 5 w 21"/>
                  <a:gd name="T65" fmla="*/ 30 h 35"/>
                  <a:gd name="T66" fmla="*/ 7 w 21"/>
                  <a:gd name="T6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35">
                    <a:moveTo>
                      <a:pt x="10" y="35"/>
                    </a:moveTo>
                    <a:lnTo>
                      <a:pt x="7" y="35"/>
                    </a:lnTo>
                    <a:lnTo>
                      <a:pt x="4" y="33"/>
                    </a:lnTo>
                    <a:lnTo>
                      <a:pt x="3" y="32"/>
                    </a:lnTo>
                    <a:lnTo>
                      <a:pt x="1" y="29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8" y="4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3"/>
                    </a:lnTo>
                    <a:lnTo>
                      <a:pt x="14" y="7"/>
                    </a:lnTo>
                    <a:lnTo>
                      <a:pt x="14" y="9"/>
                    </a:lnTo>
                    <a:lnTo>
                      <a:pt x="16" y="10"/>
                    </a:lnTo>
                    <a:lnTo>
                      <a:pt x="18" y="13"/>
                    </a:lnTo>
                    <a:lnTo>
                      <a:pt x="20" y="16"/>
                    </a:lnTo>
                    <a:lnTo>
                      <a:pt x="21" y="20"/>
                    </a:lnTo>
                    <a:lnTo>
                      <a:pt x="21" y="26"/>
                    </a:lnTo>
                    <a:lnTo>
                      <a:pt x="20" y="30"/>
                    </a:lnTo>
                    <a:lnTo>
                      <a:pt x="17" y="33"/>
                    </a:lnTo>
                    <a:lnTo>
                      <a:pt x="14" y="35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10" y="35"/>
                    </a:lnTo>
                    <a:close/>
                    <a:moveTo>
                      <a:pt x="7" y="30"/>
                    </a:moveTo>
                    <a:lnTo>
                      <a:pt x="7" y="30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3" y="19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3" y="19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1" y="24"/>
                    </a:lnTo>
                    <a:lnTo>
                      <a:pt x="3" y="27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7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</p:grpSp>
        <p:grpSp>
          <p:nvGrpSpPr>
            <p:cNvPr id="288" name="Group 287"/>
            <p:cNvGrpSpPr/>
            <p:nvPr/>
          </p:nvGrpSpPr>
          <p:grpSpPr>
            <a:xfrm>
              <a:off x="973291" y="4550802"/>
              <a:ext cx="163513" cy="290513"/>
              <a:chOff x="6037263" y="3362326"/>
              <a:chExt cx="163513" cy="290513"/>
            </a:xfrm>
            <a:solidFill>
              <a:schemeClr val="bg2">
                <a:lumMod val="25000"/>
              </a:schemeClr>
            </a:solidFill>
          </p:grpSpPr>
          <p:sp>
            <p:nvSpPr>
              <p:cNvPr id="289" name="Freeform 14"/>
              <p:cNvSpPr>
                <a:spLocks noEditPoints="1"/>
              </p:cNvSpPr>
              <p:nvPr/>
            </p:nvSpPr>
            <p:spPr bwMode="auto">
              <a:xfrm>
                <a:off x="6037263" y="3362326"/>
                <a:ext cx="163513" cy="290513"/>
              </a:xfrm>
              <a:custGeom>
                <a:avLst/>
                <a:gdLst>
                  <a:gd name="T0" fmla="*/ 1 w 309"/>
                  <a:gd name="T1" fmla="*/ 495 h 548"/>
                  <a:gd name="T2" fmla="*/ 1 w 309"/>
                  <a:gd name="T3" fmla="*/ 442 h 548"/>
                  <a:gd name="T4" fmla="*/ 77 w 309"/>
                  <a:gd name="T5" fmla="*/ 439 h 548"/>
                  <a:gd name="T6" fmla="*/ 77 w 309"/>
                  <a:gd name="T7" fmla="*/ 410 h 548"/>
                  <a:gd name="T8" fmla="*/ 77 w 309"/>
                  <a:gd name="T9" fmla="*/ 192 h 548"/>
                  <a:gd name="T10" fmla="*/ 76 w 309"/>
                  <a:gd name="T11" fmla="*/ 0 h 548"/>
                  <a:gd name="T12" fmla="*/ 128 w 309"/>
                  <a:gd name="T13" fmla="*/ 0 h 548"/>
                  <a:gd name="T14" fmla="*/ 166 w 309"/>
                  <a:gd name="T15" fmla="*/ 0 h 548"/>
                  <a:gd name="T16" fmla="*/ 192 w 309"/>
                  <a:gd name="T17" fmla="*/ 0 h 548"/>
                  <a:gd name="T18" fmla="*/ 192 w 309"/>
                  <a:gd name="T19" fmla="*/ 60 h 548"/>
                  <a:gd name="T20" fmla="*/ 238 w 309"/>
                  <a:gd name="T21" fmla="*/ 60 h 548"/>
                  <a:gd name="T22" fmla="*/ 278 w 309"/>
                  <a:gd name="T23" fmla="*/ 60 h 548"/>
                  <a:gd name="T24" fmla="*/ 278 w 309"/>
                  <a:gd name="T25" fmla="*/ 126 h 548"/>
                  <a:gd name="T26" fmla="*/ 267 w 309"/>
                  <a:gd name="T27" fmla="*/ 126 h 548"/>
                  <a:gd name="T28" fmla="*/ 267 w 309"/>
                  <a:gd name="T29" fmla="*/ 83 h 548"/>
                  <a:gd name="T30" fmla="*/ 192 w 309"/>
                  <a:gd name="T31" fmla="*/ 83 h 548"/>
                  <a:gd name="T32" fmla="*/ 192 w 309"/>
                  <a:gd name="T33" fmla="*/ 263 h 548"/>
                  <a:gd name="T34" fmla="*/ 194 w 309"/>
                  <a:gd name="T35" fmla="*/ 441 h 548"/>
                  <a:gd name="T36" fmla="*/ 237 w 309"/>
                  <a:gd name="T37" fmla="*/ 442 h 548"/>
                  <a:gd name="T38" fmla="*/ 309 w 309"/>
                  <a:gd name="T39" fmla="*/ 442 h 548"/>
                  <a:gd name="T40" fmla="*/ 309 w 309"/>
                  <a:gd name="T41" fmla="*/ 491 h 548"/>
                  <a:gd name="T42" fmla="*/ 309 w 309"/>
                  <a:gd name="T43" fmla="*/ 547 h 548"/>
                  <a:gd name="T44" fmla="*/ 120 w 309"/>
                  <a:gd name="T45" fmla="*/ 548 h 548"/>
                  <a:gd name="T46" fmla="*/ 0 w 309"/>
                  <a:gd name="T47" fmla="*/ 547 h 548"/>
                  <a:gd name="T48" fmla="*/ 1 w 309"/>
                  <a:gd name="T49" fmla="*/ 495 h 548"/>
                  <a:gd name="T50" fmla="*/ 267 w 309"/>
                  <a:gd name="T51" fmla="*/ 491 h 548"/>
                  <a:gd name="T52" fmla="*/ 267 w 309"/>
                  <a:gd name="T53" fmla="*/ 462 h 548"/>
                  <a:gd name="T54" fmla="*/ 120 w 309"/>
                  <a:gd name="T55" fmla="*/ 462 h 548"/>
                  <a:gd name="T56" fmla="*/ 204 w 309"/>
                  <a:gd name="T57" fmla="*/ 462 h 548"/>
                  <a:gd name="T58" fmla="*/ 24 w 309"/>
                  <a:gd name="T59" fmla="*/ 462 h 548"/>
                  <a:gd name="T60" fmla="*/ 24 w 309"/>
                  <a:gd name="T61" fmla="*/ 492 h 548"/>
                  <a:gd name="T62" fmla="*/ 24 w 309"/>
                  <a:gd name="T63" fmla="*/ 520 h 548"/>
                  <a:gd name="T64" fmla="*/ 120 w 309"/>
                  <a:gd name="T65" fmla="*/ 520 h 548"/>
                  <a:gd name="T66" fmla="*/ 267 w 309"/>
                  <a:gd name="T67" fmla="*/ 518 h 548"/>
                  <a:gd name="T68" fmla="*/ 267 w 309"/>
                  <a:gd name="T69" fmla="*/ 491 h 548"/>
                  <a:gd name="T70" fmla="*/ 163 w 309"/>
                  <a:gd name="T71" fmla="*/ 232 h 548"/>
                  <a:gd name="T72" fmla="*/ 163 w 309"/>
                  <a:gd name="T73" fmla="*/ 31 h 548"/>
                  <a:gd name="T74" fmla="*/ 135 w 309"/>
                  <a:gd name="T75" fmla="*/ 31 h 548"/>
                  <a:gd name="T76" fmla="*/ 106 w 309"/>
                  <a:gd name="T77" fmla="*/ 31 h 548"/>
                  <a:gd name="T78" fmla="*/ 106 w 309"/>
                  <a:gd name="T79" fmla="*/ 232 h 548"/>
                  <a:gd name="T80" fmla="*/ 106 w 309"/>
                  <a:gd name="T81" fmla="*/ 441 h 548"/>
                  <a:gd name="T82" fmla="*/ 136 w 309"/>
                  <a:gd name="T83" fmla="*/ 441 h 548"/>
                  <a:gd name="T84" fmla="*/ 165 w 309"/>
                  <a:gd name="T85" fmla="*/ 441 h 548"/>
                  <a:gd name="T86" fmla="*/ 163 w 309"/>
                  <a:gd name="T87" fmla="*/ 232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09" h="548">
                    <a:moveTo>
                      <a:pt x="1" y="495"/>
                    </a:moveTo>
                    <a:lnTo>
                      <a:pt x="1" y="442"/>
                    </a:lnTo>
                    <a:lnTo>
                      <a:pt x="77" y="439"/>
                    </a:lnTo>
                    <a:lnTo>
                      <a:pt x="77" y="410"/>
                    </a:lnTo>
                    <a:lnTo>
                      <a:pt x="77" y="192"/>
                    </a:lnTo>
                    <a:lnTo>
                      <a:pt x="76" y="0"/>
                    </a:lnTo>
                    <a:lnTo>
                      <a:pt x="128" y="0"/>
                    </a:lnTo>
                    <a:lnTo>
                      <a:pt x="166" y="0"/>
                    </a:lnTo>
                    <a:lnTo>
                      <a:pt x="192" y="0"/>
                    </a:lnTo>
                    <a:lnTo>
                      <a:pt x="192" y="60"/>
                    </a:lnTo>
                    <a:lnTo>
                      <a:pt x="238" y="60"/>
                    </a:lnTo>
                    <a:lnTo>
                      <a:pt x="278" y="60"/>
                    </a:lnTo>
                    <a:lnTo>
                      <a:pt x="278" y="126"/>
                    </a:lnTo>
                    <a:lnTo>
                      <a:pt x="267" y="126"/>
                    </a:lnTo>
                    <a:lnTo>
                      <a:pt x="267" y="83"/>
                    </a:lnTo>
                    <a:lnTo>
                      <a:pt x="192" y="83"/>
                    </a:lnTo>
                    <a:lnTo>
                      <a:pt x="192" y="263"/>
                    </a:lnTo>
                    <a:lnTo>
                      <a:pt x="194" y="441"/>
                    </a:lnTo>
                    <a:lnTo>
                      <a:pt x="237" y="442"/>
                    </a:lnTo>
                    <a:lnTo>
                      <a:pt x="309" y="442"/>
                    </a:lnTo>
                    <a:lnTo>
                      <a:pt x="309" y="491"/>
                    </a:lnTo>
                    <a:lnTo>
                      <a:pt x="309" y="547"/>
                    </a:lnTo>
                    <a:lnTo>
                      <a:pt x="120" y="548"/>
                    </a:lnTo>
                    <a:lnTo>
                      <a:pt x="0" y="547"/>
                    </a:lnTo>
                    <a:lnTo>
                      <a:pt x="1" y="495"/>
                    </a:lnTo>
                    <a:close/>
                    <a:moveTo>
                      <a:pt x="267" y="491"/>
                    </a:moveTo>
                    <a:lnTo>
                      <a:pt x="267" y="462"/>
                    </a:lnTo>
                    <a:lnTo>
                      <a:pt x="120" y="462"/>
                    </a:lnTo>
                    <a:lnTo>
                      <a:pt x="204" y="462"/>
                    </a:lnTo>
                    <a:lnTo>
                      <a:pt x="24" y="462"/>
                    </a:lnTo>
                    <a:lnTo>
                      <a:pt x="24" y="492"/>
                    </a:lnTo>
                    <a:lnTo>
                      <a:pt x="24" y="520"/>
                    </a:lnTo>
                    <a:lnTo>
                      <a:pt x="120" y="520"/>
                    </a:lnTo>
                    <a:lnTo>
                      <a:pt x="267" y="518"/>
                    </a:lnTo>
                    <a:lnTo>
                      <a:pt x="267" y="491"/>
                    </a:lnTo>
                    <a:close/>
                    <a:moveTo>
                      <a:pt x="163" y="232"/>
                    </a:moveTo>
                    <a:lnTo>
                      <a:pt x="163" y="31"/>
                    </a:lnTo>
                    <a:lnTo>
                      <a:pt x="135" y="31"/>
                    </a:lnTo>
                    <a:lnTo>
                      <a:pt x="106" y="31"/>
                    </a:lnTo>
                    <a:lnTo>
                      <a:pt x="106" y="232"/>
                    </a:lnTo>
                    <a:lnTo>
                      <a:pt x="106" y="441"/>
                    </a:lnTo>
                    <a:lnTo>
                      <a:pt x="136" y="441"/>
                    </a:lnTo>
                    <a:lnTo>
                      <a:pt x="165" y="441"/>
                    </a:lnTo>
                    <a:lnTo>
                      <a:pt x="163" y="232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  <p:sp>
            <p:nvSpPr>
              <p:cNvPr id="290" name="Freeform 16"/>
              <p:cNvSpPr>
                <a:spLocks noEditPoints="1"/>
              </p:cNvSpPr>
              <p:nvPr/>
            </p:nvSpPr>
            <p:spPr bwMode="auto">
              <a:xfrm>
                <a:off x="6181725" y="3436938"/>
                <a:ext cx="11113" cy="19050"/>
              </a:xfrm>
              <a:custGeom>
                <a:avLst/>
                <a:gdLst>
                  <a:gd name="T0" fmla="*/ 7 w 21"/>
                  <a:gd name="T1" fmla="*/ 34 h 36"/>
                  <a:gd name="T2" fmla="*/ 3 w 21"/>
                  <a:gd name="T3" fmla="*/ 31 h 36"/>
                  <a:gd name="T4" fmla="*/ 0 w 21"/>
                  <a:gd name="T5" fmla="*/ 27 h 36"/>
                  <a:gd name="T6" fmla="*/ 0 w 21"/>
                  <a:gd name="T7" fmla="*/ 23 h 36"/>
                  <a:gd name="T8" fmla="*/ 0 w 21"/>
                  <a:gd name="T9" fmla="*/ 19 h 36"/>
                  <a:gd name="T10" fmla="*/ 3 w 21"/>
                  <a:gd name="T11" fmla="*/ 13 h 36"/>
                  <a:gd name="T12" fmla="*/ 7 w 21"/>
                  <a:gd name="T13" fmla="*/ 7 h 36"/>
                  <a:gd name="T14" fmla="*/ 10 w 21"/>
                  <a:gd name="T15" fmla="*/ 3 h 36"/>
                  <a:gd name="T16" fmla="*/ 10 w 21"/>
                  <a:gd name="T17" fmla="*/ 0 h 36"/>
                  <a:gd name="T18" fmla="*/ 10 w 21"/>
                  <a:gd name="T19" fmla="*/ 0 h 36"/>
                  <a:gd name="T20" fmla="*/ 11 w 21"/>
                  <a:gd name="T21" fmla="*/ 3 h 36"/>
                  <a:gd name="T22" fmla="*/ 16 w 21"/>
                  <a:gd name="T23" fmla="*/ 9 h 36"/>
                  <a:gd name="T24" fmla="*/ 18 w 21"/>
                  <a:gd name="T25" fmla="*/ 13 h 36"/>
                  <a:gd name="T26" fmla="*/ 21 w 21"/>
                  <a:gd name="T27" fmla="*/ 21 h 36"/>
                  <a:gd name="T28" fmla="*/ 20 w 21"/>
                  <a:gd name="T29" fmla="*/ 30 h 36"/>
                  <a:gd name="T30" fmla="*/ 14 w 21"/>
                  <a:gd name="T31" fmla="*/ 34 h 36"/>
                  <a:gd name="T32" fmla="*/ 11 w 21"/>
                  <a:gd name="T33" fmla="*/ 36 h 36"/>
                  <a:gd name="T34" fmla="*/ 7 w 21"/>
                  <a:gd name="T35" fmla="*/ 30 h 36"/>
                  <a:gd name="T36" fmla="*/ 7 w 21"/>
                  <a:gd name="T37" fmla="*/ 29 h 36"/>
                  <a:gd name="T38" fmla="*/ 7 w 21"/>
                  <a:gd name="T39" fmla="*/ 29 h 36"/>
                  <a:gd name="T40" fmla="*/ 7 w 21"/>
                  <a:gd name="T41" fmla="*/ 29 h 36"/>
                  <a:gd name="T42" fmla="*/ 5 w 21"/>
                  <a:gd name="T43" fmla="*/ 27 h 36"/>
                  <a:gd name="T44" fmla="*/ 4 w 21"/>
                  <a:gd name="T45" fmla="*/ 26 h 36"/>
                  <a:gd name="T46" fmla="*/ 4 w 21"/>
                  <a:gd name="T47" fmla="*/ 19 h 36"/>
                  <a:gd name="T48" fmla="*/ 4 w 21"/>
                  <a:gd name="T49" fmla="*/ 17 h 36"/>
                  <a:gd name="T50" fmla="*/ 4 w 21"/>
                  <a:gd name="T51" fmla="*/ 17 h 36"/>
                  <a:gd name="T52" fmla="*/ 4 w 21"/>
                  <a:gd name="T53" fmla="*/ 17 h 36"/>
                  <a:gd name="T54" fmla="*/ 4 w 21"/>
                  <a:gd name="T55" fmla="*/ 17 h 36"/>
                  <a:gd name="T56" fmla="*/ 4 w 21"/>
                  <a:gd name="T57" fmla="*/ 17 h 36"/>
                  <a:gd name="T58" fmla="*/ 3 w 21"/>
                  <a:gd name="T59" fmla="*/ 21 h 36"/>
                  <a:gd name="T60" fmla="*/ 3 w 21"/>
                  <a:gd name="T61" fmla="*/ 24 h 36"/>
                  <a:gd name="T62" fmla="*/ 5 w 21"/>
                  <a:gd name="T63" fmla="*/ 30 h 36"/>
                  <a:gd name="T64" fmla="*/ 5 w 21"/>
                  <a:gd name="T65" fmla="*/ 30 h 36"/>
                  <a:gd name="T66" fmla="*/ 7 w 21"/>
                  <a:gd name="T6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36">
                    <a:moveTo>
                      <a:pt x="10" y="36"/>
                    </a:moveTo>
                    <a:lnTo>
                      <a:pt x="7" y="34"/>
                    </a:lnTo>
                    <a:lnTo>
                      <a:pt x="4" y="33"/>
                    </a:lnTo>
                    <a:lnTo>
                      <a:pt x="3" y="31"/>
                    </a:lnTo>
                    <a:lnTo>
                      <a:pt x="1" y="29"/>
                    </a:lnTo>
                    <a:lnTo>
                      <a:pt x="0" y="27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8" y="4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3"/>
                    </a:lnTo>
                    <a:lnTo>
                      <a:pt x="14" y="9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18" y="13"/>
                    </a:lnTo>
                    <a:lnTo>
                      <a:pt x="20" y="16"/>
                    </a:lnTo>
                    <a:lnTo>
                      <a:pt x="21" y="21"/>
                    </a:lnTo>
                    <a:lnTo>
                      <a:pt x="21" y="26"/>
                    </a:lnTo>
                    <a:lnTo>
                      <a:pt x="20" y="30"/>
                    </a:lnTo>
                    <a:lnTo>
                      <a:pt x="17" y="33"/>
                    </a:lnTo>
                    <a:lnTo>
                      <a:pt x="14" y="34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10" y="36"/>
                    </a:lnTo>
                    <a:close/>
                    <a:moveTo>
                      <a:pt x="7" y="30"/>
                    </a:moveTo>
                    <a:lnTo>
                      <a:pt x="7" y="30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3" y="23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3" y="20"/>
                    </a:lnTo>
                    <a:lnTo>
                      <a:pt x="3" y="21"/>
                    </a:lnTo>
                    <a:lnTo>
                      <a:pt x="1" y="23"/>
                    </a:lnTo>
                    <a:lnTo>
                      <a:pt x="3" y="24"/>
                    </a:lnTo>
                    <a:lnTo>
                      <a:pt x="3" y="27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1"/>
                    </a:lnTo>
                    <a:lnTo>
                      <a:pt x="7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  <p:sp>
            <p:nvSpPr>
              <p:cNvPr id="291" name="Freeform 17"/>
              <p:cNvSpPr>
                <a:spLocks noEditPoints="1"/>
              </p:cNvSpPr>
              <p:nvPr/>
            </p:nvSpPr>
            <p:spPr bwMode="auto">
              <a:xfrm>
                <a:off x="6181725" y="3467101"/>
                <a:ext cx="12700" cy="19050"/>
              </a:xfrm>
              <a:custGeom>
                <a:avLst/>
                <a:gdLst>
                  <a:gd name="T0" fmla="*/ 8 w 23"/>
                  <a:gd name="T1" fmla="*/ 35 h 36"/>
                  <a:gd name="T2" fmla="*/ 4 w 23"/>
                  <a:gd name="T3" fmla="*/ 32 h 36"/>
                  <a:gd name="T4" fmla="*/ 1 w 23"/>
                  <a:gd name="T5" fmla="*/ 28 h 36"/>
                  <a:gd name="T6" fmla="*/ 0 w 23"/>
                  <a:gd name="T7" fmla="*/ 23 h 36"/>
                  <a:gd name="T8" fmla="*/ 1 w 23"/>
                  <a:gd name="T9" fmla="*/ 19 h 36"/>
                  <a:gd name="T10" fmla="*/ 4 w 23"/>
                  <a:gd name="T11" fmla="*/ 13 h 36"/>
                  <a:gd name="T12" fmla="*/ 8 w 23"/>
                  <a:gd name="T13" fmla="*/ 8 h 36"/>
                  <a:gd name="T14" fmla="*/ 11 w 23"/>
                  <a:gd name="T15" fmla="*/ 3 h 36"/>
                  <a:gd name="T16" fmla="*/ 11 w 23"/>
                  <a:gd name="T17" fmla="*/ 0 h 36"/>
                  <a:gd name="T18" fmla="*/ 11 w 23"/>
                  <a:gd name="T19" fmla="*/ 0 h 36"/>
                  <a:gd name="T20" fmla="*/ 13 w 23"/>
                  <a:gd name="T21" fmla="*/ 3 h 36"/>
                  <a:gd name="T22" fmla="*/ 16 w 23"/>
                  <a:gd name="T23" fmla="*/ 9 h 36"/>
                  <a:gd name="T24" fmla="*/ 20 w 23"/>
                  <a:gd name="T25" fmla="*/ 13 h 36"/>
                  <a:gd name="T26" fmla="*/ 23 w 23"/>
                  <a:gd name="T27" fmla="*/ 22 h 36"/>
                  <a:gd name="T28" fmla="*/ 21 w 23"/>
                  <a:gd name="T29" fmla="*/ 30 h 36"/>
                  <a:gd name="T30" fmla="*/ 16 w 23"/>
                  <a:gd name="T31" fmla="*/ 35 h 36"/>
                  <a:gd name="T32" fmla="*/ 11 w 23"/>
                  <a:gd name="T33" fmla="*/ 36 h 36"/>
                  <a:gd name="T34" fmla="*/ 8 w 23"/>
                  <a:gd name="T35" fmla="*/ 30 h 36"/>
                  <a:gd name="T36" fmla="*/ 8 w 23"/>
                  <a:gd name="T37" fmla="*/ 29 h 36"/>
                  <a:gd name="T38" fmla="*/ 8 w 23"/>
                  <a:gd name="T39" fmla="*/ 29 h 36"/>
                  <a:gd name="T40" fmla="*/ 8 w 23"/>
                  <a:gd name="T41" fmla="*/ 29 h 36"/>
                  <a:gd name="T42" fmla="*/ 7 w 23"/>
                  <a:gd name="T43" fmla="*/ 28 h 36"/>
                  <a:gd name="T44" fmla="*/ 5 w 23"/>
                  <a:gd name="T45" fmla="*/ 26 h 36"/>
                  <a:gd name="T46" fmla="*/ 4 w 23"/>
                  <a:gd name="T47" fmla="*/ 19 h 36"/>
                  <a:gd name="T48" fmla="*/ 5 w 23"/>
                  <a:gd name="T49" fmla="*/ 18 h 36"/>
                  <a:gd name="T50" fmla="*/ 5 w 23"/>
                  <a:gd name="T51" fmla="*/ 18 h 36"/>
                  <a:gd name="T52" fmla="*/ 5 w 23"/>
                  <a:gd name="T53" fmla="*/ 18 h 36"/>
                  <a:gd name="T54" fmla="*/ 5 w 23"/>
                  <a:gd name="T55" fmla="*/ 18 h 36"/>
                  <a:gd name="T56" fmla="*/ 4 w 23"/>
                  <a:gd name="T57" fmla="*/ 18 h 36"/>
                  <a:gd name="T58" fmla="*/ 3 w 23"/>
                  <a:gd name="T59" fmla="*/ 22 h 36"/>
                  <a:gd name="T60" fmla="*/ 3 w 23"/>
                  <a:gd name="T61" fmla="*/ 25 h 36"/>
                  <a:gd name="T62" fmla="*/ 7 w 23"/>
                  <a:gd name="T63" fmla="*/ 30 h 36"/>
                  <a:gd name="T64" fmla="*/ 7 w 23"/>
                  <a:gd name="T65" fmla="*/ 30 h 36"/>
                  <a:gd name="T66" fmla="*/ 8 w 23"/>
                  <a:gd name="T6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36">
                    <a:moveTo>
                      <a:pt x="11" y="36"/>
                    </a:moveTo>
                    <a:lnTo>
                      <a:pt x="8" y="35"/>
                    </a:lnTo>
                    <a:lnTo>
                      <a:pt x="5" y="33"/>
                    </a:lnTo>
                    <a:lnTo>
                      <a:pt x="4" y="32"/>
                    </a:lnTo>
                    <a:lnTo>
                      <a:pt x="1" y="29"/>
                    </a:lnTo>
                    <a:lnTo>
                      <a:pt x="1" y="28"/>
                    </a:lnTo>
                    <a:lnTo>
                      <a:pt x="1" y="25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19"/>
                    </a:lnTo>
                    <a:lnTo>
                      <a:pt x="3" y="15"/>
                    </a:lnTo>
                    <a:lnTo>
                      <a:pt x="4" y="13"/>
                    </a:lnTo>
                    <a:lnTo>
                      <a:pt x="5" y="10"/>
                    </a:lnTo>
                    <a:lnTo>
                      <a:pt x="8" y="8"/>
                    </a:lnTo>
                    <a:lnTo>
                      <a:pt x="10" y="5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3" y="3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7" y="10"/>
                    </a:lnTo>
                    <a:lnTo>
                      <a:pt x="20" y="13"/>
                    </a:lnTo>
                    <a:lnTo>
                      <a:pt x="20" y="16"/>
                    </a:lnTo>
                    <a:lnTo>
                      <a:pt x="23" y="22"/>
                    </a:lnTo>
                    <a:lnTo>
                      <a:pt x="23" y="26"/>
                    </a:lnTo>
                    <a:lnTo>
                      <a:pt x="21" y="30"/>
                    </a:lnTo>
                    <a:lnTo>
                      <a:pt x="18" y="33"/>
                    </a:lnTo>
                    <a:lnTo>
                      <a:pt x="16" y="35"/>
                    </a:lnTo>
                    <a:lnTo>
                      <a:pt x="13" y="35"/>
                    </a:lnTo>
                    <a:lnTo>
                      <a:pt x="11" y="36"/>
                    </a:lnTo>
                    <a:lnTo>
                      <a:pt x="11" y="36"/>
                    </a:lnTo>
                    <a:close/>
                    <a:moveTo>
                      <a:pt x="8" y="30"/>
                    </a:moveTo>
                    <a:lnTo>
                      <a:pt x="8" y="30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3" y="25"/>
                    </a:lnTo>
                    <a:lnTo>
                      <a:pt x="4" y="28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8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  <p:sp>
            <p:nvSpPr>
              <p:cNvPr id="292" name="Freeform 18"/>
              <p:cNvSpPr>
                <a:spLocks noEditPoints="1"/>
              </p:cNvSpPr>
              <p:nvPr/>
            </p:nvSpPr>
            <p:spPr bwMode="auto">
              <a:xfrm>
                <a:off x="6169025" y="3454401"/>
                <a:ext cx="12700" cy="19050"/>
              </a:xfrm>
              <a:custGeom>
                <a:avLst/>
                <a:gdLst>
                  <a:gd name="T0" fmla="*/ 7 w 23"/>
                  <a:gd name="T1" fmla="*/ 36 h 36"/>
                  <a:gd name="T2" fmla="*/ 3 w 23"/>
                  <a:gd name="T3" fmla="*/ 32 h 36"/>
                  <a:gd name="T4" fmla="*/ 0 w 23"/>
                  <a:gd name="T5" fmla="*/ 28 h 36"/>
                  <a:gd name="T6" fmla="*/ 0 w 23"/>
                  <a:gd name="T7" fmla="*/ 25 h 36"/>
                  <a:gd name="T8" fmla="*/ 0 w 23"/>
                  <a:gd name="T9" fmla="*/ 19 h 36"/>
                  <a:gd name="T10" fmla="*/ 5 w 23"/>
                  <a:gd name="T11" fmla="*/ 13 h 36"/>
                  <a:gd name="T12" fmla="*/ 7 w 23"/>
                  <a:gd name="T13" fmla="*/ 8 h 36"/>
                  <a:gd name="T14" fmla="*/ 10 w 23"/>
                  <a:gd name="T15" fmla="*/ 3 h 36"/>
                  <a:gd name="T16" fmla="*/ 12 w 23"/>
                  <a:gd name="T17" fmla="*/ 0 h 36"/>
                  <a:gd name="T18" fmla="*/ 12 w 23"/>
                  <a:gd name="T19" fmla="*/ 0 h 36"/>
                  <a:gd name="T20" fmla="*/ 12 w 23"/>
                  <a:gd name="T21" fmla="*/ 5 h 36"/>
                  <a:gd name="T22" fmla="*/ 16 w 23"/>
                  <a:gd name="T23" fmla="*/ 9 h 36"/>
                  <a:gd name="T24" fmla="*/ 19 w 23"/>
                  <a:gd name="T25" fmla="*/ 15 h 36"/>
                  <a:gd name="T26" fmla="*/ 23 w 23"/>
                  <a:gd name="T27" fmla="*/ 22 h 36"/>
                  <a:gd name="T28" fmla="*/ 20 w 23"/>
                  <a:gd name="T29" fmla="*/ 31 h 36"/>
                  <a:gd name="T30" fmla="*/ 16 w 23"/>
                  <a:gd name="T31" fmla="*/ 35 h 36"/>
                  <a:gd name="T32" fmla="*/ 12 w 23"/>
                  <a:gd name="T33" fmla="*/ 36 h 36"/>
                  <a:gd name="T34" fmla="*/ 7 w 23"/>
                  <a:gd name="T35" fmla="*/ 32 h 36"/>
                  <a:gd name="T36" fmla="*/ 9 w 23"/>
                  <a:gd name="T37" fmla="*/ 31 h 36"/>
                  <a:gd name="T38" fmla="*/ 9 w 23"/>
                  <a:gd name="T39" fmla="*/ 31 h 36"/>
                  <a:gd name="T40" fmla="*/ 7 w 23"/>
                  <a:gd name="T41" fmla="*/ 29 h 36"/>
                  <a:gd name="T42" fmla="*/ 6 w 23"/>
                  <a:gd name="T43" fmla="*/ 28 h 36"/>
                  <a:gd name="T44" fmla="*/ 5 w 23"/>
                  <a:gd name="T45" fmla="*/ 26 h 36"/>
                  <a:gd name="T46" fmla="*/ 5 w 23"/>
                  <a:gd name="T47" fmla="*/ 21 h 36"/>
                  <a:gd name="T48" fmla="*/ 5 w 23"/>
                  <a:gd name="T49" fmla="*/ 19 h 36"/>
                  <a:gd name="T50" fmla="*/ 5 w 23"/>
                  <a:gd name="T51" fmla="*/ 19 h 36"/>
                  <a:gd name="T52" fmla="*/ 5 w 23"/>
                  <a:gd name="T53" fmla="*/ 18 h 36"/>
                  <a:gd name="T54" fmla="*/ 5 w 23"/>
                  <a:gd name="T55" fmla="*/ 18 h 36"/>
                  <a:gd name="T56" fmla="*/ 5 w 23"/>
                  <a:gd name="T57" fmla="*/ 19 h 36"/>
                  <a:gd name="T58" fmla="*/ 3 w 23"/>
                  <a:gd name="T59" fmla="*/ 22 h 36"/>
                  <a:gd name="T60" fmla="*/ 3 w 23"/>
                  <a:gd name="T61" fmla="*/ 25 h 36"/>
                  <a:gd name="T62" fmla="*/ 6 w 23"/>
                  <a:gd name="T63" fmla="*/ 31 h 36"/>
                  <a:gd name="T64" fmla="*/ 6 w 23"/>
                  <a:gd name="T65" fmla="*/ 32 h 36"/>
                  <a:gd name="T66" fmla="*/ 7 w 23"/>
                  <a:gd name="T67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36">
                    <a:moveTo>
                      <a:pt x="10" y="36"/>
                    </a:moveTo>
                    <a:lnTo>
                      <a:pt x="7" y="36"/>
                    </a:lnTo>
                    <a:lnTo>
                      <a:pt x="6" y="35"/>
                    </a:lnTo>
                    <a:lnTo>
                      <a:pt x="3" y="32"/>
                    </a:lnTo>
                    <a:lnTo>
                      <a:pt x="2" y="31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6"/>
                    </a:lnTo>
                    <a:lnTo>
                      <a:pt x="5" y="13"/>
                    </a:lnTo>
                    <a:lnTo>
                      <a:pt x="6" y="12"/>
                    </a:lnTo>
                    <a:lnTo>
                      <a:pt x="7" y="8"/>
                    </a:lnTo>
                    <a:lnTo>
                      <a:pt x="9" y="6"/>
                    </a:lnTo>
                    <a:lnTo>
                      <a:pt x="10" y="3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5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6" y="11"/>
                    </a:lnTo>
                    <a:lnTo>
                      <a:pt x="19" y="15"/>
                    </a:lnTo>
                    <a:lnTo>
                      <a:pt x="20" y="16"/>
                    </a:lnTo>
                    <a:lnTo>
                      <a:pt x="23" y="22"/>
                    </a:lnTo>
                    <a:lnTo>
                      <a:pt x="22" y="26"/>
                    </a:lnTo>
                    <a:lnTo>
                      <a:pt x="20" y="31"/>
                    </a:lnTo>
                    <a:lnTo>
                      <a:pt x="18" y="34"/>
                    </a:lnTo>
                    <a:lnTo>
                      <a:pt x="16" y="35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0" y="36"/>
                    </a:lnTo>
                    <a:close/>
                    <a:moveTo>
                      <a:pt x="7" y="32"/>
                    </a:move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9"/>
                    </a:lnTo>
                    <a:lnTo>
                      <a:pt x="3" y="21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3" y="25"/>
                    </a:lnTo>
                    <a:lnTo>
                      <a:pt x="3" y="29"/>
                    </a:lnTo>
                    <a:lnTo>
                      <a:pt x="6" y="31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7" y="32"/>
                    </a:lnTo>
                    <a:lnTo>
                      <a:pt x="7" y="32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  <p:sp>
            <p:nvSpPr>
              <p:cNvPr id="293" name="Freeform 19"/>
              <p:cNvSpPr>
                <a:spLocks noEditPoints="1"/>
              </p:cNvSpPr>
              <p:nvPr/>
            </p:nvSpPr>
            <p:spPr bwMode="auto">
              <a:xfrm>
                <a:off x="6170613" y="3482976"/>
                <a:ext cx="11113" cy="19050"/>
              </a:xfrm>
              <a:custGeom>
                <a:avLst/>
                <a:gdLst>
                  <a:gd name="T0" fmla="*/ 7 w 21"/>
                  <a:gd name="T1" fmla="*/ 35 h 35"/>
                  <a:gd name="T2" fmla="*/ 3 w 21"/>
                  <a:gd name="T3" fmla="*/ 32 h 35"/>
                  <a:gd name="T4" fmla="*/ 0 w 21"/>
                  <a:gd name="T5" fmla="*/ 26 h 35"/>
                  <a:gd name="T6" fmla="*/ 0 w 21"/>
                  <a:gd name="T7" fmla="*/ 23 h 35"/>
                  <a:gd name="T8" fmla="*/ 0 w 21"/>
                  <a:gd name="T9" fmla="*/ 19 h 35"/>
                  <a:gd name="T10" fmla="*/ 3 w 21"/>
                  <a:gd name="T11" fmla="*/ 13 h 35"/>
                  <a:gd name="T12" fmla="*/ 7 w 21"/>
                  <a:gd name="T13" fmla="*/ 7 h 35"/>
                  <a:gd name="T14" fmla="*/ 10 w 21"/>
                  <a:gd name="T15" fmla="*/ 1 h 35"/>
                  <a:gd name="T16" fmla="*/ 10 w 21"/>
                  <a:gd name="T17" fmla="*/ 0 h 35"/>
                  <a:gd name="T18" fmla="*/ 10 w 21"/>
                  <a:gd name="T19" fmla="*/ 0 h 35"/>
                  <a:gd name="T20" fmla="*/ 11 w 21"/>
                  <a:gd name="T21" fmla="*/ 3 h 35"/>
                  <a:gd name="T22" fmla="*/ 14 w 21"/>
                  <a:gd name="T23" fmla="*/ 9 h 35"/>
                  <a:gd name="T24" fmla="*/ 18 w 21"/>
                  <a:gd name="T25" fmla="*/ 13 h 35"/>
                  <a:gd name="T26" fmla="*/ 21 w 21"/>
                  <a:gd name="T27" fmla="*/ 20 h 35"/>
                  <a:gd name="T28" fmla="*/ 20 w 21"/>
                  <a:gd name="T29" fmla="*/ 30 h 35"/>
                  <a:gd name="T30" fmla="*/ 14 w 21"/>
                  <a:gd name="T31" fmla="*/ 35 h 35"/>
                  <a:gd name="T32" fmla="*/ 11 w 21"/>
                  <a:gd name="T33" fmla="*/ 35 h 35"/>
                  <a:gd name="T34" fmla="*/ 7 w 21"/>
                  <a:gd name="T35" fmla="*/ 30 h 35"/>
                  <a:gd name="T36" fmla="*/ 7 w 21"/>
                  <a:gd name="T37" fmla="*/ 29 h 35"/>
                  <a:gd name="T38" fmla="*/ 7 w 21"/>
                  <a:gd name="T39" fmla="*/ 29 h 35"/>
                  <a:gd name="T40" fmla="*/ 7 w 21"/>
                  <a:gd name="T41" fmla="*/ 29 h 35"/>
                  <a:gd name="T42" fmla="*/ 5 w 21"/>
                  <a:gd name="T43" fmla="*/ 27 h 35"/>
                  <a:gd name="T44" fmla="*/ 4 w 21"/>
                  <a:gd name="T45" fmla="*/ 24 h 35"/>
                  <a:gd name="T46" fmla="*/ 3 w 21"/>
                  <a:gd name="T47" fmla="*/ 19 h 35"/>
                  <a:gd name="T48" fmla="*/ 4 w 21"/>
                  <a:gd name="T49" fmla="*/ 17 h 35"/>
                  <a:gd name="T50" fmla="*/ 4 w 21"/>
                  <a:gd name="T51" fmla="*/ 17 h 35"/>
                  <a:gd name="T52" fmla="*/ 4 w 21"/>
                  <a:gd name="T53" fmla="*/ 17 h 35"/>
                  <a:gd name="T54" fmla="*/ 4 w 21"/>
                  <a:gd name="T55" fmla="*/ 17 h 35"/>
                  <a:gd name="T56" fmla="*/ 4 w 21"/>
                  <a:gd name="T57" fmla="*/ 17 h 35"/>
                  <a:gd name="T58" fmla="*/ 1 w 21"/>
                  <a:gd name="T59" fmla="*/ 22 h 35"/>
                  <a:gd name="T60" fmla="*/ 1 w 21"/>
                  <a:gd name="T61" fmla="*/ 24 h 35"/>
                  <a:gd name="T62" fmla="*/ 5 w 21"/>
                  <a:gd name="T63" fmla="*/ 30 h 35"/>
                  <a:gd name="T64" fmla="*/ 5 w 21"/>
                  <a:gd name="T65" fmla="*/ 30 h 35"/>
                  <a:gd name="T66" fmla="*/ 7 w 21"/>
                  <a:gd name="T6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35">
                    <a:moveTo>
                      <a:pt x="10" y="35"/>
                    </a:moveTo>
                    <a:lnTo>
                      <a:pt x="7" y="35"/>
                    </a:lnTo>
                    <a:lnTo>
                      <a:pt x="4" y="33"/>
                    </a:lnTo>
                    <a:lnTo>
                      <a:pt x="3" y="32"/>
                    </a:lnTo>
                    <a:lnTo>
                      <a:pt x="1" y="29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8" y="4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3"/>
                    </a:lnTo>
                    <a:lnTo>
                      <a:pt x="14" y="7"/>
                    </a:lnTo>
                    <a:lnTo>
                      <a:pt x="14" y="9"/>
                    </a:lnTo>
                    <a:lnTo>
                      <a:pt x="16" y="10"/>
                    </a:lnTo>
                    <a:lnTo>
                      <a:pt x="18" y="13"/>
                    </a:lnTo>
                    <a:lnTo>
                      <a:pt x="20" y="16"/>
                    </a:lnTo>
                    <a:lnTo>
                      <a:pt x="21" y="20"/>
                    </a:lnTo>
                    <a:lnTo>
                      <a:pt x="21" y="26"/>
                    </a:lnTo>
                    <a:lnTo>
                      <a:pt x="20" y="30"/>
                    </a:lnTo>
                    <a:lnTo>
                      <a:pt x="17" y="33"/>
                    </a:lnTo>
                    <a:lnTo>
                      <a:pt x="14" y="35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10" y="35"/>
                    </a:lnTo>
                    <a:close/>
                    <a:moveTo>
                      <a:pt x="7" y="30"/>
                    </a:moveTo>
                    <a:lnTo>
                      <a:pt x="7" y="30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3" y="19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3" y="19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1" y="24"/>
                    </a:lnTo>
                    <a:lnTo>
                      <a:pt x="3" y="27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7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</p:grpSp>
        <p:grpSp>
          <p:nvGrpSpPr>
            <p:cNvPr id="294" name="Group 293"/>
            <p:cNvGrpSpPr/>
            <p:nvPr/>
          </p:nvGrpSpPr>
          <p:grpSpPr>
            <a:xfrm>
              <a:off x="1130452" y="2239096"/>
              <a:ext cx="163513" cy="290513"/>
              <a:chOff x="6037263" y="3362326"/>
              <a:chExt cx="163513" cy="290513"/>
            </a:xfrm>
            <a:solidFill>
              <a:schemeClr val="bg2">
                <a:lumMod val="25000"/>
              </a:schemeClr>
            </a:solidFill>
          </p:grpSpPr>
          <p:sp>
            <p:nvSpPr>
              <p:cNvPr id="295" name="Freeform 14"/>
              <p:cNvSpPr>
                <a:spLocks noEditPoints="1"/>
              </p:cNvSpPr>
              <p:nvPr/>
            </p:nvSpPr>
            <p:spPr bwMode="auto">
              <a:xfrm>
                <a:off x="6037263" y="3362326"/>
                <a:ext cx="163513" cy="290513"/>
              </a:xfrm>
              <a:custGeom>
                <a:avLst/>
                <a:gdLst>
                  <a:gd name="T0" fmla="*/ 1 w 309"/>
                  <a:gd name="T1" fmla="*/ 495 h 548"/>
                  <a:gd name="T2" fmla="*/ 1 w 309"/>
                  <a:gd name="T3" fmla="*/ 442 h 548"/>
                  <a:gd name="T4" fmla="*/ 77 w 309"/>
                  <a:gd name="T5" fmla="*/ 439 h 548"/>
                  <a:gd name="T6" fmla="*/ 77 w 309"/>
                  <a:gd name="T7" fmla="*/ 410 h 548"/>
                  <a:gd name="T8" fmla="*/ 77 w 309"/>
                  <a:gd name="T9" fmla="*/ 192 h 548"/>
                  <a:gd name="T10" fmla="*/ 76 w 309"/>
                  <a:gd name="T11" fmla="*/ 0 h 548"/>
                  <a:gd name="T12" fmla="*/ 128 w 309"/>
                  <a:gd name="T13" fmla="*/ 0 h 548"/>
                  <a:gd name="T14" fmla="*/ 166 w 309"/>
                  <a:gd name="T15" fmla="*/ 0 h 548"/>
                  <a:gd name="T16" fmla="*/ 192 w 309"/>
                  <a:gd name="T17" fmla="*/ 0 h 548"/>
                  <a:gd name="T18" fmla="*/ 192 w 309"/>
                  <a:gd name="T19" fmla="*/ 60 h 548"/>
                  <a:gd name="T20" fmla="*/ 238 w 309"/>
                  <a:gd name="T21" fmla="*/ 60 h 548"/>
                  <a:gd name="T22" fmla="*/ 278 w 309"/>
                  <a:gd name="T23" fmla="*/ 60 h 548"/>
                  <a:gd name="T24" fmla="*/ 278 w 309"/>
                  <a:gd name="T25" fmla="*/ 126 h 548"/>
                  <a:gd name="T26" fmla="*/ 267 w 309"/>
                  <a:gd name="T27" fmla="*/ 126 h 548"/>
                  <a:gd name="T28" fmla="*/ 267 w 309"/>
                  <a:gd name="T29" fmla="*/ 83 h 548"/>
                  <a:gd name="T30" fmla="*/ 192 w 309"/>
                  <a:gd name="T31" fmla="*/ 83 h 548"/>
                  <a:gd name="T32" fmla="*/ 192 w 309"/>
                  <a:gd name="T33" fmla="*/ 263 h 548"/>
                  <a:gd name="T34" fmla="*/ 194 w 309"/>
                  <a:gd name="T35" fmla="*/ 441 h 548"/>
                  <a:gd name="T36" fmla="*/ 237 w 309"/>
                  <a:gd name="T37" fmla="*/ 442 h 548"/>
                  <a:gd name="T38" fmla="*/ 309 w 309"/>
                  <a:gd name="T39" fmla="*/ 442 h 548"/>
                  <a:gd name="T40" fmla="*/ 309 w 309"/>
                  <a:gd name="T41" fmla="*/ 491 h 548"/>
                  <a:gd name="T42" fmla="*/ 309 w 309"/>
                  <a:gd name="T43" fmla="*/ 547 h 548"/>
                  <a:gd name="T44" fmla="*/ 120 w 309"/>
                  <a:gd name="T45" fmla="*/ 548 h 548"/>
                  <a:gd name="T46" fmla="*/ 0 w 309"/>
                  <a:gd name="T47" fmla="*/ 547 h 548"/>
                  <a:gd name="T48" fmla="*/ 1 w 309"/>
                  <a:gd name="T49" fmla="*/ 495 h 548"/>
                  <a:gd name="T50" fmla="*/ 267 w 309"/>
                  <a:gd name="T51" fmla="*/ 491 h 548"/>
                  <a:gd name="T52" fmla="*/ 267 w 309"/>
                  <a:gd name="T53" fmla="*/ 462 h 548"/>
                  <a:gd name="T54" fmla="*/ 120 w 309"/>
                  <a:gd name="T55" fmla="*/ 462 h 548"/>
                  <a:gd name="T56" fmla="*/ 204 w 309"/>
                  <a:gd name="T57" fmla="*/ 462 h 548"/>
                  <a:gd name="T58" fmla="*/ 24 w 309"/>
                  <a:gd name="T59" fmla="*/ 462 h 548"/>
                  <a:gd name="T60" fmla="*/ 24 w 309"/>
                  <a:gd name="T61" fmla="*/ 492 h 548"/>
                  <a:gd name="T62" fmla="*/ 24 w 309"/>
                  <a:gd name="T63" fmla="*/ 520 h 548"/>
                  <a:gd name="T64" fmla="*/ 120 w 309"/>
                  <a:gd name="T65" fmla="*/ 520 h 548"/>
                  <a:gd name="T66" fmla="*/ 267 w 309"/>
                  <a:gd name="T67" fmla="*/ 518 h 548"/>
                  <a:gd name="T68" fmla="*/ 267 w 309"/>
                  <a:gd name="T69" fmla="*/ 491 h 548"/>
                  <a:gd name="T70" fmla="*/ 163 w 309"/>
                  <a:gd name="T71" fmla="*/ 232 h 548"/>
                  <a:gd name="T72" fmla="*/ 163 w 309"/>
                  <a:gd name="T73" fmla="*/ 31 h 548"/>
                  <a:gd name="T74" fmla="*/ 135 w 309"/>
                  <a:gd name="T75" fmla="*/ 31 h 548"/>
                  <a:gd name="T76" fmla="*/ 106 w 309"/>
                  <a:gd name="T77" fmla="*/ 31 h 548"/>
                  <a:gd name="T78" fmla="*/ 106 w 309"/>
                  <a:gd name="T79" fmla="*/ 232 h 548"/>
                  <a:gd name="T80" fmla="*/ 106 w 309"/>
                  <a:gd name="T81" fmla="*/ 441 h 548"/>
                  <a:gd name="T82" fmla="*/ 136 w 309"/>
                  <a:gd name="T83" fmla="*/ 441 h 548"/>
                  <a:gd name="T84" fmla="*/ 165 w 309"/>
                  <a:gd name="T85" fmla="*/ 441 h 548"/>
                  <a:gd name="T86" fmla="*/ 163 w 309"/>
                  <a:gd name="T87" fmla="*/ 232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09" h="548">
                    <a:moveTo>
                      <a:pt x="1" y="495"/>
                    </a:moveTo>
                    <a:lnTo>
                      <a:pt x="1" y="442"/>
                    </a:lnTo>
                    <a:lnTo>
                      <a:pt x="77" y="439"/>
                    </a:lnTo>
                    <a:lnTo>
                      <a:pt x="77" y="410"/>
                    </a:lnTo>
                    <a:lnTo>
                      <a:pt x="77" y="192"/>
                    </a:lnTo>
                    <a:lnTo>
                      <a:pt x="76" y="0"/>
                    </a:lnTo>
                    <a:lnTo>
                      <a:pt x="128" y="0"/>
                    </a:lnTo>
                    <a:lnTo>
                      <a:pt x="166" y="0"/>
                    </a:lnTo>
                    <a:lnTo>
                      <a:pt x="192" y="0"/>
                    </a:lnTo>
                    <a:lnTo>
                      <a:pt x="192" y="60"/>
                    </a:lnTo>
                    <a:lnTo>
                      <a:pt x="238" y="60"/>
                    </a:lnTo>
                    <a:lnTo>
                      <a:pt x="278" y="60"/>
                    </a:lnTo>
                    <a:lnTo>
                      <a:pt x="278" y="126"/>
                    </a:lnTo>
                    <a:lnTo>
                      <a:pt x="267" y="126"/>
                    </a:lnTo>
                    <a:lnTo>
                      <a:pt x="267" y="83"/>
                    </a:lnTo>
                    <a:lnTo>
                      <a:pt x="192" y="83"/>
                    </a:lnTo>
                    <a:lnTo>
                      <a:pt x="192" y="263"/>
                    </a:lnTo>
                    <a:lnTo>
                      <a:pt x="194" y="441"/>
                    </a:lnTo>
                    <a:lnTo>
                      <a:pt x="237" y="442"/>
                    </a:lnTo>
                    <a:lnTo>
                      <a:pt x="309" y="442"/>
                    </a:lnTo>
                    <a:lnTo>
                      <a:pt x="309" y="491"/>
                    </a:lnTo>
                    <a:lnTo>
                      <a:pt x="309" y="547"/>
                    </a:lnTo>
                    <a:lnTo>
                      <a:pt x="120" y="548"/>
                    </a:lnTo>
                    <a:lnTo>
                      <a:pt x="0" y="547"/>
                    </a:lnTo>
                    <a:lnTo>
                      <a:pt x="1" y="495"/>
                    </a:lnTo>
                    <a:close/>
                    <a:moveTo>
                      <a:pt x="267" y="491"/>
                    </a:moveTo>
                    <a:lnTo>
                      <a:pt x="267" y="462"/>
                    </a:lnTo>
                    <a:lnTo>
                      <a:pt x="120" y="462"/>
                    </a:lnTo>
                    <a:lnTo>
                      <a:pt x="204" y="462"/>
                    </a:lnTo>
                    <a:lnTo>
                      <a:pt x="24" y="462"/>
                    </a:lnTo>
                    <a:lnTo>
                      <a:pt x="24" y="492"/>
                    </a:lnTo>
                    <a:lnTo>
                      <a:pt x="24" y="520"/>
                    </a:lnTo>
                    <a:lnTo>
                      <a:pt x="120" y="520"/>
                    </a:lnTo>
                    <a:lnTo>
                      <a:pt x="267" y="518"/>
                    </a:lnTo>
                    <a:lnTo>
                      <a:pt x="267" y="491"/>
                    </a:lnTo>
                    <a:close/>
                    <a:moveTo>
                      <a:pt x="163" y="232"/>
                    </a:moveTo>
                    <a:lnTo>
                      <a:pt x="163" y="31"/>
                    </a:lnTo>
                    <a:lnTo>
                      <a:pt x="135" y="31"/>
                    </a:lnTo>
                    <a:lnTo>
                      <a:pt x="106" y="31"/>
                    </a:lnTo>
                    <a:lnTo>
                      <a:pt x="106" y="232"/>
                    </a:lnTo>
                    <a:lnTo>
                      <a:pt x="106" y="441"/>
                    </a:lnTo>
                    <a:lnTo>
                      <a:pt x="136" y="441"/>
                    </a:lnTo>
                    <a:lnTo>
                      <a:pt x="165" y="441"/>
                    </a:lnTo>
                    <a:lnTo>
                      <a:pt x="163" y="232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  <p:sp>
            <p:nvSpPr>
              <p:cNvPr id="296" name="Freeform 16"/>
              <p:cNvSpPr>
                <a:spLocks noEditPoints="1"/>
              </p:cNvSpPr>
              <p:nvPr/>
            </p:nvSpPr>
            <p:spPr bwMode="auto">
              <a:xfrm>
                <a:off x="6181725" y="3436938"/>
                <a:ext cx="11113" cy="19050"/>
              </a:xfrm>
              <a:custGeom>
                <a:avLst/>
                <a:gdLst>
                  <a:gd name="T0" fmla="*/ 7 w 21"/>
                  <a:gd name="T1" fmla="*/ 34 h 36"/>
                  <a:gd name="T2" fmla="*/ 3 w 21"/>
                  <a:gd name="T3" fmla="*/ 31 h 36"/>
                  <a:gd name="T4" fmla="*/ 0 w 21"/>
                  <a:gd name="T5" fmla="*/ 27 h 36"/>
                  <a:gd name="T6" fmla="*/ 0 w 21"/>
                  <a:gd name="T7" fmla="*/ 23 h 36"/>
                  <a:gd name="T8" fmla="*/ 0 w 21"/>
                  <a:gd name="T9" fmla="*/ 19 h 36"/>
                  <a:gd name="T10" fmla="*/ 3 w 21"/>
                  <a:gd name="T11" fmla="*/ 13 h 36"/>
                  <a:gd name="T12" fmla="*/ 7 w 21"/>
                  <a:gd name="T13" fmla="*/ 7 h 36"/>
                  <a:gd name="T14" fmla="*/ 10 w 21"/>
                  <a:gd name="T15" fmla="*/ 3 h 36"/>
                  <a:gd name="T16" fmla="*/ 10 w 21"/>
                  <a:gd name="T17" fmla="*/ 0 h 36"/>
                  <a:gd name="T18" fmla="*/ 10 w 21"/>
                  <a:gd name="T19" fmla="*/ 0 h 36"/>
                  <a:gd name="T20" fmla="*/ 11 w 21"/>
                  <a:gd name="T21" fmla="*/ 3 h 36"/>
                  <a:gd name="T22" fmla="*/ 16 w 21"/>
                  <a:gd name="T23" fmla="*/ 9 h 36"/>
                  <a:gd name="T24" fmla="*/ 18 w 21"/>
                  <a:gd name="T25" fmla="*/ 13 h 36"/>
                  <a:gd name="T26" fmla="*/ 21 w 21"/>
                  <a:gd name="T27" fmla="*/ 21 h 36"/>
                  <a:gd name="T28" fmla="*/ 20 w 21"/>
                  <a:gd name="T29" fmla="*/ 30 h 36"/>
                  <a:gd name="T30" fmla="*/ 14 w 21"/>
                  <a:gd name="T31" fmla="*/ 34 h 36"/>
                  <a:gd name="T32" fmla="*/ 11 w 21"/>
                  <a:gd name="T33" fmla="*/ 36 h 36"/>
                  <a:gd name="T34" fmla="*/ 7 w 21"/>
                  <a:gd name="T35" fmla="*/ 30 h 36"/>
                  <a:gd name="T36" fmla="*/ 7 w 21"/>
                  <a:gd name="T37" fmla="*/ 29 h 36"/>
                  <a:gd name="T38" fmla="*/ 7 w 21"/>
                  <a:gd name="T39" fmla="*/ 29 h 36"/>
                  <a:gd name="T40" fmla="*/ 7 w 21"/>
                  <a:gd name="T41" fmla="*/ 29 h 36"/>
                  <a:gd name="T42" fmla="*/ 5 w 21"/>
                  <a:gd name="T43" fmla="*/ 27 h 36"/>
                  <a:gd name="T44" fmla="*/ 4 w 21"/>
                  <a:gd name="T45" fmla="*/ 26 h 36"/>
                  <a:gd name="T46" fmla="*/ 4 w 21"/>
                  <a:gd name="T47" fmla="*/ 19 h 36"/>
                  <a:gd name="T48" fmla="*/ 4 w 21"/>
                  <a:gd name="T49" fmla="*/ 17 h 36"/>
                  <a:gd name="T50" fmla="*/ 4 w 21"/>
                  <a:gd name="T51" fmla="*/ 17 h 36"/>
                  <a:gd name="T52" fmla="*/ 4 w 21"/>
                  <a:gd name="T53" fmla="*/ 17 h 36"/>
                  <a:gd name="T54" fmla="*/ 4 w 21"/>
                  <a:gd name="T55" fmla="*/ 17 h 36"/>
                  <a:gd name="T56" fmla="*/ 4 w 21"/>
                  <a:gd name="T57" fmla="*/ 17 h 36"/>
                  <a:gd name="T58" fmla="*/ 3 w 21"/>
                  <a:gd name="T59" fmla="*/ 21 h 36"/>
                  <a:gd name="T60" fmla="*/ 3 w 21"/>
                  <a:gd name="T61" fmla="*/ 24 h 36"/>
                  <a:gd name="T62" fmla="*/ 5 w 21"/>
                  <a:gd name="T63" fmla="*/ 30 h 36"/>
                  <a:gd name="T64" fmla="*/ 5 w 21"/>
                  <a:gd name="T65" fmla="*/ 30 h 36"/>
                  <a:gd name="T66" fmla="*/ 7 w 21"/>
                  <a:gd name="T6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36">
                    <a:moveTo>
                      <a:pt x="10" y="36"/>
                    </a:moveTo>
                    <a:lnTo>
                      <a:pt x="7" y="34"/>
                    </a:lnTo>
                    <a:lnTo>
                      <a:pt x="4" y="33"/>
                    </a:lnTo>
                    <a:lnTo>
                      <a:pt x="3" y="31"/>
                    </a:lnTo>
                    <a:lnTo>
                      <a:pt x="1" y="29"/>
                    </a:lnTo>
                    <a:lnTo>
                      <a:pt x="0" y="27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8" y="4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3"/>
                    </a:lnTo>
                    <a:lnTo>
                      <a:pt x="14" y="9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18" y="13"/>
                    </a:lnTo>
                    <a:lnTo>
                      <a:pt x="20" y="16"/>
                    </a:lnTo>
                    <a:lnTo>
                      <a:pt x="21" y="21"/>
                    </a:lnTo>
                    <a:lnTo>
                      <a:pt x="21" y="26"/>
                    </a:lnTo>
                    <a:lnTo>
                      <a:pt x="20" y="30"/>
                    </a:lnTo>
                    <a:lnTo>
                      <a:pt x="17" y="33"/>
                    </a:lnTo>
                    <a:lnTo>
                      <a:pt x="14" y="34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10" y="36"/>
                    </a:lnTo>
                    <a:close/>
                    <a:moveTo>
                      <a:pt x="7" y="30"/>
                    </a:moveTo>
                    <a:lnTo>
                      <a:pt x="7" y="30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3" y="23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3" y="20"/>
                    </a:lnTo>
                    <a:lnTo>
                      <a:pt x="3" y="21"/>
                    </a:lnTo>
                    <a:lnTo>
                      <a:pt x="1" y="23"/>
                    </a:lnTo>
                    <a:lnTo>
                      <a:pt x="3" y="24"/>
                    </a:lnTo>
                    <a:lnTo>
                      <a:pt x="3" y="27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1"/>
                    </a:lnTo>
                    <a:lnTo>
                      <a:pt x="7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  <p:sp>
            <p:nvSpPr>
              <p:cNvPr id="297" name="Freeform 17"/>
              <p:cNvSpPr>
                <a:spLocks noEditPoints="1"/>
              </p:cNvSpPr>
              <p:nvPr/>
            </p:nvSpPr>
            <p:spPr bwMode="auto">
              <a:xfrm>
                <a:off x="6181725" y="3467101"/>
                <a:ext cx="12700" cy="19050"/>
              </a:xfrm>
              <a:custGeom>
                <a:avLst/>
                <a:gdLst>
                  <a:gd name="T0" fmla="*/ 8 w 23"/>
                  <a:gd name="T1" fmla="*/ 35 h 36"/>
                  <a:gd name="T2" fmla="*/ 4 w 23"/>
                  <a:gd name="T3" fmla="*/ 32 h 36"/>
                  <a:gd name="T4" fmla="*/ 1 w 23"/>
                  <a:gd name="T5" fmla="*/ 28 h 36"/>
                  <a:gd name="T6" fmla="*/ 0 w 23"/>
                  <a:gd name="T7" fmla="*/ 23 h 36"/>
                  <a:gd name="T8" fmla="*/ 1 w 23"/>
                  <a:gd name="T9" fmla="*/ 19 h 36"/>
                  <a:gd name="T10" fmla="*/ 4 w 23"/>
                  <a:gd name="T11" fmla="*/ 13 h 36"/>
                  <a:gd name="T12" fmla="*/ 8 w 23"/>
                  <a:gd name="T13" fmla="*/ 8 h 36"/>
                  <a:gd name="T14" fmla="*/ 11 w 23"/>
                  <a:gd name="T15" fmla="*/ 3 h 36"/>
                  <a:gd name="T16" fmla="*/ 11 w 23"/>
                  <a:gd name="T17" fmla="*/ 0 h 36"/>
                  <a:gd name="T18" fmla="*/ 11 w 23"/>
                  <a:gd name="T19" fmla="*/ 0 h 36"/>
                  <a:gd name="T20" fmla="*/ 13 w 23"/>
                  <a:gd name="T21" fmla="*/ 3 h 36"/>
                  <a:gd name="T22" fmla="*/ 16 w 23"/>
                  <a:gd name="T23" fmla="*/ 9 h 36"/>
                  <a:gd name="T24" fmla="*/ 20 w 23"/>
                  <a:gd name="T25" fmla="*/ 13 h 36"/>
                  <a:gd name="T26" fmla="*/ 23 w 23"/>
                  <a:gd name="T27" fmla="*/ 22 h 36"/>
                  <a:gd name="T28" fmla="*/ 21 w 23"/>
                  <a:gd name="T29" fmla="*/ 30 h 36"/>
                  <a:gd name="T30" fmla="*/ 16 w 23"/>
                  <a:gd name="T31" fmla="*/ 35 h 36"/>
                  <a:gd name="T32" fmla="*/ 11 w 23"/>
                  <a:gd name="T33" fmla="*/ 36 h 36"/>
                  <a:gd name="T34" fmla="*/ 8 w 23"/>
                  <a:gd name="T35" fmla="*/ 30 h 36"/>
                  <a:gd name="T36" fmla="*/ 8 w 23"/>
                  <a:gd name="T37" fmla="*/ 29 h 36"/>
                  <a:gd name="T38" fmla="*/ 8 w 23"/>
                  <a:gd name="T39" fmla="*/ 29 h 36"/>
                  <a:gd name="T40" fmla="*/ 8 w 23"/>
                  <a:gd name="T41" fmla="*/ 29 h 36"/>
                  <a:gd name="T42" fmla="*/ 7 w 23"/>
                  <a:gd name="T43" fmla="*/ 28 h 36"/>
                  <a:gd name="T44" fmla="*/ 5 w 23"/>
                  <a:gd name="T45" fmla="*/ 26 h 36"/>
                  <a:gd name="T46" fmla="*/ 4 w 23"/>
                  <a:gd name="T47" fmla="*/ 19 h 36"/>
                  <a:gd name="T48" fmla="*/ 5 w 23"/>
                  <a:gd name="T49" fmla="*/ 18 h 36"/>
                  <a:gd name="T50" fmla="*/ 5 w 23"/>
                  <a:gd name="T51" fmla="*/ 18 h 36"/>
                  <a:gd name="T52" fmla="*/ 5 w 23"/>
                  <a:gd name="T53" fmla="*/ 18 h 36"/>
                  <a:gd name="T54" fmla="*/ 5 w 23"/>
                  <a:gd name="T55" fmla="*/ 18 h 36"/>
                  <a:gd name="T56" fmla="*/ 4 w 23"/>
                  <a:gd name="T57" fmla="*/ 18 h 36"/>
                  <a:gd name="T58" fmla="*/ 3 w 23"/>
                  <a:gd name="T59" fmla="*/ 22 h 36"/>
                  <a:gd name="T60" fmla="*/ 3 w 23"/>
                  <a:gd name="T61" fmla="*/ 25 h 36"/>
                  <a:gd name="T62" fmla="*/ 7 w 23"/>
                  <a:gd name="T63" fmla="*/ 30 h 36"/>
                  <a:gd name="T64" fmla="*/ 7 w 23"/>
                  <a:gd name="T65" fmla="*/ 30 h 36"/>
                  <a:gd name="T66" fmla="*/ 8 w 23"/>
                  <a:gd name="T6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36">
                    <a:moveTo>
                      <a:pt x="11" y="36"/>
                    </a:moveTo>
                    <a:lnTo>
                      <a:pt x="8" y="35"/>
                    </a:lnTo>
                    <a:lnTo>
                      <a:pt x="5" y="33"/>
                    </a:lnTo>
                    <a:lnTo>
                      <a:pt x="4" y="32"/>
                    </a:lnTo>
                    <a:lnTo>
                      <a:pt x="1" y="29"/>
                    </a:lnTo>
                    <a:lnTo>
                      <a:pt x="1" y="28"/>
                    </a:lnTo>
                    <a:lnTo>
                      <a:pt x="1" y="25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19"/>
                    </a:lnTo>
                    <a:lnTo>
                      <a:pt x="3" y="15"/>
                    </a:lnTo>
                    <a:lnTo>
                      <a:pt x="4" y="13"/>
                    </a:lnTo>
                    <a:lnTo>
                      <a:pt x="5" y="10"/>
                    </a:lnTo>
                    <a:lnTo>
                      <a:pt x="8" y="8"/>
                    </a:lnTo>
                    <a:lnTo>
                      <a:pt x="10" y="5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3" y="3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7" y="10"/>
                    </a:lnTo>
                    <a:lnTo>
                      <a:pt x="20" y="13"/>
                    </a:lnTo>
                    <a:lnTo>
                      <a:pt x="20" y="16"/>
                    </a:lnTo>
                    <a:lnTo>
                      <a:pt x="23" y="22"/>
                    </a:lnTo>
                    <a:lnTo>
                      <a:pt x="23" y="26"/>
                    </a:lnTo>
                    <a:lnTo>
                      <a:pt x="21" y="30"/>
                    </a:lnTo>
                    <a:lnTo>
                      <a:pt x="18" y="33"/>
                    </a:lnTo>
                    <a:lnTo>
                      <a:pt x="16" y="35"/>
                    </a:lnTo>
                    <a:lnTo>
                      <a:pt x="13" y="35"/>
                    </a:lnTo>
                    <a:lnTo>
                      <a:pt x="11" y="36"/>
                    </a:lnTo>
                    <a:lnTo>
                      <a:pt x="11" y="36"/>
                    </a:lnTo>
                    <a:close/>
                    <a:moveTo>
                      <a:pt x="8" y="30"/>
                    </a:moveTo>
                    <a:lnTo>
                      <a:pt x="8" y="30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3" y="25"/>
                    </a:lnTo>
                    <a:lnTo>
                      <a:pt x="4" y="28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8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  <p:sp>
            <p:nvSpPr>
              <p:cNvPr id="298" name="Freeform 18"/>
              <p:cNvSpPr>
                <a:spLocks noEditPoints="1"/>
              </p:cNvSpPr>
              <p:nvPr/>
            </p:nvSpPr>
            <p:spPr bwMode="auto">
              <a:xfrm>
                <a:off x="6169025" y="3454401"/>
                <a:ext cx="12700" cy="19050"/>
              </a:xfrm>
              <a:custGeom>
                <a:avLst/>
                <a:gdLst>
                  <a:gd name="T0" fmla="*/ 7 w 23"/>
                  <a:gd name="T1" fmla="*/ 36 h 36"/>
                  <a:gd name="T2" fmla="*/ 3 w 23"/>
                  <a:gd name="T3" fmla="*/ 32 h 36"/>
                  <a:gd name="T4" fmla="*/ 0 w 23"/>
                  <a:gd name="T5" fmla="*/ 28 h 36"/>
                  <a:gd name="T6" fmla="*/ 0 w 23"/>
                  <a:gd name="T7" fmla="*/ 25 h 36"/>
                  <a:gd name="T8" fmla="*/ 0 w 23"/>
                  <a:gd name="T9" fmla="*/ 19 h 36"/>
                  <a:gd name="T10" fmla="*/ 5 w 23"/>
                  <a:gd name="T11" fmla="*/ 13 h 36"/>
                  <a:gd name="T12" fmla="*/ 7 w 23"/>
                  <a:gd name="T13" fmla="*/ 8 h 36"/>
                  <a:gd name="T14" fmla="*/ 10 w 23"/>
                  <a:gd name="T15" fmla="*/ 3 h 36"/>
                  <a:gd name="T16" fmla="*/ 12 w 23"/>
                  <a:gd name="T17" fmla="*/ 0 h 36"/>
                  <a:gd name="T18" fmla="*/ 12 w 23"/>
                  <a:gd name="T19" fmla="*/ 0 h 36"/>
                  <a:gd name="T20" fmla="*/ 12 w 23"/>
                  <a:gd name="T21" fmla="*/ 5 h 36"/>
                  <a:gd name="T22" fmla="*/ 16 w 23"/>
                  <a:gd name="T23" fmla="*/ 9 h 36"/>
                  <a:gd name="T24" fmla="*/ 19 w 23"/>
                  <a:gd name="T25" fmla="*/ 15 h 36"/>
                  <a:gd name="T26" fmla="*/ 23 w 23"/>
                  <a:gd name="T27" fmla="*/ 22 h 36"/>
                  <a:gd name="T28" fmla="*/ 20 w 23"/>
                  <a:gd name="T29" fmla="*/ 31 h 36"/>
                  <a:gd name="T30" fmla="*/ 16 w 23"/>
                  <a:gd name="T31" fmla="*/ 35 h 36"/>
                  <a:gd name="T32" fmla="*/ 12 w 23"/>
                  <a:gd name="T33" fmla="*/ 36 h 36"/>
                  <a:gd name="T34" fmla="*/ 7 w 23"/>
                  <a:gd name="T35" fmla="*/ 32 h 36"/>
                  <a:gd name="T36" fmla="*/ 9 w 23"/>
                  <a:gd name="T37" fmla="*/ 31 h 36"/>
                  <a:gd name="T38" fmla="*/ 9 w 23"/>
                  <a:gd name="T39" fmla="*/ 31 h 36"/>
                  <a:gd name="T40" fmla="*/ 7 w 23"/>
                  <a:gd name="T41" fmla="*/ 29 h 36"/>
                  <a:gd name="T42" fmla="*/ 6 w 23"/>
                  <a:gd name="T43" fmla="*/ 28 h 36"/>
                  <a:gd name="T44" fmla="*/ 5 w 23"/>
                  <a:gd name="T45" fmla="*/ 26 h 36"/>
                  <a:gd name="T46" fmla="*/ 5 w 23"/>
                  <a:gd name="T47" fmla="*/ 21 h 36"/>
                  <a:gd name="T48" fmla="*/ 5 w 23"/>
                  <a:gd name="T49" fmla="*/ 19 h 36"/>
                  <a:gd name="T50" fmla="*/ 5 w 23"/>
                  <a:gd name="T51" fmla="*/ 19 h 36"/>
                  <a:gd name="T52" fmla="*/ 5 w 23"/>
                  <a:gd name="T53" fmla="*/ 18 h 36"/>
                  <a:gd name="T54" fmla="*/ 5 w 23"/>
                  <a:gd name="T55" fmla="*/ 18 h 36"/>
                  <a:gd name="T56" fmla="*/ 5 w 23"/>
                  <a:gd name="T57" fmla="*/ 19 h 36"/>
                  <a:gd name="T58" fmla="*/ 3 w 23"/>
                  <a:gd name="T59" fmla="*/ 22 h 36"/>
                  <a:gd name="T60" fmla="*/ 3 w 23"/>
                  <a:gd name="T61" fmla="*/ 25 h 36"/>
                  <a:gd name="T62" fmla="*/ 6 w 23"/>
                  <a:gd name="T63" fmla="*/ 31 h 36"/>
                  <a:gd name="T64" fmla="*/ 6 w 23"/>
                  <a:gd name="T65" fmla="*/ 32 h 36"/>
                  <a:gd name="T66" fmla="*/ 7 w 23"/>
                  <a:gd name="T67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36">
                    <a:moveTo>
                      <a:pt x="10" y="36"/>
                    </a:moveTo>
                    <a:lnTo>
                      <a:pt x="7" y="36"/>
                    </a:lnTo>
                    <a:lnTo>
                      <a:pt x="6" y="35"/>
                    </a:lnTo>
                    <a:lnTo>
                      <a:pt x="3" y="32"/>
                    </a:lnTo>
                    <a:lnTo>
                      <a:pt x="2" y="31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6"/>
                    </a:lnTo>
                    <a:lnTo>
                      <a:pt x="5" y="13"/>
                    </a:lnTo>
                    <a:lnTo>
                      <a:pt x="6" y="12"/>
                    </a:lnTo>
                    <a:lnTo>
                      <a:pt x="7" y="8"/>
                    </a:lnTo>
                    <a:lnTo>
                      <a:pt x="9" y="6"/>
                    </a:lnTo>
                    <a:lnTo>
                      <a:pt x="10" y="3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5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6" y="11"/>
                    </a:lnTo>
                    <a:lnTo>
                      <a:pt x="19" y="15"/>
                    </a:lnTo>
                    <a:lnTo>
                      <a:pt x="20" y="16"/>
                    </a:lnTo>
                    <a:lnTo>
                      <a:pt x="23" y="22"/>
                    </a:lnTo>
                    <a:lnTo>
                      <a:pt x="22" y="26"/>
                    </a:lnTo>
                    <a:lnTo>
                      <a:pt x="20" y="31"/>
                    </a:lnTo>
                    <a:lnTo>
                      <a:pt x="18" y="34"/>
                    </a:lnTo>
                    <a:lnTo>
                      <a:pt x="16" y="35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0" y="36"/>
                    </a:lnTo>
                    <a:close/>
                    <a:moveTo>
                      <a:pt x="7" y="32"/>
                    </a:move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9"/>
                    </a:lnTo>
                    <a:lnTo>
                      <a:pt x="3" y="21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3" y="25"/>
                    </a:lnTo>
                    <a:lnTo>
                      <a:pt x="3" y="29"/>
                    </a:lnTo>
                    <a:lnTo>
                      <a:pt x="6" y="31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7" y="32"/>
                    </a:lnTo>
                    <a:lnTo>
                      <a:pt x="7" y="32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  <p:sp>
            <p:nvSpPr>
              <p:cNvPr id="299" name="Freeform 19"/>
              <p:cNvSpPr>
                <a:spLocks noEditPoints="1"/>
              </p:cNvSpPr>
              <p:nvPr/>
            </p:nvSpPr>
            <p:spPr bwMode="auto">
              <a:xfrm>
                <a:off x="6170613" y="3482976"/>
                <a:ext cx="11113" cy="19050"/>
              </a:xfrm>
              <a:custGeom>
                <a:avLst/>
                <a:gdLst>
                  <a:gd name="T0" fmla="*/ 7 w 21"/>
                  <a:gd name="T1" fmla="*/ 35 h 35"/>
                  <a:gd name="T2" fmla="*/ 3 w 21"/>
                  <a:gd name="T3" fmla="*/ 32 h 35"/>
                  <a:gd name="T4" fmla="*/ 0 w 21"/>
                  <a:gd name="T5" fmla="*/ 26 h 35"/>
                  <a:gd name="T6" fmla="*/ 0 w 21"/>
                  <a:gd name="T7" fmla="*/ 23 h 35"/>
                  <a:gd name="T8" fmla="*/ 0 w 21"/>
                  <a:gd name="T9" fmla="*/ 19 h 35"/>
                  <a:gd name="T10" fmla="*/ 3 w 21"/>
                  <a:gd name="T11" fmla="*/ 13 h 35"/>
                  <a:gd name="T12" fmla="*/ 7 w 21"/>
                  <a:gd name="T13" fmla="*/ 7 h 35"/>
                  <a:gd name="T14" fmla="*/ 10 w 21"/>
                  <a:gd name="T15" fmla="*/ 1 h 35"/>
                  <a:gd name="T16" fmla="*/ 10 w 21"/>
                  <a:gd name="T17" fmla="*/ 0 h 35"/>
                  <a:gd name="T18" fmla="*/ 10 w 21"/>
                  <a:gd name="T19" fmla="*/ 0 h 35"/>
                  <a:gd name="T20" fmla="*/ 11 w 21"/>
                  <a:gd name="T21" fmla="*/ 3 h 35"/>
                  <a:gd name="T22" fmla="*/ 14 w 21"/>
                  <a:gd name="T23" fmla="*/ 9 h 35"/>
                  <a:gd name="T24" fmla="*/ 18 w 21"/>
                  <a:gd name="T25" fmla="*/ 13 h 35"/>
                  <a:gd name="T26" fmla="*/ 21 w 21"/>
                  <a:gd name="T27" fmla="*/ 20 h 35"/>
                  <a:gd name="T28" fmla="*/ 20 w 21"/>
                  <a:gd name="T29" fmla="*/ 30 h 35"/>
                  <a:gd name="T30" fmla="*/ 14 w 21"/>
                  <a:gd name="T31" fmla="*/ 35 h 35"/>
                  <a:gd name="T32" fmla="*/ 11 w 21"/>
                  <a:gd name="T33" fmla="*/ 35 h 35"/>
                  <a:gd name="T34" fmla="*/ 7 w 21"/>
                  <a:gd name="T35" fmla="*/ 30 h 35"/>
                  <a:gd name="T36" fmla="*/ 7 w 21"/>
                  <a:gd name="T37" fmla="*/ 29 h 35"/>
                  <a:gd name="T38" fmla="*/ 7 w 21"/>
                  <a:gd name="T39" fmla="*/ 29 h 35"/>
                  <a:gd name="T40" fmla="*/ 7 w 21"/>
                  <a:gd name="T41" fmla="*/ 29 h 35"/>
                  <a:gd name="T42" fmla="*/ 5 w 21"/>
                  <a:gd name="T43" fmla="*/ 27 h 35"/>
                  <a:gd name="T44" fmla="*/ 4 w 21"/>
                  <a:gd name="T45" fmla="*/ 24 h 35"/>
                  <a:gd name="T46" fmla="*/ 3 w 21"/>
                  <a:gd name="T47" fmla="*/ 19 h 35"/>
                  <a:gd name="T48" fmla="*/ 4 w 21"/>
                  <a:gd name="T49" fmla="*/ 17 h 35"/>
                  <a:gd name="T50" fmla="*/ 4 w 21"/>
                  <a:gd name="T51" fmla="*/ 17 h 35"/>
                  <a:gd name="T52" fmla="*/ 4 w 21"/>
                  <a:gd name="T53" fmla="*/ 17 h 35"/>
                  <a:gd name="T54" fmla="*/ 4 w 21"/>
                  <a:gd name="T55" fmla="*/ 17 h 35"/>
                  <a:gd name="T56" fmla="*/ 4 w 21"/>
                  <a:gd name="T57" fmla="*/ 17 h 35"/>
                  <a:gd name="T58" fmla="*/ 1 w 21"/>
                  <a:gd name="T59" fmla="*/ 22 h 35"/>
                  <a:gd name="T60" fmla="*/ 1 w 21"/>
                  <a:gd name="T61" fmla="*/ 24 h 35"/>
                  <a:gd name="T62" fmla="*/ 5 w 21"/>
                  <a:gd name="T63" fmla="*/ 30 h 35"/>
                  <a:gd name="T64" fmla="*/ 5 w 21"/>
                  <a:gd name="T65" fmla="*/ 30 h 35"/>
                  <a:gd name="T66" fmla="*/ 7 w 21"/>
                  <a:gd name="T6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35">
                    <a:moveTo>
                      <a:pt x="10" y="35"/>
                    </a:moveTo>
                    <a:lnTo>
                      <a:pt x="7" y="35"/>
                    </a:lnTo>
                    <a:lnTo>
                      <a:pt x="4" y="33"/>
                    </a:lnTo>
                    <a:lnTo>
                      <a:pt x="3" y="32"/>
                    </a:lnTo>
                    <a:lnTo>
                      <a:pt x="1" y="29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8" y="4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3"/>
                    </a:lnTo>
                    <a:lnTo>
                      <a:pt x="14" y="7"/>
                    </a:lnTo>
                    <a:lnTo>
                      <a:pt x="14" y="9"/>
                    </a:lnTo>
                    <a:lnTo>
                      <a:pt x="16" y="10"/>
                    </a:lnTo>
                    <a:lnTo>
                      <a:pt x="18" y="13"/>
                    </a:lnTo>
                    <a:lnTo>
                      <a:pt x="20" y="16"/>
                    </a:lnTo>
                    <a:lnTo>
                      <a:pt x="21" y="20"/>
                    </a:lnTo>
                    <a:lnTo>
                      <a:pt x="21" y="26"/>
                    </a:lnTo>
                    <a:lnTo>
                      <a:pt x="20" y="30"/>
                    </a:lnTo>
                    <a:lnTo>
                      <a:pt x="17" y="33"/>
                    </a:lnTo>
                    <a:lnTo>
                      <a:pt x="14" y="35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10" y="35"/>
                    </a:lnTo>
                    <a:close/>
                    <a:moveTo>
                      <a:pt x="7" y="30"/>
                    </a:moveTo>
                    <a:lnTo>
                      <a:pt x="7" y="30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3" y="19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3" y="19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1" y="24"/>
                    </a:lnTo>
                    <a:lnTo>
                      <a:pt x="3" y="27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7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</p:grpSp>
        <p:grpSp>
          <p:nvGrpSpPr>
            <p:cNvPr id="300" name="Group 299"/>
            <p:cNvGrpSpPr/>
            <p:nvPr/>
          </p:nvGrpSpPr>
          <p:grpSpPr>
            <a:xfrm>
              <a:off x="1055047" y="3201782"/>
              <a:ext cx="163513" cy="290513"/>
              <a:chOff x="6037263" y="3362326"/>
              <a:chExt cx="163513" cy="290513"/>
            </a:xfrm>
            <a:solidFill>
              <a:schemeClr val="bg2">
                <a:lumMod val="25000"/>
              </a:schemeClr>
            </a:solidFill>
          </p:grpSpPr>
          <p:sp>
            <p:nvSpPr>
              <p:cNvPr id="301" name="Freeform 14"/>
              <p:cNvSpPr>
                <a:spLocks noEditPoints="1"/>
              </p:cNvSpPr>
              <p:nvPr/>
            </p:nvSpPr>
            <p:spPr bwMode="auto">
              <a:xfrm>
                <a:off x="6037263" y="3362326"/>
                <a:ext cx="163513" cy="290513"/>
              </a:xfrm>
              <a:custGeom>
                <a:avLst/>
                <a:gdLst>
                  <a:gd name="T0" fmla="*/ 1 w 309"/>
                  <a:gd name="T1" fmla="*/ 495 h 548"/>
                  <a:gd name="T2" fmla="*/ 1 w 309"/>
                  <a:gd name="T3" fmla="*/ 442 h 548"/>
                  <a:gd name="T4" fmla="*/ 77 w 309"/>
                  <a:gd name="T5" fmla="*/ 439 h 548"/>
                  <a:gd name="T6" fmla="*/ 77 w 309"/>
                  <a:gd name="T7" fmla="*/ 410 h 548"/>
                  <a:gd name="T8" fmla="*/ 77 w 309"/>
                  <a:gd name="T9" fmla="*/ 192 h 548"/>
                  <a:gd name="T10" fmla="*/ 76 w 309"/>
                  <a:gd name="T11" fmla="*/ 0 h 548"/>
                  <a:gd name="T12" fmla="*/ 128 w 309"/>
                  <a:gd name="T13" fmla="*/ 0 h 548"/>
                  <a:gd name="T14" fmla="*/ 166 w 309"/>
                  <a:gd name="T15" fmla="*/ 0 h 548"/>
                  <a:gd name="T16" fmla="*/ 192 w 309"/>
                  <a:gd name="T17" fmla="*/ 0 h 548"/>
                  <a:gd name="T18" fmla="*/ 192 w 309"/>
                  <a:gd name="T19" fmla="*/ 60 h 548"/>
                  <a:gd name="T20" fmla="*/ 238 w 309"/>
                  <a:gd name="T21" fmla="*/ 60 h 548"/>
                  <a:gd name="T22" fmla="*/ 278 w 309"/>
                  <a:gd name="T23" fmla="*/ 60 h 548"/>
                  <a:gd name="T24" fmla="*/ 278 w 309"/>
                  <a:gd name="T25" fmla="*/ 126 h 548"/>
                  <a:gd name="T26" fmla="*/ 267 w 309"/>
                  <a:gd name="T27" fmla="*/ 126 h 548"/>
                  <a:gd name="T28" fmla="*/ 267 w 309"/>
                  <a:gd name="T29" fmla="*/ 83 h 548"/>
                  <a:gd name="T30" fmla="*/ 192 w 309"/>
                  <a:gd name="T31" fmla="*/ 83 h 548"/>
                  <a:gd name="T32" fmla="*/ 192 w 309"/>
                  <a:gd name="T33" fmla="*/ 263 h 548"/>
                  <a:gd name="T34" fmla="*/ 194 w 309"/>
                  <a:gd name="T35" fmla="*/ 441 h 548"/>
                  <a:gd name="T36" fmla="*/ 237 w 309"/>
                  <a:gd name="T37" fmla="*/ 442 h 548"/>
                  <a:gd name="T38" fmla="*/ 309 w 309"/>
                  <a:gd name="T39" fmla="*/ 442 h 548"/>
                  <a:gd name="T40" fmla="*/ 309 w 309"/>
                  <a:gd name="T41" fmla="*/ 491 h 548"/>
                  <a:gd name="T42" fmla="*/ 309 w 309"/>
                  <a:gd name="T43" fmla="*/ 547 h 548"/>
                  <a:gd name="T44" fmla="*/ 120 w 309"/>
                  <a:gd name="T45" fmla="*/ 548 h 548"/>
                  <a:gd name="T46" fmla="*/ 0 w 309"/>
                  <a:gd name="T47" fmla="*/ 547 h 548"/>
                  <a:gd name="T48" fmla="*/ 1 w 309"/>
                  <a:gd name="T49" fmla="*/ 495 h 548"/>
                  <a:gd name="T50" fmla="*/ 267 w 309"/>
                  <a:gd name="T51" fmla="*/ 491 h 548"/>
                  <a:gd name="T52" fmla="*/ 267 w 309"/>
                  <a:gd name="T53" fmla="*/ 462 h 548"/>
                  <a:gd name="T54" fmla="*/ 120 w 309"/>
                  <a:gd name="T55" fmla="*/ 462 h 548"/>
                  <a:gd name="T56" fmla="*/ 204 w 309"/>
                  <a:gd name="T57" fmla="*/ 462 h 548"/>
                  <a:gd name="T58" fmla="*/ 24 w 309"/>
                  <a:gd name="T59" fmla="*/ 462 h 548"/>
                  <a:gd name="T60" fmla="*/ 24 w 309"/>
                  <a:gd name="T61" fmla="*/ 492 h 548"/>
                  <a:gd name="T62" fmla="*/ 24 w 309"/>
                  <a:gd name="T63" fmla="*/ 520 h 548"/>
                  <a:gd name="T64" fmla="*/ 120 w 309"/>
                  <a:gd name="T65" fmla="*/ 520 h 548"/>
                  <a:gd name="T66" fmla="*/ 267 w 309"/>
                  <a:gd name="T67" fmla="*/ 518 h 548"/>
                  <a:gd name="T68" fmla="*/ 267 w 309"/>
                  <a:gd name="T69" fmla="*/ 491 h 548"/>
                  <a:gd name="T70" fmla="*/ 163 w 309"/>
                  <a:gd name="T71" fmla="*/ 232 h 548"/>
                  <a:gd name="T72" fmla="*/ 163 w 309"/>
                  <a:gd name="T73" fmla="*/ 31 h 548"/>
                  <a:gd name="T74" fmla="*/ 135 w 309"/>
                  <a:gd name="T75" fmla="*/ 31 h 548"/>
                  <a:gd name="T76" fmla="*/ 106 w 309"/>
                  <a:gd name="T77" fmla="*/ 31 h 548"/>
                  <a:gd name="T78" fmla="*/ 106 w 309"/>
                  <a:gd name="T79" fmla="*/ 232 h 548"/>
                  <a:gd name="T80" fmla="*/ 106 w 309"/>
                  <a:gd name="T81" fmla="*/ 441 h 548"/>
                  <a:gd name="T82" fmla="*/ 136 w 309"/>
                  <a:gd name="T83" fmla="*/ 441 h 548"/>
                  <a:gd name="T84" fmla="*/ 165 w 309"/>
                  <a:gd name="T85" fmla="*/ 441 h 548"/>
                  <a:gd name="T86" fmla="*/ 163 w 309"/>
                  <a:gd name="T87" fmla="*/ 232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09" h="548">
                    <a:moveTo>
                      <a:pt x="1" y="495"/>
                    </a:moveTo>
                    <a:lnTo>
                      <a:pt x="1" y="442"/>
                    </a:lnTo>
                    <a:lnTo>
                      <a:pt x="77" y="439"/>
                    </a:lnTo>
                    <a:lnTo>
                      <a:pt x="77" y="410"/>
                    </a:lnTo>
                    <a:lnTo>
                      <a:pt x="77" y="192"/>
                    </a:lnTo>
                    <a:lnTo>
                      <a:pt x="76" y="0"/>
                    </a:lnTo>
                    <a:lnTo>
                      <a:pt x="128" y="0"/>
                    </a:lnTo>
                    <a:lnTo>
                      <a:pt x="166" y="0"/>
                    </a:lnTo>
                    <a:lnTo>
                      <a:pt x="192" y="0"/>
                    </a:lnTo>
                    <a:lnTo>
                      <a:pt x="192" y="60"/>
                    </a:lnTo>
                    <a:lnTo>
                      <a:pt x="238" y="60"/>
                    </a:lnTo>
                    <a:lnTo>
                      <a:pt x="278" y="60"/>
                    </a:lnTo>
                    <a:lnTo>
                      <a:pt x="278" y="126"/>
                    </a:lnTo>
                    <a:lnTo>
                      <a:pt x="267" y="126"/>
                    </a:lnTo>
                    <a:lnTo>
                      <a:pt x="267" y="83"/>
                    </a:lnTo>
                    <a:lnTo>
                      <a:pt x="192" y="83"/>
                    </a:lnTo>
                    <a:lnTo>
                      <a:pt x="192" y="263"/>
                    </a:lnTo>
                    <a:lnTo>
                      <a:pt x="194" y="441"/>
                    </a:lnTo>
                    <a:lnTo>
                      <a:pt x="237" y="442"/>
                    </a:lnTo>
                    <a:lnTo>
                      <a:pt x="309" y="442"/>
                    </a:lnTo>
                    <a:lnTo>
                      <a:pt x="309" y="491"/>
                    </a:lnTo>
                    <a:lnTo>
                      <a:pt x="309" y="547"/>
                    </a:lnTo>
                    <a:lnTo>
                      <a:pt x="120" y="548"/>
                    </a:lnTo>
                    <a:lnTo>
                      <a:pt x="0" y="547"/>
                    </a:lnTo>
                    <a:lnTo>
                      <a:pt x="1" y="495"/>
                    </a:lnTo>
                    <a:close/>
                    <a:moveTo>
                      <a:pt x="267" y="491"/>
                    </a:moveTo>
                    <a:lnTo>
                      <a:pt x="267" y="462"/>
                    </a:lnTo>
                    <a:lnTo>
                      <a:pt x="120" y="462"/>
                    </a:lnTo>
                    <a:lnTo>
                      <a:pt x="204" y="462"/>
                    </a:lnTo>
                    <a:lnTo>
                      <a:pt x="24" y="462"/>
                    </a:lnTo>
                    <a:lnTo>
                      <a:pt x="24" y="492"/>
                    </a:lnTo>
                    <a:lnTo>
                      <a:pt x="24" y="520"/>
                    </a:lnTo>
                    <a:lnTo>
                      <a:pt x="120" y="520"/>
                    </a:lnTo>
                    <a:lnTo>
                      <a:pt x="267" y="518"/>
                    </a:lnTo>
                    <a:lnTo>
                      <a:pt x="267" y="491"/>
                    </a:lnTo>
                    <a:close/>
                    <a:moveTo>
                      <a:pt x="163" y="232"/>
                    </a:moveTo>
                    <a:lnTo>
                      <a:pt x="163" y="31"/>
                    </a:lnTo>
                    <a:lnTo>
                      <a:pt x="135" y="31"/>
                    </a:lnTo>
                    <a:lnTo>
                      <a:pt x="106" y="31"/>
                    </a:lnTo>
                    <a:lnTo>
                      <a:pt x="106" y="232"/>
                    </a:lnTo>
                    <a:lnTo>
                      <a:pt x="106" y="441"/>
                    </a:lnTo>
                    <a:lnTo>
                      <a:pt x="136" y="441"/>
                    </a:lnTo>
                    <a:lnTo>
                      <a:pt x="165" y="441"/>
                    </a:lnTo>
                    <a:lnTo>
                      <a:pt x="163" y="232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  <p:sp>
            <p:nvSpPr>
              <p:cNvPr id="302" name="Freeform 16"/>
              <p:cNvSpPr>
                <a:spLocks noEditPoints="1"/>
              </p:cNvSpPr>
              <p:nvPr/>
            </p:nvSpPr>
            <p:spPr bwMode="auto">
              <a:xfrm>
                <a:off x="6181725" y="3436938"/>
                <a:ext cx="11113" cy="19050"/>
              </a:xfrm>
              <a:custGeom>
                <a:avLst/>
                <a:gdLst>
                  <a:gd name="T0" fmla="*/ 7 w 21"/>
                  <a:gd name="T1" fmla="*/ 34 h 36"/>
                  <a:gd name="T2" fmla="*/ 3 w 21"/>
                  <a:gd name="T3" fmla="*/ 31 h 36"/>
                  <a:gd name="T4" fmla="*/ 0 w 21"/>
                  <a:gd name="T5" fmla="*/ 27 h 36"/>
                  <a:gd name="T6" fmla="*/ 0 w 21"/>
                  <a:gd name="T7" fmla="*/ 23 h 36"/>
                  <a:gd name="T8" fmla="*/ 0 w 21"/>
                  <a:gd name="T9" fmla="*/ 19 h 36"/>
                  <a:gd name="T10" fmla="*/ 3 w 21"/>
                  <a:gd name="T11" fmla="*/ 13 h 36"/>
                  <a:gd name="T12" fmla="*/ 7 w 21"/>
                  <a:gd name="T13" fmla="*/ 7 h 36"/>
                  <a:gd name="T14" fmla="*/ 10 w 21"/>
                  <a:gd name="T15" fmla="*/ 3 h 36"/>
                  <a:gd name="T16" fmla="*/ 10 w 21"/>
                  <a:gd name="T17" fmla="*/ 0 h 36"/>
                  <a:gd name="T18" fmla="*/ 10 w 21"/>
                  <a:gd name="T19" fmla="*/ 0 h 36"/>
                  <a:gd name="T20" fmla="*/ 11 w 21"/>
                  <a:gd name="T21" fmla="*/ 3 h 36"/>
                  <a:gd name="T22" fmla="*/ 16 w 21"/>
                  <a:gd name="T23" fmla="*/ 9 h 36"/>
                  <a:gd name="T24" fmla="*/ 18 w 21"/>
                  <a:gd name="T25" fmla="*/ 13 h 36"/>
                  <a:gd name="T26" fmla="*/ 21 w 21"/>
                  <a:gd name="T27" fmla="*/ 21 h 36"/>
                  <a:gd name="T28" fmla="*/ 20 w 21"/>
                  <a:gd name="T29" fmla="*/ 30 h 36"/>
                  <a:gd name="T30" fmla="*/ 14 w 21"/>
                  <a:gd name="T31" fmla="*/ 34 h 36"/>
                  <a:gd name="T32" fmla="*/ 11 w 21"/>
                  <a:gd name="T33" fmla="*/ 36 h 36"/>
                  <a:gd name="T34" fmla="*/ 7 w 21"/>
                  <a:gd name="T35" fmla="*/ 30 h 36"/>
                  <a:gd name="T36" fmla="*/ 7 w 21"/>
                  <a:gd name="T37" fmla="*/ 29 h 36"/>
                  <a:gd name="T38" fmla="*/ 7 w 21"/>
                  <a:gd name="T39" fmla="*/ 29 h 36"/>
                  <a:gd name="T40" fmla="*/ 7 w 21"/>
                  <a:gd name="T41" fmla="*/ 29 h 36"/>
                  <a:gd name="T42" fmla="*/ 5 w 21"/>
                  <a:gd name="T43" fmla="*/ 27 h 36"/>
                  <a:gd name="T44" fmla="*/ 4 w 21"/>
                  <a:gd name="T45" fmla="*/ 26 h 36"/>
                  <a:gd name="T46" fmla="*/ 4 w 21"/>
                  <a:gd name="T47" fmla="*/ 19 h 36"/>
                  <a:gd name="T48" fmla="*/ 4 w 21"/>
                  <a:gd name="T49" fmla="*/ 17 h 36"/>
                  <a:gd name="T50" fmla="*/ 4 w 21"/>
                  <a:gd name="T51" fmla="*/ 17 h 36"/>
                  <a:gd name="T52" fmla="*/ 4 w 21"/>
                  <a:gd name="T53" fmla="*/ 17 h 36"/>
                  <a:gd name="T54" fmla="*/ 4 w 21"/>
                  <a:gd name="T55" fmla="*/ 17 h 36"/>
                  <a:gd name="T56" fmla="*/ 4 w 21"/>
                  <a:gd name="T57" fmla="*/ 17 h 36"/>
                  <a:gd name="T58" fmla="*/ 3 w 21"/>
                  <a:gd name="T59" fmla="*/ 21 h 36"/>
                  <a:gd name="T60" fmla="*/ 3 w 21"/>
                  <a:gd name="T61" fmla="*/ 24 h 36"/>
                  <a:gd name="T62" fmla="*/ 5 w 21"/>
                  <a:gd name="T63" fmla="*/ 30 h 36"/>
                  <a:gd name="T64" fmla="*/ 5 w 21"/>
                  <a:gd name="T65" fmla="*/ 30 h 36"/>
                  <a:gd name="T66" fmla="*/ 7 w 21"/>
                  <a:gd name="T6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36">
                    <a:moveTo>
                      <a:pt x="10" y="36"/>
                    </a:moveTo>
                    <a:lnTo>
                      <a:pt x="7" y="34"/>
                    </a:lnTo>
                    <a:lnTo>
                      <a:pt x="4" y="33"/>
                    </a:lnTo>
                    <a:lnTo>
                      <a:pt x="3" y="31"/>
                    </a:lnTo>
                    <a:lnTo>
                      <a:pt x="1" y="29"/>
                    </a:lnTo>
                    <a:lnTo>
                      <a:pt x="0" y="27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8" y="4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3"/>
                    </a:lnTo>
                    <a:lnTo>
                      <a:pt x="14" y="9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18" y="13"/>
                    </a:lnTo>
                    <a:lnTo>
                      <a:pt x="20" y="16"/>
                    </a:lnTo>
                    <a:lnTo>
                      <a:pt x="21" y="21"/>
                    </a:lnTo>
                    <a:lnTo>
                      <a:pt x="21" y="26"/>
                    </a:lnTo>
                    <a:lnTo>
                      <a:pt x="20" y="30"/>
                    </a:lnTo>
                    <a:lnTo>
                      <a:pt x="17" y="33"/>
                    </a:lnTo>
                    <a:lnTo>
                      <a:pt x="14" y="34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10" y="36"/>
                    </a:lnTo>
                    <a:close/>
                    <a:moveTo>
                      <a:pt x="7" y="30"/>
                    </a:moveTo>
                    <a:lnTo>
                      <a:pt x="7" y="30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3" y="23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3" y="20"/>
                    </a:lnTo>
                    <a:lnTo>
                      <a:pt x="3" y="21"/>
                    </a:lnTo>
                    <a:lnTo>
                      <a:pt x="1" y="23"/>
                    </a:lnTo>
                    <a:lnTo>
                      <a:pt x="3" y="24"/>
                    </a:lnTo>
                    <a:lnTo>
                      <a:pt x="3" y="27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1"/>
                    </a:lnTo>
                    <a:lnTo>
                      <a:pt x="7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  <p:sp>
            <p:nvSpPr>
              <p:cNvPr id="303" name="Freeform 17"/>
              <p:cNvSpPr>
                <a:spLocks noEditPoints="1"/>
              </p:cNvSpPr>
              <p:nvPr/>
            </p:nvSpPr>
            <p:spPr bwMode="auto">
              <a:xfrm>
                <a:off x="6181725" y="3467101"/>
                <a:ext cx="12700" cy="19050"/>
              </a:xfrm>
              <a:custGeom>
                <a:avLst/>
                <a:gdLst>
                  <a:gd name="T0" fmla="*/ 8 w 23"/>
                  <a:gd name="T1" fmla="*/ 35 h 36"/>
                  <a:gd name="T2" fmla="*/ 4 w 23"/>
                  <a:gd name="T3" fmla="*/ 32 h 36"/>
                  <a:gd name="T4" fmla="*/ 1 w 23"/>
                  <a:gd name="T5" fmla="*/ 28 h 36"/>
                  <a:gd name="T6" fmla="*/ 0 w 23"/>
                  <a:gd name="T7" fmla="*/ 23 h 36"/>
                  <a:gd name="T8" fmla="*/ 1 w 23"/>
                  <a:gd name="T9" fmla="*/ 19 h 36"/>
                  <a:gd name="T10" fmla="*/ 4 w 23"/>
                  <a:gd name="T11" fmla="*/ 13 h 36"/>
                  <a:gd name="T12" fmla="*/ 8 w 23"/>
                  <a:gd name="T13" fmla="*/ 8 h 36"/>
                  <a:gd name="T14" fmla="*/ 11 w 23"/>
                  <a:gd name="T15" fmla="*/ 3 h 36"/>
                  <a:gd name="T16" fmla="*/ 11 w 23"/>
                  <a:gd name="T17" fmla="*/ 0 h 36"/>
                  <a:gd name="T18" fmla="*/ 11 w 23"/>
                  <a:gd name="T19" fmla="*/ 0 h 36"/>
                  <a:gd name="T20" fmla="*/ 13 w 23"/>
                  <a:gd name="T21" fmla="*/ 3 h 36"/>
                  <a:gd name="T22" fmla="*/ 16 w 23"/>
                  <a:gd name="T23" fmla="*/ 9 h 36"/>
                  <a:gd name="T24" fmla="*/ 20 w 23"/>
                  <a:gd name="T25" fmla="*/ 13 h 36"/>
                  <a:gd name="T26" fmla="*/ 23 w 23"/>
                  <a:gd name="T27" fmla="*/ 22 h 36"/>
                  <a:gd name="T28" fmla="*/ 21 w 23"/>
                  <a:gd name="T29" fmla="*/ 30 h 36"/>
                  <a:gd name="T30" fmla="*/ 16 w 23"/>
                  <a:gd name="T31" fmla="*/ 35 h 36"/>
                  <a:gd name="T32" fmla="*/ 11 w 23"/>
                  <a:gd name="T33" fmla="*/ 36 h 36"/>
                  <a:gd name="T34" fmla="*/ 8 w 23"/>
                  <a:gd name="T35" fmla="*/ 30 h 36"/>
                  <a:gd name="T36" fmla="*/ 8 w 23"/>
                  <a:gd name="T37" fmla="*/ 29 h 36"/>
                  <a:gd name="T38" fmla="*/ 8 w 23"/>
                  <a:gd name="T39" fmla="*/ 29 h 36"/>
                  <a:gd name="T40" fmla="*/ 8 w 23"/>
                  <a:gd name="T41" fmla="*/ 29 h 36"/>
                  <a:gd name="T42" fmla="*/ 7 w 23"/>
                  <a:gd name="T43" fmla="*/ 28 h 36"/>
                  <a:gd name="T44" fmla="*/ 5 w 23"/>
                  <a:gd name="T45" fmla="*/ 26 h 36"/>
                  <a:gd name="T46" fmla="*/ 4 w 23"/>
                  <a:gd name="T47" fmla="*/ 19 h 36"/>
                  <a:gd name="T48" fmla="*/ 5 w 23"/>
                  <a:gd name="T49" fmla="*/ 18 h 36"/>
                  <a:gd name="T50" fmla="*/ 5 w 23"/>
                  <a:gd name="T51" fmla="*/ 18 h 36"/>
                  <a:gd name="T52" fmla="*/ 5 w 23"/>
                  <a:gd name="T53" fmla="*/ 18 h 36"/>
                  <a:gd name="T54" fmla="*/ 5 w 23"/>
                  <a:gd name="T55" fmla="*/ 18 h 36"/>
                  <a:gd name="T56" fmla="*/ 4 w 23"/>
                  <a:gd name="T57" fmla="*/ 18 h 36"/>
                  <a:gd name="T58" fmla="*/ 3 w 23"/>
                  <a:gd name="T59" fmla="*/ 22 h 36"/>
                  <a:gd name="T60" fmla="*/ 3 w 23"/>
                  <a:gd name="T61" fmla="*/ 25 h 36"/>
                  <a:gd name="T62" fmla="*/ 7 w 23"/>
                  <a:gd name="T63" fmla="*/ 30 h 36"/>
                  <a:gd name="T64" fmla="*/ 7 w 23"/>
                  <a:gd name="T65" fmla="*/ 30 h 36"/>
                  <a:gd name="T66" fmla="*/ 8 w 23"/>
                  <a:gd name="T6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36">
                    <a:moveTo>
                      <a:pt x="11" y="36"/>
                    </a:moveTo>
                    <a:lnTo>
                      <a:pt x="8" y="35"/>
                    </a:lnTo>
                    <a:lnTo>
                      <a:pt x="5" y="33"/>
                    </a:lnTo>
                    <a:lnTo>
                      <a:pt x="4" y="32"/>
                    </a:lnTo>
                    <a:lnTo>
                      <a:pt x="1" y="29"/>
                    </a:lnTo>
                    <a:lnTo>
                      <a:pt x="1" y="28"/>
                    </a:lnTo>
                    <a:lnTo>
                      <a:pt x="1" y="25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19"/>
                    </a:lnTo>
                    <a:lnTo>
                      <a:pt x="3" y="15"/>
                    </a:lnTo>
                    <a:lnTo>
                      <a:pt x="4" y="13"/>
                    </a:lnTo>
                    <a:lnTo>
                      <a:pt x="5" y="10"/>
                    </a:lnTo>
                    <a:lnTo>
                      <a:pt x="8" y="8"/>
                    </a:lnTo>
                    <a:lnTo>
                      <a:pt x="10" y="5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3" y="3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7" y="10"/>
                    </a:lnTo>
                    <a:lnTo>
                      <a:pt x="20" y="13"/>
                    </a:lnTo>
                    <a:lnTo>
                      <a:pt x="20" y="16"/>
                    </a:lnTo>
                    <a:lnTo>
                      <a:pt x="23" y="22"/>
                    </a:lnTo>
                    <a:lnTo>
                      <a:pt x="23" y="26"/>
                    </a:lnTo>
                    <a:lnTo>
                      <a:pt x="21" y="30"/>
                    </a:lnTo>
                    <a:lnTo>
                      <a:pt x="18" y="33"/>
                    </a:lnTo>
                    <a:lnTo>
                      <a:pt x="16" y="35"/>
                    </a:lnTo>
                    <a:lnTo>
                      <a:pt x="13" y="35"/>
                    </a:lnTo>
                    <a:lnTo>
                      <a:pt x="11" y="36"/>
                    </a:lnTo>
                    <a:lnTo>
                      <a:pt x="11" y="36"/>
                    </a:lnTo>
                    <a:close/>
                    <a:moveTo>
                      <a:pt x="8" y="30"/>
                    </a:moveTo>
                    <a:lnTo>
                      <a:pt x="8" y="30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3" y="25"/>
                    </a:lnTo>
                    <a:lnTo>
                      <a:pt x="4" y="28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8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  <p:sp>
            <p:nvSpPr>
              <p:cNvPr id="304" name="Freeform 18"/>
              <p:cNvSpPr>
                <a:spLocks noEditPoints="1"/>
              </p:cNvSpPr>
              <p:nvPr/>
            </p:nvSpPr>
            <p:spPr bwMode="auto">
              <a:xfrm>
                <a:off x="6169025" y="3454401"/>
                <a:ext cx="12700" cy="19050"/>
              </a:xfrm>
              <a:custGeom>
                <a:avLst/>
                <a:gdLst>
                  <a:gd name="T0" fmla="*/ 7 w 23"/>
                  <a:gd name="T1" fmla="*/ 36 h 36"/>
                  <a:gd name="T2" fmla="*/ 3 w 23"/>
                  <a:gd name="T3" fmla="*/ 32 h 36"/>
                  <a:gd name="T4" fmla="*/ 0 w 23"/>
                  <a:gd name="T5" fmla="*/ 28 h 36"/>
                  <a:gd name="T6" fmla="*/ 0 w 23"/>
                  <a:gd name="T7" fmla="*/ 25 h 36"/>
                  <a:gd name="T8" fmla="*/ 0 w 23"/>
                  <a:gd name="T9" fmla="*/ 19 h 36"/>
                  <a:gd name="T10" fmla="*/ 5 w 23"/>
                  <a:gd name="T11" fmla="*/ 13 h 36"/>
                  <a:gd name="T12" fmla="*/ 7 w 23"/>
                  <a:gd name="T13" fmla="*/ 8 h 36"/>
                  <a:gd name="T14" fmla="*/ 10 w 23"/>
                  <a:gd name="T15" fmla="*/ 3 h 36"/>
                  <a:gd name="T16" fmla="*/ 12 w 23"/>
                  <a:gd name="T17" fmla="*/ 0 h 36"/>
                  <a:gd name="T18" fmla="*/ 12 w 23"/>
                  <a:gd name="T19" fmla="*/ 0 h 36"/>
                  <a:gd name="T20" fmla="*/ 12 w 23"/>
                  <a:gd name="T21" fmla="*/ 5 h 36"/>
                  <a:gd name="T22" fmla="*/ 16 w 23"/>
                  <a:gd name="T23" fmla="*/ 9 h 36"/>
                  <a:gd name="T24" fmla="*/ 19 w 23"/>
                  <a:gd name="T25" fmla="*/ 15 h 36"/>
                  <a:gd name="T26" fmla="*/ 23 w 23"/>
                  <a:gd name="T27" fmla="*/ 22 h 36"/>
                  <a:gd name="T28" fmla="*/ 20 w 23"/>
                  <a:gd name="T29" fmla="*/ 31 h 36"/>
                  <a:gd name="T30" fmla="*/ 16 w 23"/>
                  <a:gd name="T31" fmla="*/ 35 h 36"/>
                  <a:gd name="T32" fmla="*/ 12 w 23"/>
                  <a:gd name="T33" fmla="*/ 36 h 36"/>
                  <a:gd name="T34" fmla="*/ 7 w 23"/>
                  <a:gd name="T35" fmla="*/ 32 h 36"/>
                  <a:gd name="T36" fmla="*/ 9 w 23"/>
                  <a:gd name="T37" fmla="*/ 31 h 36"/>
                  <a:gd name="T38" fmla="*/ 9 w 23"/>
                  <a:gd name="T39" fmla="*/ 31 h 36"/>
                  <a:gd name="T40" fmla="*/ 7 w 23"/>
                  <a:gd name="T41" fmla="*/ 29 h 36"/>
                  <a:gd name="T42" fmla="*/ 6 w 23"/>
                  <a:gd name="T43" fmla="*/ 28 h 36"/>
                  <a:gd name="T44" fmla="*/ 5 w 23"/>
                  <a:gd name="T45" fmla="*/ 26 h 36"/>
                  <a:gd name="T46" fmla="*/ 5 w 23"/>
                  <a:gd name="T47" fmla="*/ 21 h 36"/>
                  <a:gd name="T48" fmla="*/ 5 w 23"/>
                  <a:gd name="T49" fmla="*/ 19 h 36"/>
                  <a:gd name="T50" fmla="*/ 5 w 23"/>
                  <a:gd name="T51" fmla="*/ 19 h 36"/>
                  <a:gd name="T52" fmla="*/ 5 w 23"/>
                  <a:gd name="T53" fmla="*/ 18 h 36"/>
                  <a:gd name="T54" fmla="*/ 5 w 23"/>
                  <a:gd name="T55" fmla="*/ 18 h 36"/>
                  <a:gd name="T56" fmla="*/ 5 w 23"/>
                  <a:gd name="T57" fmla="*/ 19 h 36"/>
                  <a:gd name="T58" fmla="*/ 3 w 23"/>
                  <a:gd name="T59" fmla="*/ 22 h 36"/>
                  <a:gd name="T60" fmla="*/ 3 w 23"/>
                  <a:gd name="T61" fmla="*/ 25 h 36"/>
                  <a:gd name="T62" fmla="*/ 6 w 23"/>
                  <a:gd name="T63" fmla="*/ 31 h 36"/>
                  <a:gd name="T64" fmla="*/ 6 w 23"/>
                  <a:gd name="T65" fmla="*/ 32 h 36"/>
                  <a:gd name="T66" fmla="*/ 7 w 23"/>
                  <a:gd name="T67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36">
                    <a:moveTo>
                      <a:pt x="10" y="36"/>
                    </a:moveTo>
                    <a:lnTo>
                      <a:pt x="7" y="36"/>
                    </a:lnTo>
                    <a:lnTo>
                      <a:pt x="6" y="35"/>
                    </a:lnTo>
                    <a:lnTo>
                      <a:pt x="3" y="32"/>
                    </a:lnTo>
                    <a:lnTo>
                      <a:pt x="2" y="31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6"/>
                    </a:lnTo>
                    <a:lnTo>
                      <a:pt x="5" y="13"/>
                    </a:lnTo>
                    <a:lnTo>
                      <a:pt x="6" y="12"/>
                    </a:lnTo>
                    <a:lnTo>
                      <a:pt x="7" y="8"/>
                    </a:lnTo>
                    <a:lnTo>
                      <a:pt x="9" y="6"/>
                    </a:lnTo>
                    <a:lnTo>
                      <a:pt x="10" y="3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5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6" y="11"/>
                    </a:lnTo>
                    <a:lnTo>
                      <a:pt x="19" y="15"/>
                    </a:lnTo>
                    <a:lnTo>
                      <a:pt x="20" y="16"/>
                    </a:lnTo>
                    <a:lnTo>
                      <a:pt x="23" y="22"/>
                    </a:lnTo>
                    <a:lnTo>
                      <a:pt x="22" y="26"/>
                    </a:lnTo>
                    <a:lnTo>
                      <a:pt x="20" y="31"/>
                    </a:lnTo>
                    <a:lnTo>
                      <a:pt x="18" y="34"/>
                    </a:lnTo>
                    <a:lnTo>
                      <a:pt x="16" y="35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0" y="36"/>
                    </a:lnTo>
                    <a:close/>
                    <a:moveTo>
                      <a:pt x="7" y="32"/>
                    </a:move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9"/>
                    </a:lnTo>
                    <a:lnTo>
                      <a:pt x="3" y="21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3" y="25"/>
                    </a:lnTo>
                    <a:lnTo>
                      <a:pt x="3" y="29"/>
                    </a:lnTo>
                    <a:lnTo>
                      <a:pt x="6" y="31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7" y="32"/>
                    </a:lnTo>
                    <a:lnTo>
                      <a:pt x="7" y="32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  <p:sp>
            <p:nvSpPr>
              <p:cNvPr id="305" name="Freeform 19"/>
              <p:cNvSpPr>
                <a:spLocks noEditPoints="1"/>
              </p:cNvSpPr>
              <p:nvPr/>
            </p:nvSpPr>
            <p:spPr bwMode="auto">
              <a:xfrm>
                <a:off x="6170613" y="3482976"/>
                <a:ext cx="11113" cy="19050"/>
              </a:xfrm>
              <a:custGeom>
                <a:avLst/>
                <a:gdLst>
                  <a:gd name="T0" fmla="*/ 7 w 21"/>
                  <a:gd name="T1" fmla="*/ 35 h 35"/>
                  <a:gd name="T2" fmla="*/ 3 w 21"/>
                  <a:gd name="T3" fmla="*/ 32 h 35"/>
                  <a:gd name="T4" fmla="*/ 0 w 21"/>
                  <a:gd name="T5" fmla="*/ 26 h 35"/>
                  <a:gd name="T6" fmla="*/ 0 w 21"/>
                  <a:gd name="T7" fmla="*/ 23 h 35"/>
                  <a:gd name="T8" fmla="*/ 0 w 21"/>
                  <a:gd name="T9" fmla="*/ 19 h 35"/>
                  <a:gd name="T10" fmla="*/ 3 w 21"/>
                  <a:gd name="T11" fmla="*/ 13 h 35"/>
                  <a:gd name="T12" fmla="*/ 7 w 21"/>
                  <a:gd name="T13" fmla="*/ 7 h 35"/>
                  <a:gd name="T14" fmla="*/ 10 w 21"/>
                  <a:gd name="T15" fmla="*/ 1 h 35"/>
                  <a:gd name="T16" fmla="*/ 10 w 21"/>
                  <a:gd name="T17" fmla="*/ 0 h 35"/>
                  <a:gd name="T18" fmla="*/ 10 w 21"/>
                  <a:gd name="T19" fmla="*/ 0 h 35"/>
                  <a:gd name="T20" fmla="*/ 11 w 21"/>
                  <a:gd name="T21" fmla="*/ 3 h 35"/>
                  <a:gd name="T22" fmla="*/ 14 w 21"/>
                  <a:gd name="T23" fmla="*/ 9 h 35"/>
                  <a:gd name="T24" fmla="*/ 18 w 21"/>
                  <a:gd name="T25" fmla="*/ 13 h 35"/>
                  <a:gd name="T26" fmla="*/ 21 w 21"/>
                  <a:gd name="T27" fmla="*/ 20 h 35"/>
                  <a:gd name="T28" fmla="*/ 20 w 21"/>
                  <a:gd name="T29" fmla="*/ 30 h 35"/>
                  <a:gd name="T30" fmla="*/ 14 w 21"/>
                  <a:gd name="T31" fmla="*/ 35 h 35"/>
                  <a:gd name="T32" fmla="*/ 11 w 21"/>
                  <a:gd name="T33" fmla="*/ 35 h 35"/>
                  <a:gd name="T34" fmla="*/ 7 w 21"/>
                  <a:gd name="T35" fmla="*/ 30 h 35"/>
                  <a:gd name="T36" fmla="*/ 7 w 21"/>
                  <a:gd name="T37" fmla="*/ 29 h 35"/>
                  <a:gd name="T38" fmla="*/ 7 w 21"/>
                  <a:gd name="T39" fmla="*/ 29 h 35"/>
                  <a:gd name="T40" fmla="*/ 7 w 21"/>
                  <a:gd name="T41" fmla="*/ 29 h 35"/>
                  <a:gd name="T42" fmla="*/ 5 w 21"/>
                  <a:gd name="T43" fmla="*/ 27 h 35"/>
                  <a:gd name="T44" fmla="*/ 4 w 21"/>
                  <a:gd name="T45" fmla="*/ 24 h 35"/>
                  <a:gd name="T46" fmla="*/ 3 w 21"/>
                  <a:gd name="T47" fmla="*/ 19 h 35"/>
                  <a:gd name="T48" fmla="*/ 4 w 21"/>
                  <a:gd name="T49" fmla="*/ 17 h 35"/>
                  <a:gd name="T50" fmla="*/ 4 w 21"/>
                  <a:gd name="T51" fmla="*/ 17 h 35"/>
                  <a:gd name="T52" fmla="*/ 4 w 21"/>
                  <a:gd name="T53" fmla="*/ 17 h 35"/>
                  <a:gd name="T54" fmla="*/ 4 w 21"/>
                  <a:gd name="T55" fmla="*/ 17 h 35"/>
                  <a:gd name="T56" fmla="*/ 4 w 21"/>
                  <a:gd name="T57" fmla="*/ 17 h 35"/>
                  <a:gd name="T58" fmla="*/ 1 w 21"/>
                  <a:gd name="T59" fmla="*/ 22 h 35"/>
                  <a:gd name="T60" fmla="*/ 1 w 21"/>
                  <a:gd name="T61" fmla="*/ 24 h 35"/>
                  <a:gd name="T62" fmla="*/ 5 w 21"/>
                  <a:gd name="T63" fmla="*/ 30 h 35"/>
                  <a:gd name="T64" fmla="*/ 5 w 21"/>
                  <a:gd name="T65" fmla="*/ 30 h 35"/>
                  <a:gd name="T66" fmla="*/ 7 w 21"/>
                  <a:gd name="T6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35">
                    <a:moveTo>
                      <a:pt x="10" y="35"/>
                    </a:moveTo>
                    <a:lnTo>
                      <a:pt x="7" y="35"/>
                    </a:lnTo>
                    <a:lnTo>
                      <a:pt x="4" y="33"/>
                    </a:lnTo>
                    <a:lnTo>
                      <a:pt x="3" y="32"/>
                    </a:lnTo>
                    <a:lnTo>
                      <a:pt x="1" y="29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8" y="4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3"/>
                    </a:lnTo>
                    <a:lnTo>
                      <a:pt x="14" y="7"/>
                    </a:lnTo>
                    <a:lnTo>
                      <a:pt x="14" y="9"/>
                    </a:lnTo>
                    <a:lnTo>
                      <a:pt x="16" y="10"/>
                    </a:lnTo>
                    <a:lnTo>
                      <a:pt x="18" y="13"/>
                    </a:lnTo>
                    <a:lnTo>
                      <a:pt x="20" y="16"/>
                    </a:lnTo>
                    <a:lnTo>
                      <a:pt x="21" y="20"/>
                    </a:lnTo>
                    <a:lnTo>
                      <a:pt x="21" y="26"/>
                    </a:lnTo>
                    <a:lnTo>
                      <a:pt x="20" y="30"/>
                    </a:lnTo>
                    <a:lnTo>
                      <a:pt x="17" y="33"/>
                    </a:lnTo>
                    <a:lnTo>
                      <a:pt x="14" y="35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10" y="35"/>
                    </a:lnTo>
                    <a:close/>
                    <a:moveTo>
                      <a:pt x="7" y="30"/>
                    </a:moveTo>
                    <a:lnTo>
                      <a:pt x="7" y="30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3" y="19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3" y="19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1" y="24"/>
                    </a:lnTo>
                    <a:lnTo>
                      <a:pt x="3" y="27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7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</p:grpSp>
        <p:sp>
          <p:nvSpPr>
            <p:cNvPr id="366" name="Rounded Rectangle 365"/>
            <p:cNvSpPr/>
            <p:nvPr/>
          </p:nvSpPr>
          <p:spPr>
            <a:xfrm>
              <a:off x="2110148" y="2173726"/>
              <a:ext cx="1852252" cy="3029834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91" name="Rounded Rectangle 5"/>
            <p:cNvSpPr/>
            <p:nvPr/>
          </p:nvSpPr>
          <p:spPr>
            <a:xfrm>
              <a:off x="3005274" y="2937042"/>
              <a:ext cx="1102296" cy="339937"/>
            </a:xfrm>
            <a:prstGeom prst="round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dirty="0" err="1" smtClean="0">
                  <a:solidFill>
                    <a:prstClr val="black"/>
                  </a:solidFill>
                </a:rPr>
                <a:t>Asso</a:t>
              </a:r>
              <a:r>
                <a:rPr lang="en-GB" sz="1400" dirty="0" smtClean="0">
                  <a:solidFill>
                    <a:prstClr val="black"/>
                  </a:solidFill>
                </a:rPr>
                <a:t> 1</a:t>
              </a:r>
              <a:endParaRPr lang="en-GB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653028" y="1517147"/>
            <a:ext cx="1827967" cy="4955039"/>
            <a:chOff x="9555225" y="202883"/>
            <a:chExt cx="2522513" cy="5717829"/>
          </a:xfrm>
        </p:grpSpPr>
        <p:grpSp>
          <p:nvGrpSpPr>
            <p:cNvPr id="85" name="Group 84"/>
            <p:cNvGrpSpPr/>
            <p:nvPr/>
          </p:nvGrpSpPr>
          <p:grpSpPr>
            <a:xfrm>
              <a:off x="9555225" y="202883"/>
              <a:ext cx="2522513" cy="5717829"/>
              <a:chOff x="8337390" y="1363220"/>
              <a:chExt cx="2522513" cy="5717829"/>
            </a:xfrm>
          </p:grpSpPr>
          <p:sp>
            <p:nvSpPr>
              <p:cNvPr id="33" name="Rectangle à coins arrondis 3"/>
              <p:cNvSpPr/>
              <p:nvPr/>
            </p:nvSpPr>
            <p:spPr>
              <a:xfrm>
                <a:off x="8435410" y="1363220"/>
                <a:ext cx="2275257" cy="3683238"/>
              </a:xfrm>
              <a:prstGeom prst="roundRect">
                <a:avLst>
                  <a:gd name="adj" fmla="val 10827"/>
                </a:avLst>
              </a:prstGeom>
              <a:solidFill>
                <a:srgbClr val="E7EFF5"/>
              </a:solidFill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Rectangle à coins arrondis 3"/>
              <p:cNvSpPr/>
              <p:nvPr/>
            </p:nvSpPr>
            <p:spPr>
              <a:xfrm>
                <a:off x="8435410" y="5052625"/>
                <a:ext cx="2275257" cy="2028424"/>
              </a:xfrm>
              <a:prstGeom prst="roundRect">
                <a:avLst>
                  <a:gd name="adj" fmla="val 10827"/>
                </a:avLst>
              </a:prstGeom>
              <a:solidFill>
                <a:srgbClr val="E7EFF5"/>
              </a:solidFill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5" name="Connecteur droit 13"/>
              <p:cNvCxnSpPr/>
              <p:nvPr/>
            </p:nvCxnSpPr>
            <p:spPr>
              <a:xfrm>
                <a:off x="9995325" y="2249112"/>
                <a:ext cx="146441" cy="218053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14"/>
              <p:cNvCxnSpPr/>
              <p:nvPr/>
            </p:nvCxnSpPr>
            <p:spPr>
              <a:xfrm flipH="1">
                <a:off x="8796179" y="2467165"/>
                <a:ext cx="1345588" cy="289235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16"/>
              <p:cNvCxnSpPr/>
              <p:nvPr/>
            </p:nvCxnSpPr>
            <p:spPr>
              <a:xfrm>
                <a:off x="8923264" y="2189279"/>
                <a:ext cx="622496" cy="403783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ounded Rectangle 5"/>
              <p:cNvSpPr/>
              <p:nvPr/>
            </p:nvSpPr>
            <p:spPr>
              <a:xfrm>
                <a:off x="8486626" y="6736329"/>
                <a:ext cx="2373277" cy="339937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 err="1" smtClean="0">
                    <a:solidFill>
                      <a:srgbClr val="E7E6E6">
                        <a:lumMod val="25000"/>
                      </a:srgbClr>
                    </a:solidFill>
                  </a:rPr>
                  <a:t>Kebele</a:t>
                </a:r>
                <a:r>
                  <a:rPr lang="en-GB" b="1" dirty="0" smtClean="0">
                    <a:solidFill>
                      <a:srgbClr val="E7E6E6">
                        <a:lumMod val="25000"/>
                      </a:srgbClr>
                    </a:solidFill>
                  </a:rPr>
                  <a:t> 2</a:t>
                </a:r>
                <a:endParaRPr lang="en-GB" b="1" dirty="0">
                  <a:solidFill>
                    <a:srgbClr val="E7E6E6">
                      <a:lumMod val="25000"/>
                    </a:srgbClr>
                  </a:solidFill>
                </a:endParaRPr>
              </a:p>
            </p:txBody>
          </p:sp>
          <p:cxnSp>
            <p:nvCxnSpPr>
              <p:cNvPr id="41" name="Connecteur droit 43"/>
              <p:cNvCxnSpPr/>
              <p:nvPr/>
            </p:nvCxnSpPr>
            <p:spPr>
              <a:xfrm flipH="1">
                <a:off x="9560661" y="2462382"/>
                <a:ext cx="581105" cy="1005423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Rounded Rectangle 5"/>
              <p:cNvSpPr/>
              <p:nvPr/>
            </p:nvSpPr>
            <p:spPr>
              <a:xfrm>
                <a:off x="9516609" y="2646166"/>
                <a:ext cx="1102296" cy="339937"/>
              </a:xfrm>
              <a:prstGeom prst="roundRect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 err="1" smtClean="0">
                    <a:solidFill>
                      <a:prstClr val="black"/>
                    </a:solidFill>
                  </a:rPr>
                  <a:t>Asso</a:t>
                </a:r>
                <a:r>
                  <a:rPr lang="en-GB" sz="1400" dirty="0" smtClean="0">
                    <a:solidFill>
                      <a:prstClr val="black"/>
                    </a:solidFill>
                  </a:rPr>
                  <a:t> 1</a:t>
                </a:r>
                <a:endParaRPr lang="en-GB" sz="14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76" name="Straight Connector 75"/>
              <p:cNvCxnSpPr/>
              <p:nvPr/>
            </p:nvCxnSpPr>
            <p:spPr>
              <a:xfrm>
                <a:off x="8798925" y="2748594"/>
                <a:ext cx="63903" cy="268156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Rounded Rectangle 5"/>
              <p:cNvSpPr/>
              <p:nvPr/>
            </p:nvSpPr>
            <p:spPr>
              <a:xfrm>
                <a:off x="8337390" y="1456301"/>
                <a:ext cx="2373277" cy="339937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 err="1" smtClean="0">
                    <a:solidFill>
                      <a:srgbClr val="E7E6E6">
                        <a:lumMod val="25000"/>
                      </a:srgbClr>
                    </a:solidFill>
                  </a:rPr>
                  <a:t>Kebele</a:t>
                </a:r>
                <a:r>
                  <a:rPr lang="en-GB" b="1" dirty="0" smtClean="0">
                    <a:solidFill>
                      <a:srgbClr val="E7E6E6">
                        <a:lumMod val="25000"/>
                      </a:srgbClr>
                    </a:solidFill>
                  </a:rPr>
                  <a:t> 1</a:t>
                </a:r>
                <a:endParaRPr lang="en-GB" b="1" dirty="0">
                  <a:solidFill>
                    <a:srgbClr val="E7E6E6">
                      <a:lumMod val="25000"/>
                    </a:srgbClr>
                  </a:solidFill>
                </a:endParaRPr>
              </a:p>
            </p:txBody>
          </p:sp>
        </p:grpSp>
        <p:sp>
          <p:nvSpPr>
            <p:cNvPr id="151" name="Rounded Rectangle 5"/>
            <p:cNvSpPr/>
            <p:nvPr/>
          </p:nvSpPr>
          <p:spPr>
            <a:xfrm>
              <a:off x="9865586" y="4022416"/>
              <a:ext cx="1102296" cy="339937"/>
            </a:xfrm>
            <a:prstGeom prst="round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dirty="0" err="1" smtClean="0">
                  <a:solidFill>
                    <a:prstClr val="black"/>
                  </a:solidFill>
                </a:rPr>
                <a:t>Asso</a:t>
              </a:r>
              <a:r>
                <a:rPr lang="en-GB" sz="1400" dirty="0" smtClean="0">
                  <a:solidFill>
                    <a:prstClr val="black"/>
                  </a:solidFill>
                </a:rPr>
                <a:t> 2</a:t>
              </a:r>
              <a:endParaRPr lang="en-GB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154" name="Connecteur droit 25"/>
            <p:cNvCxnSpPr/>
            <p:nvPr/>
          </p:nvCxnSpPr>
          <p:spPr>
            <a:xfrm flipH="1" flipV="1">
              <a:off x="10416734" y="4857010"/>
              <a:ext cx="337848" cy="423542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necteur droit 44"/>
            <p:cNvCxnSpPr/>
            <p:nvPr/>
          </p:nvCxnSpPr>
          <p:spPr>
            <a:xfrm flipH="1">
              <a:off x="10498253" y="5179038"/>
              <a:ext cx="429001" cy="241933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Connecteur droit 45"/>
            <p:cNvCxnSpPr/>
            <p:nvPr/>
          </p:nvCxnSpPr>
          <p:spPr>
            <a:xfrm flipH="1" flipV="1">
              <a:off x="10927254" y="5179038"/>
              <a:ext cx="327125" cy="11603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10927254" y="3614555"/>
              <a:ext cx="679227" cy="1564483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1212756" y="4520292"/>
              <a:ext cx="231677" cy="211771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Rounded Rectangle 5"/>
            <p:cNvSpPr/>
            <p:nvPr/>
          </p:nvSpPr>
          <p:spPr>
            <a:xfrm>
              <a:off x="10236054" y="3068121"/>
              <a:ext cx="1102296" cy="339937"/>
            </a:xfrm>
            <a:prstGeom prst="round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dirty="0" err="1" smtClean="0">
                  <a:solidFill>
                    <a:prstClr val="black"/>
                  </a:solidFill>
                </a:rPr>
                <a:t>Asso</a:t>
              </a:r>
              <a:r>
                <a:rPr lang="en-GB" sz="1400" dirty="0" smtClean="0">
                  <a:solidFill>
                    <a:prstClr val="black"/>
                  </a:solidFill>
                </a:rPr>
                <a:t> 1</a:t>
              </a:r>
              <a:endParaRPr lang="en-GB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314" name="Straight Connector 313"/>
            <p:cNvCxnSpPr/>
            <p:nvPr/>
          </p:nvCxnSpPr>
          <p:spPr>
            <a:xfrm flipH="1">
              <a:off x="11285592" y="3578925"/>
              <a:ext cx="196579" cy="69012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6" name="Group 315"/>
            <p:cNvGrpSpPr/>
            <p:nvPr/>
          </p:nvGrpSpPr>
          <p:grpSpPr>
            <a:xfrm>
              <a:off x="10349017" y="5132849"/>
              <a:ext cx="163513" cy="290513"/>
              <a:chOff x="6037263" y="3362326"/>
              <a:chExt cx="163513" cy="290513"/>
            </a:xfrm>
            <a:solidFill>
              <a:schemeClr val="bg2">
                <a:lumMod val="25000"/>
              </a:schemeClr>
            </a:solidFill>
          </p:grpSpPr>
          <p:sp>
            <p:nvSpPr>
              <p:cNvPr id="317" name="Freeform 14"/>
              <p:cNvSpPr>
                <a:spLocks noEditPoints="1"/>
              </p:cNvSpPr>
              <p:nvPr/>
            </p:nvSpPr>
            <p:spPr bwMode="auto">
              <a:xfrm>
                <a:off x="6037263" y="3362326"/>
                <a:ext cx="163513" cy="290513"/>
              </a:xfrm>
              <a:custGeom>
                <a:avLst/>
                <a:gdLst>
                  <a:gd name="T0" fmla="*/ 1 w 309"/>
                  <a:gd name="T1" fmla="*/ 495 h 548"/>
                  <a:gd name="T2" fmla="*/ 1 w 309"/>
                  <a:gd name="T3" fmla="*/ 442 h 548"/>
                  <a:gd name="T4" fmla="*/ 77 w 309"/>
                  <a:gd name="T5" fmla="*/ 439 h 548"/>
                  <a:gd name="T6" fmla="*/ 77 w 309"/>
                  <a:gd name="T7" fmla="*/ 410 h 548"/>
                  <a:gd name="T8" fmla="*/ 77 w 309"/>
                  <a:gd name="T9" fmla="*/ 192 h 548"/>
                  <a:gd name="T10" fmla="*/ 76 w 309"/>
                  <a:gd name="T11" fmla="*/ 0 h 548"/>
                  <a:gd name="T12" fmla="*/ 128 w 309"/>
                  <a:gd name="T13" fmla="*/ 0 h 548"/>
                  <a:gd name="T14" fmla="*/ 166 w 309"/>
                  <a:gd name="T15" fmla="*/ 0 h 548"/>
                  <a:gd name="T16" fmla="*/ 192 w 309"/>
                  <a:gd name="T17" fmla="*/ 0 h 548"/>
                  <a:gd name="T18" fmla="*/ 192 w 309"/>
                  <a:gd name="T19" fmla="*/ 60 h 548"/>
                  <a:gd name="T20" fmla="*/ 238 w 309"/>
                  <a:gd name="T21" fmla="*/ 60 h 548"/>
                  <a:gd name="T22" fmla="*/ 278 w 309"/>
                  <a:gd name="T23" fmla="*/ 60 h 548"/>
                  <a:gd name="T24" fmla="*/ 278 w 309"/>
                  <a:gd name="T25" fmla="*/ 126 h 548"/>
                  <a:gd name="T26" fmla="*/ 267 w 309"/>
                  <a:gd name="T27" fmla="*/ 126 h 548"/>
                  <a:gd name="T28" fmla="*/ 267 w 309"/>
                  <a:gd name="T29" fmla="*/ 83 h 548"/>
                  <a:gd name="T30" fmla="*/ 192 w 309"/>
                  <a:gd name="T31" fmla="*/ 83 h 548"/>
                  <a:gd name="T32" fmla="*/ 192 w 309"/>
                  <a:gd name="T33" fmla="*/ 263 h 548"/>
                  <a:gd name="T34" fmla="*/ 194 w 309"/>
                  <a:gd name="T35" fmla="*/ 441 h 548"/>
                  <a:gd name="T36" fmla="*/ 237 w 309"/>
                  <a:gd name="T37" fmla="*/ 442 h 548"/>
                  <a:gd name="T38" fmla="*/ 309 w 309"/>
                  <a:gd name="T39" fmla="*/ 442 h 548"/>
                  <a:gd name="T40" fmla="*/ 309 w 309"/>
                  <a:gd name="T41" fmla="*/ 491 h 548"/>
                  <a:gd name="T42" fmla="*/ 309 w 309"/>
                  <a:gd name="T43" fmla="*/ 547 h 548"/>
                  <a:gd name="T44" fmla="*/ 120 w 309"/>
                  <a:gd name="T45" fmla="*/ 548 h 548"/>
                  <a:gd name="T46" fmla="*/ 0 w 309"/>
                  <a:gd name="T47" fmla="*/ 547 h 548"/>
                  <a:gd name="T48" fmla="*/ 1 w 309"/>
                  <a:gd name="T49" fmla="*/ 495 h 548"/>
                  <a:gd name="T50" fmla="*/ 267 w 309"/>
                  <a:gd name="T51" fmla="*/ 491 h 548"/>
                  <a:gd name="T52" fmla="*/ 267 w 309"/>
                  <a:gd name="T53" fmla="*/ 462 h 548"/>
                  <a:gd name="T54" fmla="*/ 120 w 309"/>
                  <a:gd name="T55" fmla="*/ 462 h 548"/>
                  <a:gd name="T56" fmla="*/ 204 w 309"/>
                  <a:gd name="T57" fmla="*/ 462 h 548"/>
                  <a:gd name="T58" fmla="*/ 24 w 309"/>
                  <a:gd name="T59" fmla="*/ 462 h 548"/>
                  <a:gd name="T60" fmla="*/ 24 w 309"/>
                  <a:gd name="T61" fmla="*/ 492 h 548"/>
                  <a:gd name="T62" fmla="*/ 24 w 309"/>
                  <a:gd name="T63" fmla="*/ 520 h 548"/>
                  <a:gd name="T64" fmla="*/ 120 w 309"/>
                  <a:gd name="T65" fmla="*/ 520 h 548"/>
                  <a:gd name="T66" fmla="*/ 267 w 309"/>
                  <a:gd name="T67" fmla="*/ 518 h 548"/>
                  <a:gd name="T68" fmla="*/ 267 w 309"/>
                  <a:gd name="T69" fmla="*/ 491 h 548"/>
                  <a:gd name="T70" fmla="*/ 163 w 309"/>
                  <a:gd name="T71" fmla="*/ 232 h 548"/>
                  <a:gd name="T72" fmla="*/ 163 w 309"/>
                  <a:gd name="T73" fmla="*/ 31 h 548"/>
                  <a:gd name="T74" fmla="*/ 135 w 309"/>
                  <a:gd name="T75" fmla="*/ 31 h 548"/>
                  <a:gd name="T76" fmla="*/ 106 w 309"/>
                  <a:gd name="T77" fmla="*/ 31 h 548"/>
                  <a:gd name="T78" fmla="*/ 106 w 309"/>
                  <a:gd name="T79" fmla="*/ 232 h 548"/>
                  <a:gd name="T80" fmla="*/ 106 w 309"/>
                  <a:gd name="T81" fmla="*/ 441 h 548"/>
                  <a:gd name="T82" fmla="*/ 136 w 309"/>
                  <a:gd name="T83" fmla="*/ 441 h 548"/>
                  <a:gd name="T84" fmla="*/ 165 w 309"/>
                  <a:gd name="T85" fmla="*/ 441 h 548"/>
                  <a:gd name="T86" fmla="*/ 163 w 309"/>
                  <a:gd name="T87" fmla="*/ 232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09" h="548">
                    <a:moveTo>
                      <a:pt x="1" y="495"/>
                    </a:moveTo>
                    <a:lnTo>
                      <a:pt x="1" y="442"/>
                    </a:lnTo>
                    <a:lnTo>
                      <a:pt x="77" y="439"/>
                    </a:lnTo>
                    <a:lnTo>
                      <a:pt x="77" y="410"/>
                    </a:lnTo>
                    <a:lnTo>
                      <a:pt x="77" y="192"/>
                    </a:lnTo>
                    <a:lnTo>
                      <a:pt x="76" y="0"/>
                    </a:lnTo>
                    <a:lnTo>
                      <a:pt x="128" y="0"/>
                    </a:lnTo>
                    <a:lnTo>
                      <a:pt x="166" y="0"/>
                    </a:lnTo>
                    <a:lnTo>
                      <a:pt x="192" y="0"/>
                    </a:lnTo>
                    <a:lnTo>
                      <a:pt x="192" y="60"/>
                    </a:lnTo>
                    <a:lnTo>
                      <a:pt x="238" y="60"/>
                    </a:lnTo>
                    <a:lnTo>
                      <a:pt x="278" y="60"/>
                    </a:lnTo>
                    <a:lnTo>
                      <a:pt x="278" y="126"/>
                    </a:lnTo>
                    <a:lnTo>
                      <a:pt x="267" y="126"/>
                    </a:lnTo>
                    <a:lnTo>
                      <a:pt x="267" y="83"/>
                    </a:lnTo>
                    <a:lnTo>
                      <a:pt x="192" y="83"/>
                    </a:lnTo>
                    <a:lnTo>
                      <a:pt x="192" y="263"/>
                    </a:lnTo>
                    <a:lnTo>
                      <a:pt x="194" y="441"/>
                    </a:lnTo>
                    <a:lnTo>
                      <a:pt x="237" y="442"/>
                    </a:lnTo>
                    <a:lnTo>
                      <a:pt x="309" y="442"/>
                    </a:lnTo>
                    <a:lnTo>
                      <a:pt x="309" y="491"/>
                    </a:lnTo>
                    <a:lnTo>
                      <a:pt x="309" y="547"/>
                    </a:lnTo>
                    <a:lnTo>
                      <a:pt x="120" y="548"/>
                    </a:lnTo>
                    <a:lnTo>
                      <a:pt x="0" y="547"/>
                    </a:lnTo>
                    <a:lnTo>
                      <a:pt x="1" y="495"/>
                    </a:lnTo>
                    <a:close/>
                    <a:moveTo>
                      <a:pt x="267" y="491"/>
                    </a:moveTo>
                    <a:lnTo>
                      <a:pt x="267" y="462"/>
                    </a:lnTo>
                    <a:lnTo>
                      <a:pt x="120" y="462"/>
                    </a:lnTo>
                    <a:lnTo>
                      <a:pt x="204" y="462"/>
                    </a:lnTo>
                    <a:lnTo>
                      <a:pt x="24" y="462"/>
                    </a:lnTo>
                    <a:lnTo>
                      <a:pt x="24" y="492"/>
                    </a:lnTo>
                    <a:lnTo>
                      <a:pt x="24" y="520"/>
                    </a:lnTo>
                    <a:lnTo>
                      <a:pt x="120" y="520"/>
                    </a:lnTo>
                    <a:lnTo>
                      <a:pt x="267" y="518"/>
                    </a:lnTo>
                    <a:lnTo>
                      <a:pt x="267" y="491"/>
                    </a:lnTo>
                    <a:close/>
                    <a:moveTo>
                      <a:pt x="163" y="232"/>
                    </a:moveTo>
                    <a:lnTo>
                      <a:pt x="163" y="31"/>
                    </a:lnTo>
                    <a:lnTo>
                      <a:pt x="135" y="31"/>
                    </a:lnTo>
                    <a:lnTo>
                      <a:pt x="106" y="31"/>
                    </a:lnTo>
                    <a:lnTo>
                      <a:pt x="106" y="232"/>
                    </a:lnTo>
                    <a:lnTo>
                      <a:pt x="106" y="441"/>
                    </a:lnTo>
                    <a:lnTo>
                      <a:pt x="136" y="441"/>
                    </a:lnTo>
                    <a:lnTo>
                      <a:pt x="165" y="441"/>
                    </a:lnTo>
                    <a:lnTo>
                      <a:pt x="163" y="232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  <p:sp>
            <p:nvSpPr>
              <p:cNvPr id="318" name="Freeform 16"/>
              <p:cNvSpPr>
                <a:spLocks noEditPoints="1"/>
              </p:cNvSpPr>
              <p:nvPr/>
            </p:nvSpPr>
            <p:spPr bwMode="auto">
              <a:xfrm>
                <a:off x="6181725" y="3436938"/>
                <a:ext cx="11113" cy="19050"/>
              </a:xfrm>
              <a:custGeom>
                <a:avLst/>
                <a:gdLst>
                  <a:gd name="T0" fmla="*/ 7 w 21"/>
                  <a:gd name="T1" fmla="*/ 34 h 36"/>
                  <a:gd name="T2" fmla="*/ 3 w 21"/>
                  <a:gd name="T3" fmla="*/ 31 h 36"/>
                  <a:gd name="T4" fmla="*/ 0 w 21"/>
                  <a:gd name="T5" fmla="*/ 27 h 36"/>
                  <a:gd name="T6" fmla="*/ 0 w 21"/>
                  <a:gd name="T7" fmla="*/ 23 h 36"/>
                  <a:gd name="T8" fmla="*/ 0 w 21"/>
                  <a:gd name="T9" fmla="*/ 19 h 36"/>
                  <a:gd name="T10" fmla="*/ 3 w 21"/>
                  <a:gd name="T11" fmla="*/ 13 h 36"/>
                  <a:gd name="T12" fmla="*/ 7 w 21"/>
                  <a:gd name="T13" fmla="*/ 7 h 36"/>
                  <a:gd name="T14" fmla="*/ 10 w 21"/>
                  <a:gd name="T15" fmla="*/ 3 h 36"/>
                  <a:gd name="T16" fmla="*/ 10 w 21"/>
                  <a:gd name="T17" fmla="*/ 0 h 36"/>
                  <a:gd name="T18" fmla="*/ 10 w 21"/>
                  <a:gd name="T19" fmla="*/ 0 h 36"/>
                  <a:gd name="T20" fmla="*/ 11 w 21"/>
                  <a:gd name="T21" fmla="*/ 3 h 36"/>
                  <a:gd name="T22" fmla="*/ 16 w 21"/>
                  <a:gd name="T23" fmla="*/ 9 h 36"/>
                  <a:gd name="T24" fmla="*/ 18 w 21"/>
                  <a:gd name="T25" fmla="*/ 13 h 36"/>
                  <a:gd name="T26" fmla="*/ 21 w 21"/>
                  <a:gd name="T27" fmla="*/ 21 h 36"/>
                  <a:gd name="T28" fmla="*/ 20 w 21"/>
                  <a:gd name="T29" fmla="*/ 30 h 36"/>
                  <a:gd name="T30" fmla="*/ 14 w 21"/>
                  <a:gd name="T31" fmla="*/ 34 h 36"/>
                  <a:gd name="T32" fmla="*/ 11 w 21"/>
                  <a:gd name="T33" fmla="*/ 36 h 36"/>
                  <a:gd name="T34" fmla="*/ 7 w 21"/>
                  <a:gd name="T35" fmla="*/ 30 h 36"/>
                  <a:gd name="T36" fmla="*/ 7 w 21"/>
                  <a:gd name="T37" fmla="*/ 29 h 36"/>
                  <a:gd name="T38" fmla="*/ 7 w 21"/>
                  <a:gd name="T39" fmla="*/ 29 h 36"/>
                  <a:gd name="T40" fmla="*/ 7 w 21"/>
                  <a:gd name="T41" fmla="*/ 29 h 36"/>
                  <a:gd name="T42" fmla="*/ 5 w 21"/>
                  <a:gd name="T43" fmla="*/ 27 h 36"/>
                  <a:gd name="T44" fmla="*/ 4 w 21"/>
                  <a:gd name="T45" fmla="*/ 26 h 36"/>
                  <a:gd name="T46" fmla="*/ 4 w 21"/>
                  <a:gd name="T47" fmla="*/ 19 h 36"/>
                  <a:gd name="T48" fmla="*/ 4 w 21"/>
                  <a:gd name="T49" fmla="*/ 17 h 36"/>
                  <a:gd name="T50" fmla="*/ 4 w 21"/>
                  <a:gd name="T51" fmla="*/ 17 h 36"/>
                  <a:gd name="T52" fmla="*/ 4 w 21"/>
                  <a:gd name="T53" fmla="*/ 17 h 36"/>
                  <a:gd name="T54" fmla="*/ 4 w 21"/>
                  <a:gd name="T55" fmla="*/ 17 h 36"/>
                  <a:gd name="T56" fmla="*/ 4 w 21"/>
                  <a:gd name="T57" fmla="*/ 17 h 36"/>
                  <a:gd name="T58" fmla="*/ 3 w 21"/>
                  <a:gd name="T59" fmla="*/ 21 h 36"/>
                  <a:gd name="T60" fmla="*/ 3 w 21"/>
                  <a:gd name="T61" fmla="*/ 24 h 36"/>
                  <a:gd name="T62" fmla="*/ 5 w 21"/>
                  <a:gd name="T63" fmla="*/ 30 h 36"/>
                  <a:gd name="T64" fmla="*/ 5 w 21"/>
                  <a:gd name="T65" fmla="*/ 30 h 36"/>
                  <a:gd name="T66" fmla="*/ 7 w 21"/>
                  <a:gd name="T6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36">
                    <a:moveTo>
                      <a:pt x="10" y="36"/>
                    </a:moveTo>
                    <a:lnTo>
                      <a:pt x="7" y="34"/>
                    </a:lnTo>
                    <a:lnTo>
                      <a:pt x="4" y="33"/>
                    </a:lnTo>
                    <a:lnTo>
                      <a:pt x="3" y="31"/>
                    </a:lnTo>
                    <a:lnTo>
                      <a:pt x="1" y="29"/>
                    </a:lnTo>
                    <a:lnTo>
                      <a:pt x="0" y="27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8" y="4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3"/>
                    </a:lnTo>
                    <a:lnTo>
                      <a:pt x="14" y="9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18" y="13"/>
                    </a:lnTo>
                    <a:lnTo>
                      <a:pt x="20" y="16"/>
                    </a:lnTo>
                    <a:lnTo>
                      <a:pt x="21" y="21"/>
                    </a:lnTo>
                    <a:lnTo>
                      <a:pt x="21" y="26"/>
                    </a:lnTo>
                    <a:lnTo>
                      <a:pt x="20" y="30"/>
                    </a:lnTo>
                    <a:lnTo>
                      <a:pt x="17" y="33"/>
                    </a:lnTo>
                    <a:lnTo>
                      <a:pt x="14" y="34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10" y="36"/>
                    </a:lnTo>
                    <a:close/>
                    <a:moveTo>
                      <a:pt x="7" y="30"/>
                    </a:moveTo>
                    <a:lnTo>
                      <a:pt x="7" y="30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3" y="23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3" y="20"/>
                    </a:lnTo>
                    <a:lnTo>
                      <a:pt x="3" y="21"/>
                    </a:lnTo>
                    <a:lnTo>
                      <a:pt x="1" y="23"/>
                    </a:lnTo>
                    <a:lnTo>
                      <a:pt x="3" y="24"/>
                    </a:lnTo>
                    <a:lnTo>
                      <a:pt x="3" y="27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1"/>
                    </a:lnTo>
                    <a:lnTo>
                      <a:pt x="7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  <p:sp>
            <p:nvSpPr>
              <p:cNvPr id="319" name="Freeform 17"/>
              <p:cNvSpPr>
                <a:spLocks noEditPoints="1"/>
              </p:cNvSpPr>
              <p:nvPr/>
            </p:nvSpPr>
            <p:spPr bwMode="auto">
              <a:xfrm>
                <a:off x="6181725" y="3467101"/>
                <a:ext cx="12700" cy="19050"/>
              </a:xfrm>
              <a:custGeom>
                <a:avLst/>
                <a:gdLst>
                  <a:gd name="T0" fmla="*/ 8 w 23"/>
                  <a:gd name="T1" fmla="*/ 35 h 36"/>
                  <a:gd name="T2" fmla="*/ 4 w 23"/>
                  <a:gd name="T3" fmla="*/ 32 h 36"/>
                  <a:gd name="T4" fmla="*/ 1 w 23"/>
                  <a:gd name="T5" fmla="*/ 28 h 36"/>
                  <a:gd name="T6" fmla="*/ 0 w 23"/>
                  <a:gd name="T7" fmla="*/ 23 h 36"/>
                  <a:gd name="T8" fmla="*/ 1 w 23"/>
                  <a:gd name="T9" fmla="*/ 19 h 36"/>
                  <a:gd name="T10" fmla="*/ 4 w 23"/>
                  <a:gd name="T11" fmla="*/ 13 h 36"/>
                  <a:gd name="T12" fmla="*/ 8 w 23"/>
                  <a:gd name="T13" fmla="*/ 8 h 36"/>
                  <a:gd name="T14" fmla="*/ 11 w 23"/>
                  <a:gd name="T15" fmla="*/ 3 h 36"/>
                  <a:gd name="T16" fmla="*/ 11 w 23"/>
                  <a:gd name="T17" fmla="*/ 0 h 36"/>
                  <a:gd name="T18" fmla="*/ 11 w 23"/>
                  <a:gd name="T19" fmla="*/ 0 h 36"/>
                  <a:gd name="T20" fmla="*/ 13 w 23"/>
                  <a:gd name="T21" fmla="*/ 3 h 36"/>
                  <a:gd name="T22" fmla="*/ 16 w 23"/>
                  <a:gd name="T23" fmla="*/ 9 h 36"/>
                  <a:gd name="T24" fmla="*/ 20 w 23"/>
                  <a:gd name="T25" fmla="*/ 13 h 36"/>
                  <a:gd name="T26" fmla="*/ 23 w 23"/>
                  <a:gd name="T27" fmla="*/ 22 h 36"/>
                  <a:gd name="T28" fmla="*/ 21 w 23"/>
                  <a:gd name="T29" fmla="*/ 30 h 36"/>
                  <a:gd name="T30" fmla="*/ 16 w 23"/>
                  <a:gd name="T31" fmla="*/ 35 h 36"/>
                  <a:gd name="T32" fmla="*/ 11 w 23"/>
                  <a:gd name="T33" fmla="*/ 36 h 36"/>
                  <a:gd name="T34" fmla="*/ 8 w 23"/>
                  <a:gd name="T35" fmla="*/ 30 h 36"/>
                  <a:gd name="T36" fmla="*/ 8 w 23"/>
                  <a:gd name="T37" fmla="*/ 29 h 36"/>
                  <a:gd name="T38" fmla="*/ 8 w 23"/>
                  <a:gd name="T39" fmla="*/ 29 h 36"/>
                  <a:gd name="T40" fmla="*/ 8 w 23"/>
                  <a:gd name="T41" fmla="*/ 29 h 36"/>
                  <a:gd name="T42" fmla="*/ 7 w 23"/>
                  <a:gd name="T43" fmla="*/ 28 h 36"/>
                  <a:gd name="T44" fmla="*/ 5 w 23"/>
                  <a:gd name="T45" fmla="*/ 26 h 36"/>
                  <a:gd name="T46" fmla="*/ 4 w 23"/>
                  <a:gd name="T47" fmla="*/ 19 h 36"/>
                  <a:gd name="T48" fmla="*/ 5 w 23"/>
                  <a:gd name="T49" fmla="*/ 18 h 36"/>
                  <a:gd name="T50" fmla="*/ 5 w 23"/>
                  <a:gd name="T51" fmla="*/ 18 h 36"/>
                  <a:gd name="T52" fmla="*/ 5 w 23"/>
                  <a:gd name="T53" fmla="*/ 18 h 36"/>
                  <a:gd name="T54" fmla="*/ 5 w 23"/>
                  <a:gd name="T55" fmla="*/ 18 h 36"/>
                  <a:gd name="T56" fmla="*/ 4 w 23"/>
                  <a:gd name="T57" fmla="*/ 18 h 36"/>
                  <a:gd name="T58" fmla="*/ 3 w 23"/>
                  <a:gd name="T59" fmla="*/ 22 h 36"/>
                  <a:gd name="T60" fmla="*/ 3 w 23"/>
                  <a:gd name="T61" fmla="*/ 25 h 36"/>
                  <a:gd name="T62" fmla="*/ 7 w 23"/>
                  <a:gd name="T63" fmla="*/ 30 h 36"/>
                  <a:gd name="T64" fmla="*/ 7 w 23"/>
                  <a:gd name="T65" fmla="*/ 30 h 36"/>
                  <a:gd name="T66" fmla="*/ 8 w 23"/>
                  <a:gd name="T6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36">
                    <a:moveTo>
                      <a:pt x="11" y="36"/>
                    </a:moveTo>
                    <a:lnTo>
                      <a:pt x="8" y="35"/>
                    </a:lnTo>
                    <a:lnTo>
                      <a:pt x="5" y="33"/>
                    </a:lnTo>
                    <a:lnTo>
                      <a:pt x="4" y="32"/>
                    </a:lnTo>
                    <a:lnTo>
                      <a:pt x="1" y="29"/>
                    </a:lnTo>
                    <a:lnTo>
                      <a:pt x="1" y="28"/>
                    </a:lnTo>
                    <a:lnTo>
                      <a:pt x="1" y="25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19"/>
                    </a:lnTo>
                    <a:lnTo>
                      <a:pt x="3" y="15"/>
                    </a:lnTo>
                    <a:lnTo>
                      <a:pt x="4" y="13"/>
                    </a:lnTo>
                    <a:lnTo>
                      <a:pt x="5" y="10"/>
                    </a:lnTo>
                    <a:lnTo>
                      <a:pt x="8" y="8"/>
                    </a:lnTo>
                    <a:lnTo>
                      <a:pt x="10" y="5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3" y="3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7" y="10"/>
                    </a:lnTo>
                    <a:lnTo>
                      <a:pt x="20" y="13"/>
                    </a:lnTo>
                    <a:lnTo>
                      <a:pt x="20" y="16"/>
                    </a:lnTo>
                    <a:lnTo>
                      <a:pt x="23" y="22"/>
                    </a:lnTo>
                    <a:lnTo>
                      <a:pt x="23" y="26"/>
                    </a:lnTo>
                    <a:lnTo>
                      <a:pt x="21" y="30"/>
                    </a:lnTo>
                    <a:lnTo>
                      <a:pt x="18" y="33"/>
                    </a:lnTo>
                    <a:lnTo>
                      <a:pt x="16" y="35"/>
                    </a:lnTo>
                    <a:lnTo>
                      <a:pt x="13" y="35"/>
                    </a:lnTo>
                    <a:lnTo>
                      <a:pt x="11" y="36"/>
                    </a:lnTo>
                    <a:lnTo>
                      <a:pt x="11" y="36"/>
                    </a:lnTo>
                    <a:close/>
                    <a:moveTo>
                      <a:pt x="8" y="30"/>
                    </a:moveTo>
                    <a:lnTo>
                      <a:pt x="8" y="30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3" y="25"/>
                    </a:lnTo>
                    <a:lnTo>
                      <a:pt x="4" y="28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8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  <p:sp>
            <p:nvSpPr>
              <p:cNvPr id="320" name="Freeform 18"/>
              <p:cNvSpPr>
                <a:spLocks noEditPoints="1"/>
              </p:cNvSpPr>
              <p:nvPr/>
            </p:nvSpPr>
            <p:spPr bwMode="auto">
              <a:xfrm>
                <a:off x="6169025" y="3454401"/>
                <a:ext cx="12700" cy="19050"/>
              </a:xfrm>
              <a:custGeom>
                <a:avLst/>
                <a:gdLst>
                  <a:gd name="T0" fmla="*/ 7 w 23"/>
                  <a:gd name="T1" fmla="*/ 36 h 36"/>
                  <a:gd name="T2" fmla="*/ 3 w 23"/>
                  <a:gd name="T3" fmla="*/ 32 h 36"/>
                  <a:gd name="T4" fmla="*/ 0 w 23"/>
                  <a:gd name="T5" fmla="*/ 28 h 36"/>
                  <a:gd name="T6" fmla="*/ 0 w 23"/>
                  <a:gd name="T7" fmla="*/ 25 h 36"/>
                  <a:gd name="T8" fmla="*/ 0 w 23"/>
                  <a:gd name="T9" fmla="*/ 19 h 36"/>
                  <a:gd name="T10" fmla="*/ 5 w 23"/>
                  <a:gd name="T11" fmla="*/ 13 h 36"/>
                  <a:gd name="T12" fmla="*/ 7 w 23"/>
                  <a:gd name="T13" fmla="*/ 8 h 36"/>
                  <a:gd name="T14" fmla="*/ 10 w 23"/>
                  <a:gd name="T15" fmla="*/ 3 h 36"/>
                  <a:gd name="T16" fmla="*/ 12 w 23"/>
                  <a:gd name="T17" fmla="*/ 0 h 36"/>
                  <a:gd name="T18" fmla="*/ 12 w 23"/>
                  <a:gd name="T19" fmla="*/ 0 h 36"/>
                  <a:gd name="T20" fmla="*/ 12 w 23"/>
                  <a:gd name="T21" fmla="*/ 5 h 36"/>
                  <a:gd name="T22" fmla="*/ 16 w 23"/>
                  <a:gd name="T23" fmla="*/ 9 h 36"/>
                  <a:gd name="T24" fmla="*/ 19 w 23"/>
                  <a:gd name="T25" fmla="*/ 15 h 36"/>
                  <a:gd name="T26" fmla="*/ 23 w 23"/>
                  <a:gd name="T27" fmla="*/ 22 h 36"/>
                  <a:gd name="T28" fmla="*/ 20 w 23"/>
                  <a:gd name="T29" fmla="*/ 31 h 36"/>
                  <a:gd name="T30" fmla="*/ 16 w 23"/>
                  <a:gd name="T31" fmla="*/ 35 h 36"/>
                  <a:gd name="T32" fmla="*/ 12 w 23"/>
                  <a:gd name="T33" fmla="*/ 36 h 36"/>
                  <a:gd name="T34" fmla="*/ 7 w 23"/>
                  <a:gd name="T35" fmla="*/ 32 h 36"/>
                  <a:gd name="T36" fmla="*/ 9 w 23"/>
                  <a:gd name="T37" fmla="*/ 31 h 36"/>
                  <a:gd name="T38" fmla="*/ 9 w 23"/>
                  <a:gd name="T39" fmla="*/ 31 h 36"/>
                  <a:gd name="T40" fmla="*/ 7 w 23"/>
                  <a:gd name="T41" fmla="*/ 29 h 36"/>
                  <a:gd name="T42" fmla="*/ 6 w 23"/>
                  <a:gd name="T43" fmla="*/ 28 h 36"/>
                  <a:gd name="T44" fmla="*/ 5 w 23"/>
                  <a:gd name="T45" fmla="*/ 26 h 36"/>
                  <a:gd name="T46" fmla="*/ 5 w 23"/>
                  <a:gd name="T47" fmla="*/ 21 h 36"/>
                  <a:gd name="T48" fmla="*/ 5 w 23"/>
                  <a:gd name="T49" fmla="*/ 19 h 36"/>
                  <a:gd name="T50" fmla="*/ 5 w 23"/>
                  <a:gd name="T51" fmla="*/ 19 h 36"/>
                  <a:gd name="T52" fmla="*/ 5 w 23"/>
                  <a:gd name="T53" fmla="*/ 18 h 36"/>
                  <a:gd name="T54" fmla="*/ 5 w 23"/>
                  <a:gd name="T55" fmla="*/ 18 h 36"/>
                  <a:gd name="T56" fmla="*/ 5 w 23"/>
                  <a:gd name="T57" fmla="*/ 19 h 36"/>
                  <a:gd name="T58" fmla="*/ 3 w 23"/>
                  <a:gd name="T59" fmla="*/ 22 h 36"/>
                  <a:gd name="T60" fmla="*/ 3 w 23"/>
                  <a:gd name="T61" fmla="*/ 25 h 36"/>
                  <a:gd name="T62" fmla="*/ 6 w 23"/>
                  <a:gd name="T63" fmla="*/ 31 h 36"/>
                  <a:gd name="T64" fmla="*/ 6 w 23"/>
                  <a:gd name="T65" fmla="*/ 32 h 36"/>
                  <a:gd name="T66" fmla="*/ 7 w 23"/>
                  <a:gd name="T67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36">
                    <a:moveTo>
                      <a:pt x="10" y="36"/>
                    </a:moveTo>
                    <a:lnTo>
                      <a:pt x="7" y="36"/>
                    </a:lnTo>
                    <a:lnTo>
                      <a:pt x="6" y="35"/>
                    </a:lnTo>
                    <a:lnTo>
                      <a:pt x="3" y="32"/>
                    </a:lnTo>
                    <a:lnTo>
                      <a:pt x="2" y="31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6"/>
                    </a:lnTo>
                    <a:lnTo>
                      <a:pt x="5" y="13"/>
                    </a:lnTo>
                    <a:lnTo>
                      <a:pt x="6" y="12"/>
                    </a:lnTo>
                    <a:lnTo>
                      <a:pt x="7" y="8"/>
                    </a:lnTo>
                    <a:lnTo>
                      <a:pt x="9" y="6"/>
                    </a:lnTo>
                    <a:lnTo>
                      <a:pt x="10" y="3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5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6" y="11"/>
                    </a:lnTo>
                    <a:lnTo>
                      <a:pt x="19" y="15"/>
                    </a:lnTo>
                    <a:lnTo>
                      <a:pt x="20" y="16"/>
                    </a:lnTo>
                    <a:lnTo>
                      <a:pt x="23" y="22"/>
                    </a:lnTo>
                    <a:lnTo>
                      <a:pt x="22" y="26"/>
                    </a:lnTo>
                    <a:lnTo>
                      <a:pt x="20" y="31"/>
                    </a:lnTo>
                    <a:lnTo>
                      <a:pt x="18" y="34"/>
                    </a:lnTo>
                    <a:lnTo>
                      <a:pt x="16" y="35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0" y="36"/>
                    </a:lnTo>
                    <a:close/>
                    <a:moveTo>
                      <a:pt x="7" y="32"/>
                    </a:move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9"/>
                    </a:lnTo>
                    <a:lnTo>
                      <a:pt x="3" y="21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3" y="25"/>
                    </a:lnTo>
                    <a:lnTo>
                      <a:pt x="3" y="29"/>
                    </a:lnTo>
                    <a:lnTo>
                      <a:pt x="6" y="31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7" y="32"/>
                    </a:lnTo>
                    <a:lnTo>
                      <a:pt x="7" y="32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  <p:sp>
            <p:nvSpPr>
              <p:cNvPr id="321" name="Freeform 19"/>
              <p:cNvSpPr>
                <a:spLocks noEditPoints="1"/>
              </p:cNvSpPr>
              <p:nvPr/>
            </p:nvSpPr>
            <p:spPr bwMode="auto">
              <a:xfrm>
                <a:off x="6170613" y="3482976"/>
                <a:ext cx="11113" cy="19050"/>
              </a:xfrm>
              <a:custGeom>
                <a:avLst/>
                <a:gdLst>
                  <a:gd name="T0" fmla="*/ 7 w 21"/>
                  <a:gd name="T1" fmla="*/ 35 h 35"/>
                  <a:gd name="T2" fmla="*/ 3 w 21"/>
                  <a:gd name="T3" fmla="*/ 32 h 35"/>
                  <a:gd name="T4" fmla="*/ 0 w 21"/>
                  <a:gd name="T5" fmla="*/ 26 h 35"/>
                  <a:gd name="T6" fmla="*/ 0 w 21"/>
                  <a:gd name="T7" fmla="*/ 23 h 35"/>
                  <a:gd name="T8" fmla="*/ 0 w 21"/>
                  <a:gd name="T9" fmla="*/ 19 h 35"/>
                  <a:gd name="T10" fmla="*/ 3 w 21"/>
                  <a:gd name="T11" fmla="*/ 13 h 35"/>
                  <a:gd name="T12" fmla="*/ 7 w 21"/>
                  <a:gd name="T13" fmla="*/ 7 h 35"/>
                  <a:gd name="T14" fmla="*/ 10 w 21"/>
                  <a:gd name="T15" fmla="*/ 1 h 35"/>
                  <a:gd name="T16" fmla="*/ 10 w 21"/>
                  <a:gd name="T17" fmla="*/ 0 h 35"/>
                  <a:gd name="T18" fmla="*/ 10 w 21"/>
                  <a:gd name="T19" fmla="*/ 0 h 35"/>
                  <a:gd name="T20" fmla="*/ 11 w 21"/>
                  <a:gd name="T21" fmla="*/ 3 h 35"/>
                  <a:gd name="T22" fmla="*/ 14 w 21"/>
                  <a:gd name="T23" fmla="*/ 9 h 35"/>
                  <a:gd name="T24" fmla="*/ 18 w 21"/>
                  <a:gd name="T25" fmla="*/ 13 h 35"/>
                  <a:gd name="T26" fmla="*/ 21 w 21"/>
                  <a:gd name="T27" fmla="*/ 20 h 35"/>
                  <a:gd name="T28" fmla="*/ 20 w 21"/>
                  <a:gd name="T29" fmla="*/ 30 h 35"/>
                  <a:gd name="T30" fmla="*/ 14 w 21"/>
                  <a:gd name="T31" fmla="*/ 35 h 35"/>
                  <a:gd name="T32" fmla="*/ 11 w 21"/>
                  <a:gd name="T33" fmla="*/ 35 h 35"/>
                  <a:gd name="T34" fmla="*/ 7 w 21"/>
                  <a:gd name="T35" fmla="*/ 30 h 35"/>
                  <a:gd name="T36" fmla="*/ 7 w 21"/>
                  <a:gd name="T37" fmla="*/ 29 h 35"/>
                  <a:gd name="T38" fmla="*/ 7 w 21"/>
                  <a:gd name="T39" fmla="*/ 29 h 35"/>
                  <a:gd name="T40" fmla="*/ 7 w 21"/>
                  <a:gd name="T41" fmla="*/ 29 h 35"/>
                  <a:gd name="T42" fmla="*/ 5 w 21"/>
                  <a:gd name="T43" fmla="*/ 27 h 35"/>
                  <a:gd name="T44" fmla="*/ 4 w 21"/>
                  <a:gd name="T45" fmla="*/ 24 h 35"/>
                  <a:gd name="T46" fmla="*/ 3 w 21"/>
                  <a:gd name="T47" fmla="*/ 19 h 35"/>
                  <a:gd name="T48" fmla="*/ 4 w 21"/>
                  <a:gd name="T49" fmla="*/ 17 h 35"/>
                  <a:gd name="T50" fmla="*/ 4 w 21"/>
                  <a:gd name="T51" fmla="*/ 17 h 35"/>
                  <a:gd name="T52" fmla="*/ 4 w 21"/>
                  <a:gd name="T53" fmla="*/ 17 h 35"/>
                  <a:gd name="T54" fmla="*/ 4 w 21"/>
                  <a:gd name="T55" fmla="*/ 17 h 35"/>
                  <a:gd name="T56" fmla="*/ 4 w 21"/>
                  <a:gd name="T57" fmla="*/ 17 h 35"/>
                  <a:gd name="T58" fmla="*/ 1 w 21"/>
                  <a:gd name="T59" fmla="*/ 22 h 35"/>
                  <a:gd name="T60" fmla="*/ 1 w 21"/>
                  <a:gd name="T61" fmla="*/ 24 h 35"/>
                  <a:gd name="T62" fmla="*/ 5 w 21"/>
                  <a:gd name="T63" fmla="*/ 30 h 35"/>
                  <a:gd name="T64" fmla="*/ 5 w 21"/>
                  <a:gd name="T65" fmla="*/ 30 h 35"/>
                  <a:gd name="T66" fmla="*/ 7 w 21"/>
                  <a:gd name="T6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35">
                    <a:moveTo>
                      <a:pt x="10" y="35"/>
                    </a:moveTo>
                    <a:lnTo>
                      <a:pt x="7" y="35"/>
                    </a:lnTo>
                    <a:lnTo>
                      <a:pt x="4" y="33"/>
                    </a:lnTo>
                    <a:lnTo>
                      <a:pt x="3" y="32"/>
                    </a:lnTo>
                    <a:lnTo>
                      <a:pt x="1" y="29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8" y="4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3"/>
                    </a:lnTo>
                    <a:lnTo>
                      <a:pt x="14" y="7"/>
                    </a:lnTo>
                    <a:lnTo>
                      <a:pt x="14" y="9"/>
                    </a:lnTo>
                    <a:lnTo>
                      <a:pt x="16" y="10"/>
                    </a:lnTo>
                    <a:lnTo>
                      <a:pt x="18" y="13"/>
                    </a:lnTo>
                    <a:lnTo>
                      <a:pt x="20" y="16"/>
                    </a:lnTo>
                    <a:lnTo>
                      <a:pt x="21" y="20"/>
                    </a:lnTo>
                    <a:lnTo>
                      <a:pt x="21" y="26"/>
                    </a:lnTo>
                    <a:lnTo>
                      <a:pt x="20" y="30"/>
                    </a:lnTo>
                    <a:lnTo>
                      <a:pt x="17" y="33"/>
                    </a:lnTo>
                    <a:lnTo>
                      <a:pt x="14" y="35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10" y="35"/>
                    </a:lnTo>
                    <a:close/>
                    <a:moveTo>
                      <a:pt x="7" y="30"/>
                    </a:moveTo>
                    <a:lnTo>
                      <a:pt x="7" y="30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3" y="19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3" y="19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1" y="24"/>
                    </a:lnTo>
                    <a:lnTo>
                      <a:pt x="3" y="27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7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</p:grpSp>
        <p:grpSp>
          <p:nvGrpSpPr>
            <p:cNvPr id="322" name="Group 321"/>
            <p:cNvGrpSpPr/>
            <p:nvPr/>
          </p:nvGrpSpPr>
          <p:grpSpPr>
            <a:xfrm>
              <a:off x="10389889" y="4579587"/>
              <a:ext cx="163513" cy="290513"/>
              <a:chOff x="6037263" y="3362326"/>
              <a:chExt cx="163513" cy="290513"/>
            </a:xfrm>
            <a:solidFill>
              <a:schemeClr val="bg2">
                <a:lumMod val="25000"/>
              </a:schemeClr>
            </a:solidFill>
          </p:grpSpPr>
          <p:sp>
            <p:nvSpPr>
              <p:cNvPr id="323" name="Freeform 14"/>
              <p:cNvSpPr>
                <a:spLocks noEditPoints="1"/>
              </p:cNvSpPr>
              <p:nvPr/>
            </p:nvSpPr>
            <p:spPr bwMode="auto">
              <a:xfrm>
                <a:off x="6037263" y="3362326"/>
                <a:ext cx="163513" cy="290513"/>
              </a:xfrm>
              <a:custGeom>
                <a:avLst/>
                <a:gdLst>
                  <a:gd name="T0" fmla="*/ 1 w 309"/>
                  <a:gd name="T1" fmla="*/ 495 h 548"/>
                  <a:gd name="T2" fmla="*/ 1 w 309"/>
                  <a:gd name="T3" fmla="*/ 442 h 548"/>
                  <a:gd name="T4" fmla="*/ 77 w 309"/>
                  <a:gd name="T5" fmla="*/ 439 h 548"/>
                  <a:gd name="T6" fmla="*/ 77 w 309"/>
                  <a:gd name="T7" fmla="*/ 410 h 548"/>
                  <a:gd name="T8" fmla="*/ 77 w 309"/>
                  <a:gd name="T9" fmla="*/ 192 h 548"/>
                  <a:gd name="T10" fmla="*/ 76 w 309"/>
                  <a:gd name="T11" fmla="*/ 0 h 548"/>
                  <a:gd name="T12" fmla="*/ 128 w 309"/>
                  <a:gd name="T13" fmla="*/ 0 h 548"/>
                  <a:gd name="T14" fmla="*/ 166 w 309"/>
                  <a:gd name="T15" fmla="*/ 0 h 548"/>
                  <a:gd name="T16" fmla="*/ 192 w 309"/>
                  <a:gd name="T17" fmla="*/ 0 h 548"/>
                  <a:gd name="T18" fmla="*/ 192 w 309"/>
                  <a:gd name="T19" fmla="*/ 60 h 548"/>
                  <a:gd name="T20" fmla="*/ 238 w 309"/>
                  <a:gd name="T21" fmla="*/ 60 h 548"/>
                  <a:gd name="T22" fmla="*/ 278 w 309"/>
                  <a:gd name="T23" fmla="*/ 60 h 548"/>
                  <a:gd name="T24" fmla="*/ 278 w 309"/>
                  <a:gd name="T25" fmla="*/ 126 h 548"/>
                  <a:gd name="T26" fmla="*/ 267 w 309"/>
                  <a:gd name="T27" fmla="*/ 126 h 548"/>
                  <a:gd name="T28" fmla="*/ 267 w 309"/>
                  <a:gd name="T29" fmla="*/ 83 h 548"/>
                  <a:gd name="T30" fmla="*/ 192 w 309"/>
                  <a:gd name="T31" fmla="*/ 83 h 548"/>
                  <a:gd name="T32" fmla="*/ 192 w 309"/>
                  <a:gd name="T33" fmla="*/ 263 h 548"/>
                  <a:gd name="T34" fmla="*/ 194 w 309"/>
                  <a:gd name="T35" fmla="*/ 441 h 548"/>
                  <a:gd name="T36" fmla="*/ 237 w 309"/>
                  <a:gd name="T37" fmla="*/ 442 h 548"/>
                  <a:gd name="T38" fmla="*/ 309 w 309"/>
                  <a:gd name="T39" fmla="*/ 442 h 548"/>
                  <a:gd name="T40" fmla="*/ 309 w 309"/>
                  <a:gd name="T41" fmla="*/ 491 h 548"/>
                  <a:gd name="T42" fmla="*/ 309 w 309"/>
                  <a:gd name="T43" fmla="*/ 547 h 548"/>
                  <a:gd name="T44" fmla="*/ 120 w 309"/>
                  <a:gd name="T45" fmla="*/ 548 h 548"/>
                  <a:gd name="T46" fmla="*/ 0 w 309"/>
                  <a:gd name="T47" fmla="*/ 547 h 548"/>
                  <a:gd name="T48" fmla="*/ 1 w 309"/>
                  <a:gd name="T49" fmla="*/ 495 h 548"/>
                  <a:gd name="T50" fmla="*/ 267 w 309"/>
                  <a:gd name="T51" fmla="*/ 491 h 548"/>
                  <a:gd name="T52" fmla="*/ 267 w 309"/>
                  <a:gd name="T53" fmla="*/ 462 h 548"/>
                  <a:gd name="T54" fmla="*/ 120 w 309"/>
                  <a:gd name="T55" fmla="*/ 462 h 548"/>
                  <a:gd name="T56" fmla="*/ 204 w 309"/>
                  <a:gd name="T57" fmla="*/ 462 h 548"/>
                  <a:gd name="T58" fmla="*/ 24 w 309"/>
                  <a:gd name="T59" fmla="*/ 462 h 548"/>
                  <a:gd name="T60" fmla="*/ 24 w 309"/>
                  <a:gd name="T61" fmla="*/ 492 h 548"/>
                  <a:gd name="T62" fmla="*/ 24 w 309"/>
                  <a:gd name="T63" fmla="*/ 520 h 548"/>
                  <a:gd name="T64" fmla="*/ 120 w 309"/>
                  <a:gd name="T65" fmla="*/ 520 h 548"/>
                  <a:gd name="T66" fmla="*/ 267 w 309"/>
                  <a:gd name="T67" fmla="*/ 518 h 548"/>
                  <a:gd name="T68" fmla="*/ 267 w 309"/>
                  <a:gd name="T69" fmla="*/ 491 h 548"/>
                  <a:gd name="T70" fmla="*/ 163 w 309"/>
                  <a:gd name="T71" fmla="*/ 232 h 548"/>
                  <a:gd name="T72" fmla="*/ 163 w 309"/>
                  <a:gd name="T73" fmla="*/ 31 h 548"/>
                  <a:gd name="T74" fmla="*/ 135 w 309"/>
                  <a:gd name="T75" fmla="*/ 31 h 548"/>
                  <a:gd name="T76" fmla="*/ 106 w 309"/>
                  <a:gd name="T77" fmla="*/ 31 h 548"/>
                  <a:gd name="T78" fmla="*/ 106 w 309"/>
                  <a:gd name="T79" fmla="*/ 232 h 548"/>
                  <a:gd name="T80" fmla="*/ 106 w 309"/>
                  <a:gd name="T81" fmla="*/ 441 h 548"/>
                  <a:gd name="T82" fmla="*/ 136 w 309"/>
                  <a:gd name="T83" fmla="*/ 441 h 548"/>
                  <a:gd name="T84" fmla="*/ 165 w 309"/>
                  <a:gd name="T85" fmla="*/ 441 h 548"/>
                  <a:gd name="T86" fmla="*/ 163 w 309"/>
                  <a:gd name="T87" fmla="*/ 232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09" h="548">
                    <a:moveTo>
                      <a:pt x="1" y="495"/>
                    </a:moveTo>
                    <a:lnTo>
                      <a:pt x="1" y="442"/>
                    </a:lnTo>
                    <a:lnTo>
                      <a:pt x="77" y="439"/>
                    </a:lnTo>
                    <a:lnTo>
                      <a:pt x="77" y="410"/>
                    </a:lnTo>
                    <a:lnTo>
                      <a:pt x="77" y="192"/>
                    </a:lnTo>
                    <a:lnTo>
                      <a:pt x="76" y="0"/>
                    </a:lnTo>
                    <a:lnTo>
                      <a:pt x="128" y="0"/>
                    </a:lnTo>
                    <a:lnTo>
                      <a:pt x="166" y="0"/>
                    </a:lnTo>
                    <a:lnTo>
                      <a:pt x="192" y="0"/>
                    </a:lnTo>
                    <a:lnTo>
                      <a:pt x="192" y="60"/>
                    </a:lnTo>
                    <a:lnTo>
                      <a:pt x="238" y="60"/>
                    </a:lnTo>
                    <a:lnTo>
                      <a:pt x="278" y="60"/>
                    </a:lnTo>
                    <a:lnTo>
                      <a:pt x="278" y="126"/>
                    </a:lnTo>
                    <a:lnTo>
                      <a:pt x="267" y="126"/>
                    </a:lnTo>
                    <a:lnTo>
                      <a:pt x="267" y="83"/>
                    </a:lnTo>
                    <a:lnTo>
                      <a:pt x="192" y="83"/>
                    </a:lnTo>
                    <a:lnTo>
                      <a:pt x="192" y="263"/>
                    </a:lnTo>
                    <a:lnTo>
                      <a:pt x="194" y="441"/>
                    </a:lnTo>
                    <a:lnTo>
                      <a:pt x="237" y="442"/>
                    </a:lnTo>
                    <a:lnTo>
                      <a:pt x="309" y="442"/>
                    </a:lnTo>
                    <a:lnTo>
                      <a:pt x="309" y="491"/>
                    </a:lnTo>
                    <a:lnTo>
                      <a:pt x="309" y="547"/>
                    </a:lnTo>
                    <a:lnTo>
                      <a:pt x="120" y="548"/>
                    </a:lnTo>
                    <a:lnTo>
                      <a:pt x="0" y="547"/>
                    </a:lnTo>
                    <a:lnTo>
                      <a:pt x="1" y="495"/>
                    </a:lnTo>
                    <a:close/>
                    <a:moveTo>
                      <a:pt x="267" y="491"/>
                    </a:moveTo>
                    <a:lnTo>
                      <a:pt x="267" y="462"/>
                    </a:lnTo>
                    <a:lnTo>
                      <a:pt x="120" y="462"/>
                    </a:lnTo>
                    <a:lnTo>
                      <a:pt x="204" y="462"/>
                    </a:lnTo>
                    <a:lnTo>
                      <a:pt x="24" y="462"/>
                    </a:lnTo>
                    <a:lnTo>
                      <a:pt x="24" y="492"/>
                    </a:lnTo>
                    <a:lnTo>
                      <a:pt x="24" y="520"/>
                    </a:lnTo>
                    <a:lnTo>
                      <a:pt x="120" y="520"/>
                    </a:lnTo>
                    <a:lnTo>
                      <a:pt x="267" y="518"/>
                    </a:lnTo>
                    <a:lnTo>
                      <a:pt x="267" y="491"/>
                    </a:lnTo>
                    <a:close/>
                    <a:moveTo>
                      <a:pt x="163" y="232"/>
                    </a:moveTo>
                    <a:lnTo>
                      <a:pt x="163" y="31"/>
                    </a:lnTo>
                    <a:lnTo>
                      <a:pt x="135" y="31"/>
                    </a:lnTo>
                    <a:lnTo>
                      <a:pt x="106" y="31"/>
                    </a:lnTo>
                    <a:lnTo>
                      <a:pt x="106" y="232"/>
                    </a:lnTo>
                    <a:lnTo>
                      <a:pt x="106" y="441"/>
                    </a:lnTo>
                    <a:lnTo>
                      <a:pt x="136" y="441"/>
                    </a:lnTo>
                    <a:lnTo>
                      <a:pt x="165" y="441"/>
                    </a:lnTo>
                    <a:lnTo>
                      <a:pt x="163" y="232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  <p:sp>
            <p:nvSpPr>
              <p:cNvPr id="324" name="Freeform 16"/>
              <p:cNvSpPr>
                <a:spLocks noEditPoints="1"/>
              </p:cNvSpPr>
              <p:nvPr/>
            </p:nvSpPr>
            <p:spPr bwMode="auto">
              <a:xfrm>
                <a:off x="6181725" y="3436938"/>
                <a:ext cx="11113" cy="19050"/>
              </a:xfrm>
              <a:custGeom>
                <a:avLst/>
                <a:gdLst>
                  <a:gd name="T0" fmla="*/ 7 w 21"/>
                  <a:gd name="T1" fmla="*/ 34 h 36"/>
                  <a:gd name="T2" fmla="*/ 3 w 21"/>
                  <a:gd name="T3" fmla="*/ 31 h 36"/>
                  <a:gd name="T4" fmla="*/ 0 w 21"/>
                  <a:gd name="T5" fmla="*/ 27 h 36"/>
                  <a:gd name="T6" fmla="*/ 0 w 21"/>
                  <a:gd name="T7" fmla="*/ 23 h 36"/>
                  <a:gd name="T8" fmla="*/ 0 w 21"/>
                  <a:gd name="T9" fmla="*/ 19 h 36"/>
                  <a:gd name="T10" fmla="*/ 3 w 21"/>
                  <a:gd name="T11" fmla="*/ 13 h 36"/>
                  <a:gd name="T12" fmla="*/ 7 w 21"/>
                  <a:gd name="T13" fmla="*/ 7 h 36"/>
                  <a:gd name="T14" fmla="*/ 10 w 21"/>
                  <a:gd name="T15" fmla="*/ 3 h 36"/>
                  <a:gd name="T16" fmla="*/ 10 w 21"/>
                  <a:gd name="T17" fmla="*/ 0 h 36"/>
                  <a:gd name="T18" fmla="*/ 10 w 21"/>
                  <a:gd name="T19" fmla="*/ 0 h 36"/>
                  <a:gd name="T20" fmla="*/ 11 w 21"/>
                  <a:gd name="T21" fmla="*/ 3 h 36"/>
                  <a:gd name="T22" fmla="*/ 16 w 21"/>
                  <a:gd name="T23" fmla="*/ 9 h 36"/>
                  <a:gd name="T24" fmla="*/ 18 w 21"/>
                  <a:gd name="T25" fmla="*/ 13 h 36"/>
                  <a:gd name="T26" fmla="*/ 21 w 21"/>
                  <a:gd name="T27" fmla="*/ 21 h 36"/>
                  <a:gd name="T28" fmla="*/ 20 w 21"/>
                  <a:gd name="T29" fmla="*/ 30 h 36"/>
                  <a:gd name="T30" fmla="*/ 14 w 21"/>
                  <a:gd name="T31" fmla="*/ 34 h 36"/>
                  <a:gd name="T32" fmla="*/ 11 w 21"/>
                  <a:gd name="T33" fmla="*/ 36 h 36"/>
                  <a:gd name="T34" fmla="*/ 7 w 21"/>
                  <a:gd name="T35" fmla="*/ 30 h 36"/>
                  <a:gd name="T36" fmla="*/ 7 w 21"/>
                  <a:gd name="T37" fmla="*/ 29 h 36"/>
                  <a:gd name="T38" fmla="*/ 7 w 21"/>
                  <a:gd name="T39" fmla="*/ 29 h 36"/>
                  <a:gd name="T40" fmla="*/ 7 w 21"/>
                  <a:gd name="T41" fmla="*/ 29 h 36"/>
                  <a:gd name="T42" fmla="*/ 5 w 21"/>
                  <a:gd name="T43" fmla="*/ 27 h 36"/>
                  <a:gd name="T44" fmla="*/ 4 w 21"/>
                  <a:gd name="T45" fmla="*/ 26 h 36"/>
                  <a:gd name="T46" fmla="*/ 4 w 21"/>
                  <a:gd name="T47" fmla="*/ 19 h 36"/>
                  <a:gd name="T48" fmla="*/ 4 w 21"/>
                  <a:gd name="T49" fmla="*/ 17 h 36"/>
                  <a:gd name="T50" fmla="*/ 4 w 21"/>
                  <a:gd name="T51" fmla="*/ 17 h 36"/>
                  <a:gd name="T52" fmla="*/ 4 w 21"/>
                  <a:gd name="T53" fmla="*/ 17 h 36"/>
                  <a:gd name="T54" fmla="*/ 4 w 21"/>
                  <a:gd name="T55" fmla="*/ 17 h 36"/>
                  <a:gd name="T56" fmla="*/ 4 w 21"/>
                  <a:gd name="T57" fmla="*/ 17 h 36"/>
                  <a:gd name="T58" fmla="*/ 3 w 21"/>
                  <a:gd name="T59" fmla="*/ 21 h 36"/>
                  <a:gd name="T60" fmla="*/ 3 w 21"/>
                  <a:gd name="T61" fmla="*/ 24 h 36"/>
                  <a:gd name="T62" fmla="*/ 5 w 21"/>
                  <a:gd name="T63" fmla="*/ 30 h 36"/>
                  <a:gd name="T64" fmla="*/ 5 w 21"/>
                  <a:gd name="T65" fmla="*/ 30 h 36"/>
                  <a:gd name="T66" fmla="*/ 7 w 21"/>
                  <a:gd name="T6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36">
                    <a:moveTo>
                      <a:pt x="10" y="36"/>
                    </a:moveTo>
                    <a:lnTo>
                      <a:pt x="7" y="34"/>
                    </a:lnTo>
                    <a:lnTo>
                      <a:pt x="4" y="33"/>
                    </a:lnTo>
                    <a:lnTo>
                      <a:pt x="3" y="31"/>
                    </a:lnTo>
                    <a:lnTo>
                      <a:pt x="1" y="29"/>
                    </a:lnTo>
                    <a:lnTo>
                      <a:pt x="0" y="27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8" y="4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3"/>
                    </a:lnTo>
                    <a:lnTo>
                      <a:pt x="14" y="9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18" y="13"/>
                    </a:lnTo>
                    <a:lnTo>
                      <a:pt x="20" y="16"/>
                    </a:lnTo>
                    <a:lnTo>
                      <a:pt x="21" y="21"/>
                    </a:lnTo>
                    <a:lnTo>
                      <a:pt x="21" y="26"/>
                    </a:lnTo>
                    <a:lnTo>
                      <a:pt x="20" y="30"/>
                    </a:lnTo>
                    <a:lnTo>
                      <a:pt x="17" y="33"/>
                    </a:lnTo>
                    <a:lnTo>
                      <a:pt x="14" y="34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10" y="36"/>
                    </a:lnTo>
                    <a:close/>
                    <a:moveTo>
                      <a:pt x="7" y="30"/>
                    </a:moveTo>
                    <a:lnTo>
                      <a:pt x="7" y="30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3" y="23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3" y="20"/>
                    </a:lnTo>
                    <a:lnTo>
                      <a:pt x="3" y="21"/>
                    </a:lnTo>
                    <a:lnTo>
                      <a:pt x="1" y="23"/>
                    </a:lnTo>
                    <a:lnTo>
                      <a:pt x="3" y="24"/>
                    </a:lnTo>
                    <a:lnTo>
                      <a:pt x="3" y="27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1"/>
                    </a:lnTo>
                    <a:lnTo>
                      <a:pt x="7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  <p:sp>
            <p:nvSpPr>
              <p:cNvPr id="325" name="Freeform 17"/>
              <p:cNvSpPr>
                <a:spLocks noEditPoints="1"/>
              </p:cNvSpPr>
              <p:nvPr/>
            </p:nvSpPr>
            <p:spPr bwMode="auto">
              <a:xfrm>
                <a:off x="6181725" y="3467101"/>
                <a:ext cx="12700" cy="19050"/>
              </a:xfrm>
              <a:custGeom>
                <a:avLst/>
                <a:gdLst>
                  <a:gd name="T0" fmla="*/ 8 w 23"/>
                  <a:gd name="T1" fmla="*/ 35 h 36"/>
                  <a:gd name="T2" fmla="*/ 4 w 23"/>
                  <a:gd name="T3" fmla="*/ 32 h 36"/>
                  <a:gd name="T4" fmla="*/ 1 w 23"/>
                  <a:gd name="T5" fmla="*/ 28 h 36"/>
                  <a:gd name="T6" fmla="*/ 0 w 23"/>
                  <a:gd name="T7" fmla="*/ 23 h 36"/>
                  <a:gd name="T8" fmla="*/ 1 w 23"/>
                  <a:gd name="T9" fmla="*/ 19 h 36"/>
                  <a:gd name="T10" fmla="*/ 4 w 23"/>
                  <a:gd name="T11" fmla="*/ 13 h 36"/>
                  <a:gd name="T12" fmla="*/ 8 w 23"/>
                  <a:gd name="T13" fmla="*/ 8 h 36"/>
                  <a:gd name="T14" fmla="*/ 11 w 23"/>
                  <a:gd name="T15" fmla="*/ 3 h 36"/>
                  <a:gd name="T16" fmla="*/ 11 w 23"/>
                  <a:gd name="T17" fmla="*/ 0 h 36"/>
                  <a:gd name="T18" fmla="*/ 11 w 23"/>
                  <a:gd name="T19" fmla="*/ 0 h 36"/>
                  <a:gd name="T20" fmla="*/ 13 w 23"/>
                  <a:gd name="T21" fmla="*/ 3 h 36"/>
                  <a:gd name="T22" fmla="*/ 16 w 23"/>
                  <a:gd name="T23" fmla="*/ 9 h 36"/>
                  <a:gd name="T24" fmla="*/ 20 w 23"/>
                  <a:gd name="T25" fmla="*/ 13 h 36"/>
                  <a:gd name="T26" fmla="*/ 23 w 23"/>
                  <a:gd name="T27" fmla="*/ 22 h 36"/>
                  <a:gd name="T28" fmla="*/ 21 w 23"/>
                  <a:gd name="T29" fmla="*/ 30 h 36"/>
                  <a:gd name="T30" fmla="*/ 16 w 23"/>
                  <a:gd name="T31" fmla="*/ 35 h 36"/>
                  <a:gd name="T32" fmla="*/ 11 w 23"/>
                  <a:gd name="T33" fmla="*/ 36 h 36"/>
                  <a:gd name="T34" fmla="*/ 8 w 23"/>
                  <a:gd name="T35" fmla="*/ 30 h 36"/>
                  <a:gd name="T36" fmla="*/ 8 w 23"/>
                  <a:gd name="T37" fmla="*/ 29 h 36"/>
                  <a:gd name="T38" fmla="*/ 8 w 23"/>
                  <a:gd name="T39" fmla="*/ 29 h 36"/>
                  <a:gd name="T40" fmla="*/ 8 w 23"/>
                  <a:gd name="T41" fmla="*/ 29 h 36"/>
                  <a:gd name="T42" fmla="*/ 7 w 23"/>
                  <a:gd name="T43" fmla="*/ 28 h 36"/>
                  <a:gd name="T44" fmla="*/ 5 w 23"/>
                  <a:gd name="T45" fmla="*/ 26 h 36"/>
                  <a:gd name="T46" fmla="*/ 4 w 23"/>
                  <a:gd name="T47" fmla="*/ 19 h 36"/>
                  <a:gd name="T48" fmla="*/ 5 w 23"/>
                  <a:gd name="T49" fmla="*/ 18 h 36"/>
                  <a:gd name="T50" fmla="*/ 5 w 23"/>
                  <a:gd name="T51" fmla="*/ 18 h 36"/>
                  <a:gd name="T52" fmla="*/ 5 w 23"/>
                  <a:gd name="T53" fmla="*/ 18 h 36"/>
                  <a:gd name="T54" fmla="*/ 5 w 23"/>
                  <a:gd name="T55" fmla="*/ 18 h 36"/>
                  <a:gd name="T56" fmla="*/ 4 w 23"/>
                  <a:gd name="T57" fmla="*/ 18 h 36"/>
                  <a:gd name="T58" fmla="*/ 3 w 23"/>
                  <a:gd name="T59" fmla="*/ 22 h 36"/>
                  <a:gd name="T60" fmla="*/ 3 w 23"/>
                  <a:gd name="T61" fmla="*/ 25 h 36"/>
                  <a:gd name="T62" fmla="*/ 7 w 23"/>
                  <a:gd name="T63" fmla="*/ 30 h 36"/>
                  <a:gd name="T64" fmla="*/ 7 w 23"/>
                  <a:gd name="T65" fmla="*/ 30 h 36"/>
                  <a:gd name="T66" fmla="*/ 8 w 23"/>
                  <a:gd name="T6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36">
                    <a:moveTo>
                      <a:pt x="11" y="36"/>
                    </a:moveTo>
                    <a:lnTo>
                      <a:pt x="8" y="35"/>
                    </a:lnTo>
                    <a:lnTo>
                      <a:pt x="5" y="33"/>
                    </a:lnTo>
                    <a:lnTo>
                      <a:pt x="4" y="32"/>
                    </a:lnTo>
                    <a:lnTo>
                      <a:pt x="1" y="29"/>
                    </a:lnTo>
                    <a:lnTo>
                      <a:pt x="1" y="28"/>
                    </a:lnTo>
                    <a:lnTo>
                      <a:pt x="1" y="25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19"/>
                    </a:lnTo>
                    <a:lnTo>
                      <a:pt x="3" y="15"/>
                    </a:lnTo>
                    <a:lnTo>
                      <a:pt x="4" y="13"/>
                    </a:lnTo>
                    <a:lnTo>
                      <a:pt x="5" y="10"/>
                    </a:lnTo>
                    <a:lnTo>
                      <a:pt x="8" y="8"/>
                    </a:lnTo>
                    <a:lnTo>
                      <a:pt x="10" y="5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3" y="3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7" y="10"/>
                    </a:lnTo>
                    <a:lnTo>
                      <a:pt x="20" y="13"/>
                    </a:lnTo>
                    <a:lnTo>
                      <a:pt x="20" y="16"/>
                    </a:lnTo>
                    <a:lnTo>
                      <a:pt x="23" y="22"/>
                    </a:lnTo>
                    <a:lnTo>
                      <a:pt x="23" y="26"/>
                    </a:lnTo>
                    <a:lnTo>
                      <a:pt x="21" y="30"/>
                    </a:lnTo>
                    <a:lnTo>
                      <a:pt x="18" y="33"/>
                    </a:lnTo>
                    <a:lnTo>
                      <a:pt x="16" y="35"/>
                    </a:lnTo>
                    <a:lnTo>
                      <a:pt x="13" y="35"/>
                    </a:lnTo>
                    <a:lnTo>
                      <a:pt x="11" y="36"/>
                    </a:lnTo>
                    <a:lnTo>
                      <a:pt x="11" y="36"/>
                    </a:lnTo>
                    <a:close/>
                    <a:moveTo>
                      <a:pt x="8" y="30"/>
                    </a:moveTo>
                    <a:lnTo>
                      <a:pt x="8" y="30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3" y="25"/>
                    </a:lnTo>
                    <a:lnTo>
                      <a:pt x="4" y="28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8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  <p:sp>
            <p:nvSpPr>
              <p:cNvPr id="326" name="Freeform 18"/>
              <p:cNvSpPr>
                <a:spLocks noEditPoints="1"/>
              </p:cNvSpPr>
              <p:nvPr/>
            </p:nvSpPr>
            <p:spPr bwMode="auto">
              <a:xfrm>
                <a:off x="6169025" y="3454401"/>
                <a:ext cx="12700" cy="19050"/>
              </a:xfrm>
              <a:custGeom>
                <a:avLst/>
                <a:gdLst>
                  <a:gd name="T0" fmla="*/ 7 w 23"/>
                  <a:gd name="T1" fmla="*/ 36 h 36"/>
                  <a:gd name="T2" fmla="*/ 3 w 23"/>
                  <a:gd name="T3" fmla="*/ 32 h 36"/>
                  <a:gd name="T4" fmla="*/ 0 w 23"/>
                  <a:gd name="T5" fmla="*/ 28 h 36"/>
                  <a:gd name="T6" fmla="*/ 0 w 23"/>
                  <a:gd name="T7" fmla="*/ 25 h 36"/>
                  <a:gd name="T8" fmla="*/ 0 w 23"/>
                  <a:gd name="T9" fmla="*/ 19 h 36"/>
                  <a:gd name="T10" fmla="*/ 5 w 23"/>
                  <a:gd name="T11" fmla="*/ 13 h 36"/>
                  <a:gd name="T12" fmla="*/ 7 w 23"/>
                  <a:gd name="T13" fmla="*/ 8 h 36"/>
                  <a:gd name="T14" fmla="*/ 10 w 23"/>
                  <a:gd name="T15" fmla="*/ 3 h 36"/>
                  <a:gd name="T16" fmla="*/ 12 w 23"/>
                  <a:gd name="T17" fmla="*/ 0 h 36"/>
                  <a:gd name="T18" fmla="*/ 12 w 23"/>
                  <a:gd name="T19" fmla="*/ 0 h 36"/>
                  <a:gd name="T20" fmla="*/ 12 w 23"/>
                  <a:gd name="T21" fmla="*/ 5 h 36"/>
                  <a:gd name="T22" fmla="*/ 16 w 23"/>
                  <a:gd name="T23" fmla="*/ 9 h 36"/>
                  <a:gd name="T24" fmla="*/ 19 w 23"/>
                  <a:gd name="T25" fmla="*/ 15 h 36"/>
                  <a:gd name="T26" fmla="*/ 23 w 23"/>
                  <a:gd name="T27" fmla="*/ 22 h 36"/>
                  <a:gd name="T28" fmla="*/ 20 w 23"/>
                  <a:gd name="T29" fmla="*/ 31 h 36"/>
                  <a:gd name="T30" fmla="*/ 16 w 23"/>
                  <a:gd name="T31" fmla="*/ 35 h 36"/>
                  <a:gd name="T32" fmla="*/ 12 w 23"/>
                  <a:gd name="T33" fmla="*/ 36 h 36"/>
                  <a:gd name="T34" fmla="*/ 7 w 23"/>
                  <a:gd name="T35" fmla="*/ 32 h 36"/>
                  <a:gd name="T36" fmla="*/ 9 w 23"/>
                  <a:gd name="T37" fmla="*/ 31 h 36"/>
                  <a:gd name="T38" fmla="*/ 9 w 23"/>
                  <a:gd name="T39" fmla="*/ 31 h 36"/>
                  <a:gd name="T40" fmla="*/ 7 w 23"/>
                  <a:gd name="T41" fmla="*/ 29 h 36"/>
                  <a:gd name="T42" fmla="*/ 6 w 23"/>
                  <a:gd name="T43" fmla="*/ 28 h 36"/>
                  <a:gd name="T44" fmla="*/ 5 w 23"/>
                  <a:gd name="T45" fmla="*/ 26 h 36"/>
                  <a:gd name="T46" fmla="*/ 5 w 23"/>
                  <a:gd name="T47" fmla="*/ 21 h 36"/>
                  <a:gd name="T48" fmla="*/ 5 w 23"/>
                  <a:gd name="T49" fmla="*/ 19 h 36"/>
                  <a:gd name="T50" fmla="*/ 5 w 23"/>
                  <a:gd name="T51" fmla="*/ 19 h 36"/>
                  <a:gd name="T52" fmla="*/ 5 w 23"/>
                  <a:gd name="T53" fmla="*/ 18 h 36"/>
                  <a:gd name="T54" fmla="*/ 5 w 23"/>
                  <a:gd name="T55" fmla="*/ 18 h 36"/>
                  <a:gd name="T56" fmla="*/ 5 w 23"/>
                  <a:gd name="T57" fmla="*/ 19 h 36"/>
                  <a:gd name="T58" fmla="*/ 3 w 23"/>
                  <a:gd name="T59" fmla="*/ 22 h 36"/>
                  <a:gd name="T60" fmla="*/ 3 w 23"/>
                  <a:gd name="T61" fmla="*/ 25 h 36"/>
                  <a:gd name="T62" fmla="*/ 6 w 23"/>
                  <a:gd name="T63" fmla="*/ 31 h 36"/>
                  <a:gd name="T64" fmla="*/ 6 w 23"/>
                  <a:gd name="T65" fmla="*/ 32 h 36"/>
                  <a:gd name="T66" fmla="*/ 7 w 23"/>
                  <a:gd name="T67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36">
                    <a:moveTo>
                      <a:pt x="10" y="36"/>
                    </a:moveTo>
                    <a:lnTo>
                      <a:pt x="7" y="36"/>
                    </a:lnTo>
                    <a:lnTo>
                      <a:pt x="6" y="35"/>
                    </a:lnTo>
                    <a:lnTo>
                      <a:pt x="3" y="32"/>
                    </a:lnTo>
                    <a:lnTo>
                      <a:pt x="2" y="31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6"/>
                    </a:lnTo>
                    <a:lnTo>
                      <a:pt x="5" y="13"/>
                    </a:lnTo>
                    <a:lnTo>
                      <a:pt x="6" y="12"/>
                    </a:lnTo>
                    <a:lnTo>
                      <a:pt x="7" y="8"/>
                    </a:lnTo>
                    <a:lnTo>
                      <a:pt x="9" y="6"/>
                    </a:lnTo>
                    <a:lnTo>
                      <a:pt x="10" y="3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5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6" y="11"/>
                    </a:lnTo>
                    <a:lnTo>
                      <a:pt x="19" y="15"/>
                    </a:lnTo>
                    <a:lnTo>
                      <a:pt x="20" y="16"/>
                    </a:lnTo>
                    <a:lnTo>
                      <a:pt x="23" y="22"/>
                    </a:lnTo>
                    <a:lnTo>
                      <a:pt x="22" y="26"/>
                    </a:lnTo>
                    <a:lnTo>
                      <a:pt x="20" y="31"/>
                    </a:lnTo>
                    <a:lnTo>
                      <a:pt x="18" y="34"/>
                    </a:lnTo>
                    <a:lnTo>
                      <a:pt x="16" y="35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0" y="36"/>
                    </a:lnTo>
                    <a:close/>
                    <a:moveTo>
                      <a:pt x="7" y="32"/>
                    </a:move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9"/>
                    </a:lnTo>
                    <a:lnTo>
                      <a:pt x="3" y="21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3" y="25"/>
                    </a:lnTo>
                    <a:lnTo>
                      <a:pt x="3" y="29"/>
                    </a:lnTo>
                    <a:lnTo>
                      <a:pt x="6" y="31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7" y="32"/>
                    </a:lnTo>
                    <a:lnTo>
                      <a:pt x="7" y="32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  <p:sp>
            <p:nvSpPr>
              <p:cNvPr id="327" name="Freeform 19"/>
              <p:cNvSpPr>
                <a:spLocks noEditPoints="1"/>
              </p:cNvSpPr>
              <p:nvPr/>
            </p:nvSpPr>
            <p:spPr bwMode="auto">
              <a:xfrm>
                <a:off x="6170613" y="3482976"/>
                <a:ext cx="11113" cy="19050"/>
              </a:xfrm>
              <a:custGeom>
                <a:avLst/>
                <a:gdLst>
                  <a:gd name="T0" fmla="*/ 7 w 21"/>
                  <a:gd name="T1" fmla="*/ 35 h 35"/>
                  <a:gd name="T2" fmla="*/ 3 w 21"/>
                  <a:gd name="T3" fmla="*/ 32 h 35"/>
                  <a:gd name="T4" fmla="*/ 0 w 21"/>
                  <a:gd name="T5" fmla="*/ 26 h 35"/>
                  <a:gd name="T6" fmla="*/ 0 w 21"/>
                  <a:gd name="T7" fmla="*/ 23 h 35"/>
                  <a:gd name="T8" fmla="*/ 0 w 21"/>
                  <a:gd name="T9" fmla="*/ 19 h 35"/>
                  <a:gd name="T10" fmla="*/ 3 w 21"/>
                  <a:gd name="T11" fmla="*/ 13 h 35"/>
                  <a:gd name="T12" fmla="*/ 7 w 21"/>
                  <a:gd name="T13" fmla="*/ 7 h 35"/>
                  <a:gd name="T14" fmla="*/ 10 w 21"/>
                  <a:gd name="T15" fmla="*/ 1 h 35"/>
                  <a:gd name="T16" fmla="*/ 10 w 21"/>
                  <a:gd name="T17" fmla="*/ 0 h 35"/>
                  <a:gd name="T18" fmla="*/ 10 w 21"/>
                  <a:gd name="T19" fmla="*/ 0 h 35"/>
                  <a:gd name="T20" fmla="*/ 11 w 21"/>
                  <a:gd name="T21" fmla="*/ 3 h 35"/>
                  <a:gd name="T22" fmla="*/ 14 w 21"/>
                  <a:gd name="T23" fmla="*/ 9 h 35"/>
                  <a:gd name="T24" fmla="*/ 18 w 21"/>
                  <a:gd name="T25" fmla="*/ 13 h 35"/>
                  <a:gd name="T26" fmla="*/ 21 w 21"/>
                  <a:gd name="T27" fmla="*/ 20 h 35"/>
                  <a:gd name="T28" fmla="*/ 20 w 21"/>
                  <a:gd name="T29" fmla="*/ 30 h 35"/>
                  <a:gd name="T30" fmla="*/ 14 w 21"/>
                  <a:gd name="T31" fmla="*/ 35 h 35"/>
                  <a:gd name="T32" fmla="*/ 11 w 21"/>
                  <a:gd name="T33" fmla="*/ 35 h 35"/>
                  <a:gd name="T34" fmla="*/ 7 w 21"/>
                  <a:gd name="T35" fmla="*/ 30 h 35"/>
                  <a:gd name="T36" fmla="*/ 7 w 21"/>
                  <a:gd name="T37" fmla="*/ 29 h 35"/>
                  <a:gd name="T38" fmla="*/ 7 w 21"/>
                  <a:gd name="T39" fmla="*/ 29 h 35"/>
                  <a:gd name="T40" fmla="*/ 7 w 21"/>
                  <a:gd name="T41" fmla="*/ 29 h 35"/>
                  <a:gd name="T42" fmla="*/ 5 w 21"/>
                  <a:gd name="T43" fmla="*/ 27 h 35"/>
                  <a:gd name="T44" fmla="*/ 4 w 21"/>
                  <a:gd name="T45" fmla="*/ 24 h 35"/>
                  <a:gd name="T46" fmla="*/ 3 w 21"/>
                  <a:gd name="T47" fmla="*/ 19 h 35"/>
                  <a:gd name="T48" fmla="*/ 4 w 21"/>
                  <a:gd name="T49" fmla="*/ 17 h 35"/>
                  <a:gd name="T50" fmla="*/ 4 w 21"/>
                  <a:gd name="T51" fmla="*/ 17 h 35"/>
                  <a:gd name="T52" fmla="*/ 4 w 21"/>
                  <a:gd name="T53" fmla="*/ 17 h 35"/>
                  <a:gd name="T54" fmla="*/ 4 w 21"/>
                  <a:gd name="T55" fmla="*/ 17 h 35"/>
                  <a:gd name="T56" fmla="*/ 4 w 21"/>
                  <a:gd name="T57" fmla="*/ 17 h 35"/>
                  <a:gd name="T58" fmla="*/ 1 w 21"/>
                  <a:gd name="T59" fmla="*/ 22 h 35"/>
                  <a:gd name="T60" fmla="*/ 1 w 21"/>
                  <a:gd name="T61" fmla="*/ 24 h 35"/>
                  <a:gd name="T62" fmla="*/ 5 w 21"/>
                  <a:gd name="T63" fmla="*/ 30 h 35"/>
                  <a:gd name="T64" fmla="*/ 5 w 21"/>
                  <a:gd name="T65" fmla="*/ 30 h 35"/>
                  <a:gd name="T66" fmla="*/ 7 w 21"/>
                  <a:gd name="T6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35">
                    <a:moveTo>
                      <a:pt x="10" y="35"/>
                    </a:moveTo>
                    <a:lnTo>
                      <a:pt x="7" y="35"/>
                    </a:lnTo>
                    <a:lnTo>
                      <a:pt x="4" y="33"/>
                    </a:lnTo>
                    <a:lnTo>
                      <a:pt x="3" y="32"/>
                    </a:lnTo>
                    <a:lnTo>
                      <a:pt x="1" y="29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8" y="4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3"/>
                    </a:lnTo>
                    <a:lnTo>
                      <a:pt x="14" y="7"/>
                    </a:lnTo>
                    <a:lnTo>
                      <a:pt x="14" y="9"/>
                    </a:lnTo>
                    <a:lnTo>
                      <a:pt x="16" y="10"/>
                    </a:lnTo>
                    <a:lnTo>
                      <a:pt x="18" y="13"/>
                    </a:lnTo>
                    <a:lnTo>
                      <a:pt x="20" y="16"/>
                    </a:lnTo>
                    <a:lnTo>
                      <a:pt x="21" y="20"/>
                    </a:lnTo>
                    <a:lnTo>
                      <a:pt x="21" y="26"/>
                    </a:lnTo>
                    <a:lnTo>
                      <a:pt x="20" y="30"/>
                    </a:lnTo>
                    <a:lnTo>
                      <a:pt x="17" y="33"/>
                    </a:lnTo>
                    <a:lnTo>
                      <a:pt x="14" y="35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10" y="35"/>
                    </a:lnTo>
                    <a:close/>
                    <a:moveTo>
                      <a:pt x="7" y="30"/>
                    </a:moveTo>
                    <a:lnTo>
                      <a:pt x="7" y="30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3" y="19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3" y="19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1" y="24"/>
                    </a:lnTo>
                    <a:lnTo>
                      <a:pt x="3" y="27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7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</p:grpSp>
        <p:grpSp>
          <p:nvGrpSpPr>
            <p:cNvPr id="328" name="Group 327"/>
            <p:cNvGrpSpPr/>
            <p:nvPr/>
          </p:nvGrpSpPr>
          <p:grpSpPr>
            <a:xfrm>
              <a:off x="11188425" y="5275714"/>
              <a:ext cx="163513" cy="290513"/>
              <a:chOff x="6037263" y="3362326"/>
              <a:chExt cx="163513" cy="290513"/>
            </a:xfrm>
            <a:solidFill>
              <a:schemeClr val="bg2">
                <a:lumMod val="25000"/>
              </a:schemeClr>
            </a:solidFill>
          </p:grpSpPr>
          <p:sp>
            <p:nvSpPr>
              <p:cNvPr id="329" name="Freeform 14"/>
              <p:cNvSpPr>
                <a:spLocks noEditPoints="1"/>
              </p:cNvSpPr>
              <p:nvPr/>
            </p:nvSpPr>
            <p:spPr bwMode="auto">
              <a:xfrm>
                <a:off x="6037263" y="3362326"/>
                <a:ext cx="163513" cy="290513"/>
              </a:xfrm>
              <a:custGeom>
                <a:avLst/>
                <a:gdLst>
                  <a:gd name="T0" fmla="*/ 1 w 309"/>
                  <a:gd name="T1" fmla="*/ 495 h 548"/>
                  <a:gd name="T2" fmla="*/ 1 w 309"/>
                  <a:gd name="T3" fmla="*/ 442 h 548"/>
                  <a:gd name="T4" fmla="*/ 77 w 309"/>
                  <a:gd name="T5" fmla="*/ 439 h 548"/>
                  <a:gd name="T6" fmla="*/ 77 w 309"/>
                  <a:gd name="T7" fmla="*/ 410 h 548"/>
                  <a:gd name="T8" fmla="*/ 77 w 309"/>
                  <a:gd name="T9" fmla="*/ 192 h 548"/>
                  <a:gd name="T10" fmla="*/ 76 w 309"/>
                  <a:gd name="T11" fmla="*/ 0 h 548"/>
                  <a:gd name="T12" fmla="*/ 128 w 309"/>
                  <a:gd name="T13" fmla="*/ 0 h 548"/>
                  <a:gd name="T14" fmla="*/ 166 w 309"/>
                  <a:gd name="T15" fmla="*/ 0 h 548"/>
                  <a:gd name="T16" fmla="*/ 192 w 309"/>
                  <a:gd name="T17" fmla="*/ 0 h 548"/>
                  <a:gd name="T18" fmla="*/ 192 w 309"/>
                  <a:gd name="T19" fmla="*/ 60 h 548"/>
                  <a:gd name="T20" fmla="*/ 238 w 309"/>
                  <a:gd name="T21" fmla="*/ 60 h 548"/>
                  <a:gd name="T22" fmla="*/ 278 w 309"/>
                  <a:gd name="T23" fmla="*/ 60 h 548"/>
                  <a:gd name="T24" fmla="*/ 278 w 309"/>
                  <a:gd name="T25" fmla="*/ 126 h 548"/>
                  <a:gd name="T26" fmla="*/ 267 w 309"/>
                  <a:gd name="T27" fmla="*/ 126 h 548"/>
                  <a:gd name="T28" fmla="*/ 267 w 309"/>
                  <a:gd name="T29" fmla="*/ 83 h 548"/>
                  <a:gd name="T30" fmla="*/ 192 w 309"/>
                  <a:gd name="T31" fmla="*/ 83 h 548"/>
                  <a:gd name="T32" fmla="*/ 192 w 309"/>
                  <a:gd name="T33" fmla="*/ 263 h 548"/>
                  <a:gd name="T34" fmla="*/ 194 w 309"/>
                  <a:gd name="T35" fmla="*/ 441 h 548"/>
                  <a:gd name="T36" fmla="*/ 237 w 309"/>
                  <a:gd name="T37" fmla="*/ 442 h 548"/>
                  <a:gd name="T38" fmla="*/ 309 w 309"/>
                  <a:gd name="T39" fmla="*/ 442 h 548"/>
                  <a:gd name="T40" fmla="*/ 309 w 309"/>
                  <a:gd name="T41" fmla="*/ 491 h 548"/>
                  <a:gd name="T42" fmla="*/ 309 w 309"/>
                  <a:gd name="T43" fmla="*/ 547 h 548"/>
                  <a:gd name="T44" fmla="*/ 120 w 309"/>
                  <a:gd name="T45" fmla="*/ 548 h 548"/>
                  <a:gd name="T46" fmla="*/ 0 w 309"/>
                  <a:gd name="T47" fmla="*/ 547 h 548"/>
                  <a:gd name="T48" fmla="*/ 1 w 309"/>
                  <a:gd name="T49" fmla="*/ 495 h 548"/>
                  <a:gd name="T50" fmla="*/ 267 w 309"/>
                  <a:gd name="T51" fmla="*/ 491 h 548"/>
                  <a:gd name="T52" fmla="*/ 267 w 309"/>
                  <a:gd name="T53" fmla="*/ 462 h 548"/>
                  <a:gd name="T54" fmla="*/ 120 w 309"/>
                  <a:gd name="T55" fmla="*/ 462 h 548"/>
                  <a:gd name="T56" fmla="*/ 204 w 309"/>
                  <a:gd name="T57" fmla="*/ 462 h 548"/>
                  <a:gd name="T58" fmla="*/ 24 w 309"/>
                  <a:gd name="T59" fmla="*/ 462 h 548"/>
                  <a:gd name="T60" fmla="*/ 24 w 309"/>
                  <a:gd name="T61" fmla="*/ 492 h 548"/>
                  <a:gd name="T62" fmla="*/ 24 w 309"/>
                  <a:gd name="T63" fmla="*/ 520 h 548"/>
                  <a:gd name="T64" fmla="*/ 120 w 309"/>
                  <a:gd name="T65" fmla="*/ 520 h 548"/>
                  <a:gd name="T66" fmla="*/ 267 w 309"/>
                  <a:gd name="T67" fmla="*/ 518 h 548"/>
                  <a:gd name="T68" fmla="*/ 267 w 309"/>
                  <a:gd name="T69" fmla="*/ 491 h 548"/>
                  <a:gd name="T70" fmla="*/ 163 w 309"/>
                  <a:gd name="T71" fmla="*/ 232 h 548"/>
                  <a:gd name="T72" fmla="*/ 163 w 309"/>
                  <a:gd name="T73" fmla="*/ 31 h 548"/>
                  <a:gd name="T74" fmla="*/ 135 w 309"/>
                  <a:gd name="T75" fmla="*/ 31 h 548"/>
                  <a:gd name="T76" fmla="*/ 106 w 309"/>
                  <a:gd name="T77" fmla="*/ 31 h 548"/>
                  <a:gd name="T78" fmla="*/ 106 w 309"/>
                  <a:gd name="T79" fmla="*/ 232 h 548"/>
                  <a:gd name="T80" fmla="*/ 106 w 309"/>
                  <a:gd name="T81" fmla="*/ 441 h 548"/>
                  <a:gd name="T82" fmla="*/ 136 w 309"/>
                  <a:gd name="T83" fmla="*/ 441 h 548"/>
                  <a:gd name="T84" fmla="*/ 165 w 309"/>
                  <a:gd name="T85" fmla="*/ 441 h 548"/>
                  <a:gd name="T86" fmla="*/ 163 w 309"/>
                  <a:gd name="T87" fmla="*/ 232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09" h="548">
                    <a:moveTo>
                      <a:pt x="1" y="495"/>
                    </a:moveTo>
                    <a:lnTo>
                      <a:pt x="1" y="442"/>
                    </a:lnTo>
                    <a:lnTo>
                      <a:pt x="77" y="439"/>
                    </a:lnTo>
                    <a:lnTo>
                      <a:pt x="77" y="410"/>
                    </a:lnTo>
                    <a:lnTo>
                      <a:pt x="77" y="192"/>
                    </a:lnTo>
                    <a:lnTo>
                      <a:pt x="76" y="0"/>
                    </a:lnTo>
                    <a:lnTo>
                      <a:pt x="128" y="0"/>
                    </a:lnTo>
                    <a:lnTo>
                      <a:pt x="166" y="0"/>
                    </a:lnTo>
                    <a:lnTo>
                      <a:pt x="192" y="0"/>
                    </a:lnTo>
                    <a:lnTo>
                      <a:pt x="192" y="60"/>
                    </a:lnTo>
                    <a:lnTo>
                      <a:pt x="238" y="60"/>
                    </a:lnTo>
                    <a:lnTo>
                      <a:pt x="278" y="60"/>
                    </a:lnTo>
                    <a:lnTo>
                      <a:pt x="278" y="126"/>
                    </a:lnTo>
                    <a:lnTo>
                      <a:pt x="267" y="126"/>
                    </a:lnTo>
                    <a:lnTo>
                      <a:pt x="267" y="83"/>
                    </a:lnTo>
                    <a:lnTo>
                      <a:pt x="192" y="83"/>
                    </a:lnTo>
                    <a:lnTo>
                      <a:pt x="192" y="263"/>
                    </a:lnTo>
                    <a:lnTo>
                      <a:pt x="194" y="441"/>
                    </a:lnTo>
                    <a:lnTo>
                      <a:pt x="237" y="442"/>
                    </a:lnTo>
                    <a:lnTo>
                      <a:pt x="309" y="442"/>
                    </a:lnTo>
                    <a:lnTo>
                      <a:pt x="309" y="491"/>
                    </a:lnTo>
                    <a:lnTo>
                      <a:pt x="309" y="547"/>
                    </a:lnTo>
                    <a:lnTo>
                      <a:pt x="120" y="548"/>
                    </a:lnTo>
                    <a:lnTo>
                      <a:pt x="0" y="547"/>
                    </a:lnTo>
                    <a:lnTo>
                      <a:pt x="1" y="495"/>
                    </a:lnTo>
                    <a:close/>
                    <a:moveTo>
                      <a:pt x="267" y="491"/>
                    </a:moveTo>
                    <a:lnTo>
                      <a:pt x="267" y="462"/>
                    </a:lnTo>
                    <a:lnTo>
                      <a:pt x="120" y="462"/>
                    </a:lnTo>
                    <a:lnTo>
                      <a:pt x="204" y="462"/>
                    </a:lnTo>
                    <a:lnTo>
                      <a:pt x="24" y="462"/>
                    </a:lnTo>
                    <a:lnTo>
                      <a:pt x="24" y="492"/>
                    </a:lnTo>
                    <a:lnTo>
                      <a:pt x="24" y="520"/>
                    </a:lnTo>
                    <a:lnTo>
                      <a:pt x="120" y="520"/>
                    </a:lnTo>
                    <a:lnTo>
                      <a:pt x="267" y="518"/>
                    </a:lnTo>
                    <a:lnTo>
                      <a:pt x="267" y="491"/>
                    </a:lnTo>
                    <a:close/>
                    <a:moveTo>
                      <a:pt x="163" y="232"/>
                    </a:moveTo>
                    <a:lnTo>
                      <a:pt x="163" y="31"/>
                    </a:lnTo>
                    <a:lnTo>
                      <a:pt x="135" y="31"/>
                    </a:lnTo>
                    <a:lnTo>
                      <a:pt x="106" y="31"/>
                    </a:lnTo>
                    <a:lnTo>
                      <a:pt x="106" y="232"/>
                    </a:lnTo>
                    <a:lnTo>
                      <a:pt x="106" y="441"/>
                    </a:lnTo>
                    <a:lnTo>
                      <a:pt x="136" y="441"/>
                    </a:lnTo>
                    <a:lnTo>
                      <a:pt x="165" y="441"/>
                    </a:lnTo>
                    <a:lnTo>
                      <a:pt x="163" y="232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  <p:sp>
            <p:nvSpPr>
              <p:cNvPr id="330" name="Freeform 16"/>
              <p:cNvSpPr>
                <a:spLocks noEditPoints="1"/>
              </p:cNvSpPr>
              <p:nvPr/>
            </p:nvSpPr>
            <p:spPr bwMode="auto">
              <a:xfrm>
                <a:off x="6181725" y="3436938"/>
                <a:ext cx="11113" cy="19050"/>
              </a:xfrm>
              <a:custGeom>
                <a:avLst/>
                <a:gdLst>
                  <a:gd name="T0" fmla="*/ 7 w 21"/>
                  <a:gd name="T1" fmla="*/ 34 h 36"/>
                  <a:gd name="T2" fmla="*/ 3 w 21"/>
                  <a:gd name="T3" fmla="*/ 31 h 36"/>
                  <a:gd name="T4" fmla="*/ 0 w 21"/>
                  <a:gd name="T5" fmla="*/ 27 h 36"/>
                  <a:gd name="T6" fmla="*/ 0 w 21"/>
                  <a:gd name="T7" fmla="*/ 23 h 36"/>
                  <a:gd name="T8" fmla="*/ 0 w 21"/>
                  <a:gd name="T9" fmla="*/ 19 h 36"/>
                  <a:gd name="T10" fmla="*/ 3 w 21"/>
                  <a:gd name="T11" fmla="*/ 13 h 36"/>
                  <a:gd name="T12" fmla="*/ 7 w 21"/>
                  <a:gd name="T13" fmla="*/ 7 h 36"/>
                  <a:gd name="T14" fmla="*/ 10 w 21"/>
                  <a:gd name="T15" fmla="*/ 3 h 36"/>
                  <a:gd name="T16" fmla="*/ 10 w 21"/>
                  <a:gd name="T17" fmla="*/ 0 h 36"/>
                  <a:gd name="T18" fmla="*/ 10 w 21"/>
                  <a:gd name="T19" fmla="*/ 0 h 36"/>
                  <a:gd name="T20" fmla="*/ 11 w 21"/>
                  <a:gd name="T21" fmla="*/ 3 h 36"/>
                  <a:gd name="T22" fmla="*/ 16 w 21"/>
                  <a:gd name="T23" fmla="*/ 9 h 36"/>
                  <a:gd name="T24" fmla="*/ 18 w 21"/>
                  <a:gd name="T25" fmla="*/ 13 h 36"/>
                  <a:gd name="T26" fmla="*/ 21 w 21"/>
                  <a:gd name="T27" fmla="*/ 21 h 36"/>
                  <a:gd name="T28" fmla="*/ 20 w 21"/>
                  <a:gd name="T29" fmla="*/ 30 h 36"/>
                  <a:gd name="T30" fmla="*/ 14 w 21"/>
                  <a:gd name="T31" fmla="*/ 34 h 36"/>
                  <a:gd name="T32" fmla="*/ 11 w 21"/>
                  <a:gd name="T33" fmla="*/ 36 h 36"/>
                  <a:gd name="T34" fmla="*/ 7 w 21"/>
                  <a:gd name="T35" fmla="*/ 30 h 36"/>
                  <a:gd name="T36" fmla="*/ 7 w 21"/>
                  <a:gd name="T37" fmla="*/ 29 h 36"/>
                  <a:gd name="T38" fmla="*/ 7 w 21"/>
                  <a:gd name="T39" fmla="*/ 29 h 36"/>
                  <a:gd name="T40" fmla="*/ 7 w 21"/>
                  <a:gd name="T41" fmla="*/ 29 h 36"/>
                  <a:gd name="T42" fmla="*/ 5 w 21"/>
                  <a:gd name="T43" fmla="*/ 27 h 36"/>
                  <a:gd name="T44" fmla="*/ 4 w 21"/>
                  <a:gd name="T45" fmla="*/ 26 h 36"/>
                  <a:gd name="T46" fmla="*/ 4 w 21"/>
                  <a:gd name="T47" fmla="*/ 19 h 36"/>
                  <a:gd name="T48" fmla="*/ 4 w 21"/>
                  <a:gd name="T49" fmla="*/ 17 h 36"/>
                  <a:gd name="T50" fmla="*/ 4 w 21"/>
                  <a:gd name="T51" fmla="*/ 17 h 36"/>
                  <a:gd name="T52" fmla="*/ 4 w 21"/>
                  <a:gd name="T53" fmla="*/ 17 h 36"/>
                  <a:gd name="T54" fmla="*/ 4 w 21"/>
                  <a:gd name="T55" fmla="*/ 17 h 36"/>
                  <a:gd name="T56" fmla="*/ 4 w 21"/>
                  <a:gd name="T57" fmla="*/ 17 h 36"/>
                  <a:gd name="T58" fmla="*/ 3 w 21"/>
                  <a:gd name="T59" fmla="*/ 21 h 36"/>
                  <a:gd name="T60" fmla="*/ 3 w 21"/>
                  <a:gd name="T61" fmla="*/ 24 h 36"/>
                  <a:gd name="T62" fmla="*/ 5 w 21"/>
                  <a:gd name="T63" fmla="*/ 30 h 36"/>
                  <a:gd name="T64" fmla="*/ 5 w 21"/>
                  <a:gd name="T65" fmla="*/ 30 h 36"/>
                  <a:gd name="T66" fmla="*/ 7 w 21"/>
                  <a:gd name="T6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36">
                    <a:moveTo>
                      <a:pt x="10" y="36"/>
                    </a:moveTo>
                    <a:lnTo>
                      <a:pt x="7" y="34"/>
                    </a:lnTo>
                    <a:lnTo>
                      <a:pt x="4" y="33"/>
                    </a:lnTo>
                    <a:lnTo>
                      <a:pt x="3" y="31"/>
                    </a:lnTo>
                    <a:lnTo>
                      <a:pt x="1" y="29"/>
                    </a:lnTo>
                    <a:lnTo>
                      <a:pt x="0" y="27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8" y="4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3"/>
                    </a:lnTo>
                    <a:lnTo>
                      <a:pt x="14" y="9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18" y="13"/>
                    </a:lnTo>
                    <a:lnTo>
                      <a:pt x="20" y="16"/>
                    </a:lnTo>
                    <a:lnTo>
                      <a:pt x="21" y="21"/>
                    </a:lnTo>
                    <a:lnTo>
                      <a:pt x="21" y="26"/>
                    </a:lnTo>
                    <a:lnTo>
                      <a:pt x="20" y="30"/>
                    </a:lnTo>
                    <a:lnTo>
                      <a:pt x="17" y="33"/>
                    </a:lnTo>
                    <a:lnTo>
                      <a:pt x="14" y="34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10" y="36"/>
                    </a:lnTo>
                    <a:close/>
                    <a:moveTo>
                      <a:pt x="7" y="30"/>
                    </a:moveTo>
                    <a:lnTo>
                      <a:pt x="7" y="30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3" y="23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3" y="20"/>
                    </a:lnTo>
                    <a:lnTo>
                      <a:pt x="3" y="21"/>
                    </a:lnTo>
                    <a:lnTo>
                      <a:pt x="1" y="23"/>
                    </a:lnTo>
                    <a:lnTo>
                      <a:pt x="3" y="24"/>
                    </a:lnTo>
                    <a:lnTo>
                      <a:pt x="3" y="27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1"/>
                    </a:lnTo>
                    <a:lnTo>
                      <a:pt x="7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  <p:sp>
            <p:nvSpPr>
              <p:cNvPr id="331" name="Freeform 17"/>
              <p:cNvSpPr>
                <a:spLocks noEditPoints="1"/>
              </p:cNvSpPr>
              <p:nvPr/>
            </p:nvSpPr>
            <p:spPr bwMode="auto">
              <a:xfrm>
                <a:off x="6181725" y="3467101"/>
                <a:ext cx="12700" cy="19050"/>
              </a:xfrm>
              <a:custGeom>
                <a:avLst/>
                <a:gdLst>
                  <a:gd name="T0" fmla="*/ 8 w 23"/>
                  <a:gd name="T1" fmla="*/ 35 h 36"/>
                  <a:gd name="T2" fmla="*/ 4 w 23"/>
                  <a:gd name="T3" fmla="*/ 32 h 36"/>
                  <a:gd name="T4" fmla="*/ 1 w 23"/>
                  <a:gd name="T5" fmla="*/ 28 h 36"/>
                  <a:gd name="T6" fmla="*/ 0 w 23"/>
                  <a:gd name="T7" fmla="*/ 23 h 36"/>
                  <a:gd name="T8" fmla="*/ 1 w 23"/>
                  <a:gd name="T9" fmla="*/ 19 h 36"/>
                  <a:gd name="T10" fmla="*/ 4 w 23"/>
                  <a:gd name="T11" fmla="*/ 13 h 36"/>
                  <a:gd name="T12" fmla="*/ 8 w 23"/>
                  <a:gd name="T13" fmla="*/ 8 h 36"/>
                  <a:gd name="T14" fmla="*/ 11 w 23"/>
                  <a:gd name="T15" fmla="*/ 3 h 36"/>
                  <a:gd name="T16" fmla="*/ 11 w 23"/>
                  <a:gd name="T17" fmla="*/ 0 h 36"/>
                  <a:gd name="T18" fmla="*/ 11 w 23"/>
                  <a:gd name="T19" fmla="*/ 0 h 36"/>
                  <a:gd name="T20" fmla="*/ 13 w 23"/>
                  <a:gd name="T21" fmla="*/ 3 h 36"/>
                  <a:gd name="T22" fmla="*/ 16 w 23"/>
                  <a:gd name="T23" fmla="*/ 9 h 36"/>
                  <a:gd name="T24" fmla="*/ 20 w 23"/>
                  <a:gd name="T25" fmla="*/ 13 h 36"/>
                  <a:gd name="T26" fmla="*/ 23 w 23"/>
                  <a:gd name="T27" fmla="*/ 22 h 36"/>
                  <a:gd name="T28" fmla="*/ 21 w 23"/>
                  <a:gd name="T29" fmla="*/ 30 h 36"/>
                  <a:gd name="T30" fmla="*/ 16 w 23"/>
                  <a:gd name="T31" fmla="*/ 35 h 36"/>
                  <a:gd name="T32" fmla="*/ 11 w 23"/>
                  <a:gd name="T33" fmla="*/ 36 h 36"/>
                  <a:gd name="T34" fmla="*/ 8 w 23"/>
                  <a:gd name="T35" fmla="*/ 30 h 36"/>
                  <a:gd name="T36" fmla="*/ 8 w 23"/>
                  <a:gd name="T37" fmla="*/ 29 h 36"/>
                  <a:gd name="T38" fmla="*/ 8 w 23"/>
                  <a:gd name="T39" fmla="*/ 29 h 36"/>
                  <a:gd name="T40" fmla="*/ 8 w 23"/>
                  <a:gd name="T41" fmla="*/ 29 h 36"/>
                  <a:gd name="T42" fmla="*/ 7 w 23"/>
                  <a:gd name="T43" fmla="*/ 28 h 36"/>
                  <a:gd name="T44" fmla="*/ 5 w 23"/>
                  <a:gd name="T45" fmla="*/ 26 h 36"/>
                  <a:gd name="T46" fmla="*/ 4 w 23"/>
                  <a:gd name="T47" fmla="*/ 19 h 36"/>
                  <a:gd name="T48" fmla="*/ 5 w 23"/>
                  <a:gd name="T49" fmla="*/ 18 h 36"/>
                  <a:gd name="T50" fmla="*/ 5 w 23"/>
                  <a:gd name="T51" fmla="*/ 18 h 36"/>
                  <a:gd name="T52" fmla="*/ 5 w 23"/>
                  <a:gd name="T53" fmla="*/ 18 h 36"/>
                  <a:gd name="T54" fmla="*/ 5 w 23"/>
                  <a:gd name="T55" fmla="*/ 18 h 36"/>
                  <a:gd name="T56" fmla="*/ 4 w 23"/>
                  <a:gd name="T57" fmla="*/ 18 h 36"/>
                  <a:gd name="T58" fmla="*/ 3 w 23"/>
                  <a:gd name="T59" fmla="*/ 22 h 36"/>
                  <a:gd name="T60" fmla="*/ 3 w 23"/>
                  <a:gd name="T61" fmla="*/ 25 h 36"/>
                  <a:gd name="T62" fmla="*/ 7 w 23"/>
                  <a:gd name="T63" fmla="*/ 30 h 36"/>
                  <a:gd name="T64" fmla="*/ 7 w 23"/>
                  <a:gd name="T65" fmla="*/ 30 h 36"/>
                  <a:gd name="T66" fmla="*/ 8 w 23"/>
                  <a:gd name="T6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36">
                    <a:moveTo>
                      <a:pt x="11" y="36"/>
                    </a:moveTo>
                    <a:lnTo>
                      <a:pt x="8" y="35"/>
                    </a:lnTo>
                    <a:lnTo>
                      <a:pt x="5" y="33"/>
                    </a:lnTo>
                    <a:lnTo>
                      <a:pt x="4" y="32"/>
                    </a:lnTo>
                    <a:lnTo>
                      <a:pt x="1" y="29"/>
                    </a:lnTo>
                    <a:lnTo>
                      <a:pt x="1" y="28"/>
                    </a:lnTo>
                    <a:lnTo>
                      <a:pt x="1" y="25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19"/>
                    </a:lnTo>
                    <a:lnTo>
                      <a:pt x="3" y="15"/>
                    </a:lnTo>
                    <a:lnTo>
                      <a:pt x="4" y="13"/>
                    </a:lnTo>
                    <a:lnTo>
                      <a:pt x="5" y="10"/>
                    </a:lnTo>
                    <a:lnTo>
                      <a:pt x="8" y="8"/>
                    </a:lnTo>
                    <a:lnTo>
                      <a:pt x="10" y="5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3" y="3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7" y="10"/>
                    </a:lnTo>
                    <a:lnTo>
                      <a:pt x="20" y="13"/>
                    </a:lnTo>
                    <a:lnTo>
                      <a:pt x="20" y="16"/>
                    </a:lnTo>
                    <a:lnTo>
                      <a:pt x="23" y="22"/>
                    </a:lnTo>
                    <a:lnTo>
                      <a:pt x="23" y="26"/>
                    </a:lnTo>
                    <a:lnTo>
                      <a:pt x="21" y="30"/>
                    </a:lnTo>
                    <a:lnTo>
                      <a:pt x="18" y="33"/>
                    </a:lnTo>
                    <a:lnTo>
                      <a:pt x="16" y="35"/>
                    </a:lnTo>
                    <a:lnTo>
                      <a:pt x="13" y="35"/>
                    </a:lnTo>
                    <a:lnTo>
                      <a:pt x="11" y="36"/>
                    </a:lnTo>
                    <a:lnTo>
                      <a:pt x="11" y="36"/>
                    </a:lnTo>
                    <a:close/>
                    <a:moveTo>
                      <a:pt x="8" y="30"/>
                    </a:moveTo>
                    <a:lnTo>
                      <a:pt x="8" y="30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3" y="25"/>
                    </a:lnTo>
                    <a:lnTo>
                      <a:pt x="4" y="28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8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  <p:sp>
            <p:nvSpPr>
              <p:cNvPr id="332" name="Freeform 18"/>
              <p:cNvSpPr>
                <a:spLocks noEditPoints="1"/>
              </p:cNvSpPr>
              <p:nvPr/>
            </p:nvSpPr>
            <p:spPr bwMode="auto">
              <a:xfrm>
                <a:off x="6169025" y="3454401"/>
                <a:ext cx="12700" cy="19050"/>
              </a:xfrm>
              <a:custGeom>
                <a:avLst/>
                <a:gdLst>
                  <a:gd name="T0" fmla="*/ 7 w 23"/>
                  <a:gd name="T1" fmla="*/ 36 h 36"/>
                  <a:gd name="T2" fmla="*/ 3 w 23"/>
                  <a:gd name="T3" fmla="*/ 32 h 36"/>
                  <a:gd name="T4" fmla="*/ 0 w 23"/>
                  <a:gd name="T5" fmla="*/ 28 h 36"/>
                  <a:gd name="T6" fmla="*/ 0 w 23"/>
                  <a:gd name="T7" fmla="*/ 25 h 36"/>
                  <a:gd name="T8" fmla="*/ 0 w 23"/>
                  <a:gd name="T9" fmla="*/ 19 h 36"/>
                  <a:gd name="T10" fmla="*/ 5 w 23"/>
                  <a:gd name="T11" fmla="*/ 13 h 36"/>
                  <a:gd name="T12" fmla="*/ 7 w 23"/>
                  <a:gd name="T13" fmla="*/ 8 h 36"/>
                  <a:gd name="T14" fmla="*/ 10 w 23"/>
                  <a:gd name="T15" fmla="*/ 3 h 36"/>
                  <a:gd name="T16" fmla="*/ 12 w 23"/>
                  <a:gd name="T17" fmla="*/ 0 h 36"/>
                  <a:gd name="T18" fmla="*/ 12 w 23"/>
                  <a:gd name="T19" fmla="*/ 0 h 36"/>
                  <a:gd name="T20" fmla="*/ 12 w 23"/>
                  <a:gd name="T21" fmla="*/ 5 h 36"/>
                  <a:gd name="T22" fmla="*/ 16 w 23"/>
                  <a:gd name="T23" fmla="*/ 9 h 36"/>
                  <a:gd name="T24" fmla="*/ 19 w 23"/>
                  <a:gd name="T25" fmla="*/ 15 h 36"/>
                  <a:gd name="T26" fmla="*/ 23 w 23"/>
                  <a:gd name="T27" fmla="*/ 22 h 36"/>
                  <a:gd name="T28" fmla="*/ 20 w 23"/>
                  <a:gd name="T29" fmla="*/ 31 h 36"/>
                  <a:gd name="T30" fmla="*/ 16 w 23"/>
                  <a:gd name="T31" fmla="*/ 35 h 36"/>
                  <a:gd name="T32" fmla="*/ 12 w 23"/>
                  <a:gd name="T33" fmla="*/ 36 h 36"/>
                  <a:gd name="T34" fmla="*/ 7 w 23"/>
                  <a:gd name="T35" fmla="*/ 32 h 36"/>
                  <a:gd name="T36" fmla="*/ 9 w 23"/>
                  <a:gd name="T37" fmla="*/ 31 h 36"/>
                  <a:gd name="T38" fmla="*/ 9 w 23"/>
                  <a:gd name="T39" fmla="*/ 31 h 36"/>
                  <a:gd name="T40" fmla="*/ 7 w 23"/>
                  <a:gd name="T41" fmla="*/ 29 h 36"/>
                  <a:gd name="T42" fmla="*/ 6 w 23"/>
                  <a:gd name="T43" fmla="*/ 28 h 36"/>
                  <a:gd name="T44" fmla="*/ 5 w 23"/>
                  <a:gd name="T45" fmla="*/ 26 h 36"/>
                  <a:gd name="T46" fmla="*/ 5 w 23"/>
                  <a:gd name="T47" fmla="*/ 21 h 36"/>
                  <a:gd name="T48" fmla="*/ 5 w 23"/>
                  <a:gd name="T49" fmla="*/ 19 h 36"/>
                  <a:gd name="T50" fmla="*/ 5 w 23"/>
                  <a:gd name="T51" fmla="*/ 19 h 36"/>
                  <a:gd name="T52" fmla="*/ 5 w 23"/>
                  <a:gd name="T53" fmla="*/ 18 h 36"/>
                  <a:gd name="T54" fmla="*/ 5 w 23"/>
                  <a:gd name="T55" fmla="*/ 18 h 36"/>
                  <a:gd name="T56" fmla="*/ 5 w 23"/>
                  <a:gd name="T57" fmla="*/ 19 h 36"/>
                  <a:gd name="T58" fmla="*/ 3 w 23"/>
                  <a:gd name="T59" fmla="*/ 22 h 36"/>
                  <a:gd name="T60" fmla="*/ 3 w 23"/>
                  <a:gd name="T61" fmla="*/ 25 h 36"/>
                  <a:gd name="T62" fmla="*/ 6 w 23"/>
                  <a:gd name="T63" fmla="*/ 31 h 36"/>
                  <a:gd name="T64" fmla="*/ 6 w 23"/>
                  <a:gd name="T65" fmla="*/ 32 h 36"/>
                  <a:gd name="T66" fmla="*/ 7 w 23"/>
                  <a:gd name="T67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36">
                    <a:moveTo>
                      <a:pt x="10" y="36"/>
                    </a:moveTo>
                    <a:lnTo>
                      <a:pt x="7" y="36"/>
                    </a:lnTo>
                    <a:lnTo>
                      <a:pt x="6" y="35"/>
                    </a:lnTo>
                    <a:lnTo>
                      <a:pt x="3" y="32"/>
                    </a:lnTo>
                    <a:lnTo>
                      <a:pt x="2" y="31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6"/>
                    </a:lnTo>
                    <a:lnTo>
                      <a:pt x="5" y="13"/>
                    </a:lnTo>
                    <a:lnTo>
                      <a:pt x="6" y="12"/>
                    </a:lnTo>
                    <a:lnTo>
                      <a:pt x="7" y="8"/>
                    </a:lnTo>
                    <a:lnTo>
                      <a:pt x="9" y="6"/>
                    </a:lnTo>
                    <a:lnTo>
                      <a:pt x="10" y="3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5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6" y="11"/>
                    </a:lnTo>
                    <a:lnTo>
                      <a:pt x="19" y="15"/>
                    </a:lnTo>
                    <a:lnTo>
                      <a:pt x="20" y="16"/>
                    </a:lnTo>
                    <a:lnTo>
                      <a:pt x="23" y="22"/>
                    </a:lnTo>
                    <a:lnTo>
                      <a:pt x="22" y="26"/>
                    </a:lnTo>
                    <a:lnTo>
                      <a:pt x="20" y="31"/>
                    </a:lnTo>
                    <a:lnTo>
                      <a:pt x="18" y="34"/>
                    </a:lnTo>
                    <a:lnTo>
                      <a:pt x="16" y="35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0" y="36"/>
                    </a:lnTo>
                    <a:close/>
                    <a:moveTo>
                      <a:pt x="7" y="32"/>
                    </a:move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9"/>
                    </a:lnTo>
                    <a:lnTo>
                      <a:pt x="3" y="21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3" y="25"/>
                    </a:lnTo>
                    <a:lnTo>
                      <a:pt x="3" y="29"/>
                    </a:lnTo>
                    <a:lnTo>
                      <a:pt x="6" y="31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7" y="32"/>
                    </a:lnTo>
                    <a:lnTo>
                      <a:pt x="7" y="32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  <p:sp>
            <p:nvSpPr>
              <p:cNvPr id="333" name="Freeform 19"/>
              <p:cNvSpPr>
                <a:spLocks noEditPoints="1"/>
              </p:cNvSpPr>
              <p:nvPr/>
            </p:nvSpPr>
            <p:spPr bwMode="auto">
              <a:xfrm>
                <a:off x="6170613" y="3482976"/>
                <a:ext cx="11113" cy="19050"/>
              </a:xfrm>
              <a:custGeom>
                <a:avLst/>
                <a:gdLst>
                  <a:gd name="T0" fmla="*/ 7 w 21"/>
                  <a:gd name="T1" fmla="*/ 35 h 35"/>
                  <a:gd name="T2" fmla="*/ 3 w 21"/>
                  <a:gd name="T3" fmla="*/ 32 h 35"/>
                  <a:gd name="T4" fmla="*/ 0 w 21"/>
                  <a:gd name="T5" fmla="*/ 26 h 35"/>
                  <a:gd name="T6" fmla="*/ 0 w 21"/>
                  <a:gd name="T7" fmla="*/ 23 h 35"/>
                  <a:gd name="T8" fmla="*/ 0 w 21"/>
                  <a:gd name="T9" fmla="*/ 19 h 35"/>
                  <a:gd name="T10" fmla="*/ 3 w 21"/>
                  <a:gd name="T11" fmla="*/ 13 h 35"/>
                  <a:gd name="T12" fmla="*/ 7 w 21"/>
                  <a:gd name="T13" fmla="*/ 7 h 35"/>
                  <a:gd name="T14" fmla="*/ 10 w 21"/>
                  <a:gd name="T15" fmla="*/ 1 h 35"/>
                  <a:gd name="T16" fmla="*/ 10 w 21"/>
                  <a:gd name="T17" fmla="*/ 0 h 35"/>
                  <a:gd name="T18" fmla="*/ 10 w 21"/>
                  <a:gd name="T19" fmla="*/ 0 h 35"/>
                  <a:gd name="T20" fmla="*/ 11 w 21"/>
                  <a:gd name="T21" fmla="*/ 3 h 35"/>
                  <a:gd name="T22" fmla="*/ 14 w 21"/>
                  <a:gd name="T23" fmla="*/ 9 h 35"/>
                  <a:gd name="T24" fmla="*/ 18 w 21"/>
                  <a:gd name="T25" fmla="*/ 13 h 35"/>
                  <a:gd name="T26" fmla="*/ 21 w 21"/>
                  <a:gd name="T27" fmla="*/ 20 h 35"/>
                  <a:gd name="T28" fmla="*/ 20 w 21"/>
                  <a:gd name="T29" fmla="*/ 30 h 35"/>
                  <a:gd name="T30" fmla="*/ 14 w 21"/>
                  <a:gd name="T31" fmla="*/ 35 h 35"/>
                  <a:gd name="T32" fmla="*/ 11 w 21"/>
                  <a:gd name="T33" fmla="*/ 35 h 35"/>
                  <a:gd name="T34" fmla="*/ 7 w 21"/>
                  <a:gd name="T35" fmla="*/ 30 h 35"/>
                  <a:gd name="T36" fmla="*/ 7 w 21"/>
                  <a:gd name="T37" fmla="*/ 29 h 35"/>
                  <a:gd name="T38" fmla="*/ 7 w 21"/>
                  <a:gd name="T39" fmla="*/ 29 h 35"/>
                  <a:gd name="T40" fmla="*/ 7 w 21"/>
                  <a:gd name="T41" fmla="*/ 29 h 35"/>
                  <a:gd name="T42" fmla="*/ 5 w 21"/>
                  <a:gd name="T43" fmla="*/ 27 h 35"/>
                  <a:gd name="T44" fmla="*/ 4 w 21"/>
                  <a:gd name="T45" fmla="*/ 24 h 35"/>
                  <a:gd name="T46" fmla="*/ 3 w 21"/>
                  <a:gd name="T47" fmla="*/ 19 h 35"/>
                  <a:gd name="T48" fmla="*/ 4 w 21"/>
                  <a:gd name="T49" fmla="*/ 17 h 35"/>
                  <a:gd name="T50" fmla="*/ 4 w 21"/>
                  <a:gd name="T51" fmla="*/ 17 h 35"/>
                  <a:gd name="T52" fmla="*/ 4 w 21"/>
                  <a:gd name="T53" fmla="*/ 17 h 35"/>
                  <a:gd name="T54" fmla="*/ 4 w 21"/>
                  <a:gd name="T55" fmla="*/ 17 h 35"/>
                  <a:gd name="T56" fmla="*/ 4 w 21"/>
                  <a:gd name="T57" fmla="*/ 17 h 35"/>
                  <a:gd name="T58" fmla="*/ 1 w 21"/>
                  <a:gd name="T59" fmla="*/ 22 h 35"/>
                  <a:gd name="T60" fmla="*/ 1 w 21"/>
                  <a:gd name="T61" fmla="*/ 24 h 35"/>
                  <a:gd name="T62" fmla="*/ 5 w 21"/>
                  <a:gd name="T63" fmla="*/ 30 h 35"/>
                  <a:gd name="T64" fmla="*/ 5 w 21"/>
                  <a:gd name="T65" fmla="*/ 30 h 35"/>
                  <a:gd name="T66" fmla="*/ 7 w 21"/>
                  <a:gd name="T6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35">
                    <a:moveTo>
                      <a:pt x="10" y="35"/>
                    </a:moveTo>
                    <a:lnTo>
                      <a:pt x="7" y="35"/>
                    </a:lnTo>
                    <a:lnTo>
                      <a:pt x="4" y="33"/>
                    </a:lnTo>
                    <a:lnTo>
                      <a:pt x="3" y="32"/>
                    </a:lnTo>
                    <a:lnTo>
                      <a:pt x="1" y="29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8" y="4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3"/>
                    </a:lnTo>
                    <a:lnTo>
                      <a:pt x="14" y="7"/>
                    </a:lnTo>
                    <a:lnTo>
                      <a:pt x="14" y="9"/>
                    </a:lnTo>
                    <a:lnTo>
                      <a:pt x="16" y="10"/>
                    </a:lnTo>
                    <a:lnTo>
                      <a:pt x="18" y="13"/>
                    </a:lnTo>
                    <a:lnTo>
                      <a:pt x="20" y="16"/>
                    </a:lnTo>
                    <a:lnTo>
                      <a:pt x="21" y="20"/>
                    </a:lnTo>
                    <a:lnTo>
                      <a:pt x="21" y="26"/>
                    </a:lnTo>
                    <a:lnTo>
                      <a:pt x="20" y="30"/>
                    </a:lnTo>
                    <a:lnTo>
                      <a:pt x="17" y="33"/>
                    </a:lnTo>
                    <a:lnTo>
                      <a:pt x="14" y="35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10" y="35"/>
                    </a:lnTo>
                    <a:close/>
                    <a:moveTo>
                      <a:pt x="7" y="30"/>
                    </a:moveTo>
                    <a:lnTo>
                      <a:pt x="7" y="30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3" y="19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3" y="19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1" y="24"/>
                    </a:lnTo>
                    <a:lnTo>
                      <a:pt x="3" y="27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7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</p:grpSp>
        <p:grpSp>
          <p:nvGrpSpPr>
            <p:cNvPr id="334" name="Group 333"/>
            <p:cNvGrpSpPr/>
            <p:nvPr/>
          </p:nvGrpSpPr>
          <p:grpSpPr>
            <a:xfrm>
              <a:off x="11442236" y="4464493"/>
              <a:ext cx="163513" cy="290513"/>
              <a:chOff x="6037263" y="3362326"/>
              <a:chExt cx="163513" cy="290513"/>
            </a:xfrm>
            <a:solidFill>
              <a:schemeClr val="bg2">
                <a:lumMod val="25000"/>
              </a:schemeClr>
            </a:solidFill>
          </p:grpSpPr>
          <p:sp>
            <p:nvSpPr>
              <p:cNvPr id="335" name="Freeform 14"/>
              <p:cNvSpPr>
                <a:spLocks noEditPoints="1"/>
              </p:cNvSpPr>
              <p:nvPr/>
            </p:nvSpPr>
            <p:spPr bwMode="auto">
              <a:xfrm>
                <a:off x="6037263" y="3362326"/>
                <a:ext cx="163513" cy="290513"/>
              </a:xfrm>
              <a:custGeom>
                <a:avLst/>
                <a:gdLst>
                  <a:gd name="T0" fmla="*/ 1 w 309"/>
                  <a:gd name="T1" fmla="*/ 495 h 548"/>
                  <a:gd name="T2" fmla="*/ 1 w 309"/>
                  <a:gd name="T3" fmla="*/ 442 h 548"/>
                  <a:gd name="T4" fmla="*/ 77 w 309"/>
                  <a:gd name="T5" fmla="*/ 439 h 548"/>
                  <a:gd name="T6" fmla="*/ 77 w 309"/>
                  <a:gd name="T7" fmla="*/ 410 h 548"/>
                  <a:gd name="T8" fmla="*/ 77 w 309"/>
                  <a:gd name="T9" fmla="*/ 192 h 548"/>
                  <a:gd name="T10" fmla="*/ 76 w 309"/>
                  <a:gd name="T11" fmla="*/ 0 h 548"/>
                  <a:gd name="T12" fmla="*/ 128 w 309"/>
                  <a:gd name="T13" fmla="*/ 0 h 548"/>
                  <a:gd name="T14" fmla="*/ 166 w 309"/>
                  <a:gd name="T15" fmla="*/ 0 h 548"/>
                  <a:gd name="T16" fmla="*/ 192 w 309"/>
                  <a:gd name="T17" fmla="*/ 0 h 548"/>
                  <a:gd name="T18" fmla="*/ 192 w 309"/>
                  <a:gd name="T19" fmla="*/ 60 h 548"/>
                  <a:gd name="T20" fmla="*/ 238 w 309"/>
                  <a:gd name="T21" fmla="*/ 60 h 548"/>
                  <a:gd name="T22" fmla="*/ 278 w 309"/>
                  <a:gd name="T23" fmla="*/ 60 h 548"/>
                  <a:gd name="T24" fmla="*/ 278 w 309"/>
                  <a:gd name="T25" fmla="*/ 126 h 548"/>
                  <a:gd name="T26" fmla="*/ 267 w 309"/>
                  <a:gd name="T27" fmla="*/ 126 h 548"/>
                  <a:gd name="T28" fmla="*/ 267 w 309"/>
                  <a:gd name="T29" fmla="*/ 83 h 548"/>
                  <a:gd name="T30" fmla="*/ 192 w 309"/>
                  <a:gd name="T31" fmla="*/ 83 h 548"/>
                  <a:gd name="T32" fmla="*/ 192 w 309"/>
                  <a:gd name="T33" fmla="*/ 263 h 548"/>
                  <a:gd name="T34" fmla="*/ 194 w 309"/>
                  <a:gd name="T35" fmla="*/ 441 h 548"/>
                  <a:gd name="T36" fmla="*/ 237 w 309"/>
                  <a:gd name="T37" fmla="*/ 442 h 548"/>
                  <a:gd name="T38" fmla="*/ 309 w 309"/>
                  <a:gd name="T39" fmla="*/ 442 h 548"/>
                  <a:gd name="T40" fmla="*/ 309 w 309"/>
                  <a:gd name="T41" fmla="*/ 491 h 548"/>
                  <a:gd name="T42" fmla="*/ 309 w 309"/>
                  <a:gd name="T43" fmla="*/ 547 h 548"/>
                  <a:gd name="T44" fmla="*/ 120 w 309"/>
                  <a:gd name="T45" fmla="*/ 548 h 548"/>
                  <a:gd name="T46" fmla="*/ 0 w 309"/>
                  <a:gd name="T47" fmla="*/ 547 h 548"/>
                  <a:gd name="T48" fmla="*/ 1 w 309"/>
                  <a:gd name="T49" fmla="*/ 495 h 548"/>
                  <a:gd name="T50" fmla="*/ 267 w 309"/>
                  <a:gd name="T51" fmla="*/ 491 h 548"/>
                  <a:gd name="T52" fmla="*/ 267 w 309"/>
                  <a:gd name="T53" fmla="*/ 462 h 548"/>
                  <a:gd name="T54" fmla="*/ 120 w 309"/>
                  <a:gd name="T55" fmla="*/ 462 h 548"/>
                  <a:gd name="T56" fmla="*/ 204 w 309"/>
                  <a:gd name="T57" fmla="*/ 462 h 548"/>
                  <a:gd name="T58" fmla="*/ 24 w 309"/>
                  <a:gd name="T59" fmla="*/ 462 h 548"/>
                  <a:gd name="T60" fmla="*/ 24 w 309"/>
                  <a:gd name="T61" fmla="*/ 492 h 548"/>
                  <a:gd name="T62" fmla="*/ 24 w 309"/>
                  <a:gd name="T63" fmla="*/ 520 h 548"/>
                  <a:gd name="T64" fmla="*/ 120 w 309"/>
                  <a:gd name="T65" fmla="*/ 520 h 548"/>
                  <a:gd name="T66" fmla="*/ 267 w 309"/>
                  <a:gd name="T67" fmla="*/ 518 h 548"/>
                  <a:gd name="T68" fmla="*/ 267 w 309"/>
                  <a:gd name="T69" fmla="*/ 491 h 548"/>
                  <a:gd name="T70" fmla="*/ 163 w 309"/>
                  <a:gd name="T71" fmla="*/ 232 h 548"/>
                  <a:gd name="T72" fmla="*/ 163 w 309"/>
                  <a:gd name="T73" fmla="*/ 31 h 548"/>
                  <a:gd name="T74" fmla="*/ 135 w 309"/>
                  <a:gd name="T75" fmla="*/ 31 h 548"/>
                  <a:gd name="T76" fmla="*/ 106 w 309"/>
                  <a:gd name="T77" fmla="*/ 31 h 548"/>
                  <a:gd name="T78" fmla="*/ 106 w 309"/>
                  <a:gd name="T79" fmla="*/ 232 h 548"/>
                  <a:gd name="T80" fmla="*/ 106 w 309"/>
                  <a:gd name="T81" fmla="*/ 441 h 548"/>
                  <a:gd name="T82" fmla="*/ 136 w 309"/>
                  <a:gd name="T83" fmla="*/ 441 h 548"/>
                  <a:gd name="T84" fmla="*/ 165 w 309"/>
                  <a:gd name="T85" fmla="*/ 441 h 548"/>
                  <a:gd name="T86" fmla="*/ 163 w 309"/>
                  <a:gd name="T87" fmla="*/ 232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09" h="548">
                    <a:moveTo>
                      <a:pt x="1" y="495"/>
                    </a:moveTo>
                    <a:lnTo>
                      <a:pt x="1" y="442"/>
                    </a:lnTo>
                    <a:lnTo>
                      <a:pt x="77" y="439"/>
                    </a:lnTo>
                    <a:lnTo>
                      <a:pt x="77" y="410"/>
                    </a:lnTo>
                    <a:lnTo>
                      <a:pt x="77" y="192"/>
                    </a:lnTo>
                    <a:lnTo>
                      <a:pt x="76" y="0"/>
                    </a:lnTo>
                    <a:lnTo>
                      <a:pt x="128" y="0"/>
                    </a:lnTo>
                    <a:lnTo>
                      <a:pt x="166" y="0"/>
                    </a:lnTo>
                    <a:lnTo>
                      <a:pt x="192" y="0"/>
                    </a:lnTo>
                    <a:lnTo>
                      <a:pt x="192" y="60"/>
                    </a:lnTo>
                    <a:lnTo>
                      <a:pt x="238" y="60"/>
                    </a:lnTo>
                    <a:lnTo>
                      <a:pt x="278" y="60"/>
                    </a:lnTo>
                    <a:lnTo>
                      <a:pt x="278" y="126"/>
                    </a:lnTo>
                    <a:lnTo>
                      <a:pt x="267" y="126"/>
                    </a:lnTo>
                    <a:lnTo>
                      <a:pt x="267" y="83"/>
                    </a:lnTo>
                    <a:lnTo>
                      <a:pt x="192" y="83"/>
                    </a:lnTo>
                    <a:lnTo>
                      <a:pt x="192" y="263"/>
                    </a:lnTo>
                    <a:lnTo>
                      <a:pt x="194" y="441"/>
                    </a:lnTo>
                    <a:lnTo>
                      <a:pt x="237" y="442"/>
                    </a:lnTo>
                    <a:lnTo>
                      <a:pt x="309" y="442"/>
                    </a:lnTo>
                    <a:lnTo>
                      <a:pt x="309" y="491"/>
                    </a:lnTo>
                    <a:lnTo>
                      <a:pt x="309" y="547"/>
                    </a:lnTo>
                    <a:lnTo>
                      <a:pt x="120" y="548"/>
                    </a:lnTo>
                    <a:lnTo>
                      <a:pt x="0" y="547"/>
                    </a:lnTo>
                    <a:lnTo>
                      <a:pt x="1" y="495"/>
                    </a:lnTo>
                    <a:close/>
                    <a:moveTo>
                      <a:pt x="267" y="491"/>
                    </a:moveTo>
                    <a:lnTo>
                      <a:pt x="267" y="462"/>
                    </a:lnTo>
                    <a:lnTo>
                      <a:pt x="120" y="462"/>
                    </a:lnTo>
                    <a:lnTo>
                      <a:pt x="204" y="462"/>
                    </a:lnTo>
                    <a:lnTo>
                      <a:pt x="24" y="462"/>
                    </a:lnTo>
                    <a:lnTo>
                      <a:pt x="24" y="492"/>
                    </a:lnTo>
                    <a:lnTo>
                      <a:pt x="24" y="520"/>
                    </a:lnTo>
                    <a:lnTo>
                      <a:pt x="120" y="520"/>
                    </a:lnTo>
                    <a:lnTo>
                      <a:pt x="267" y="518"/>
                    </a:lnTo>
                    <a:lnTo>
                      <a:pt x="267" y="491"/>
                    </a:lnTo>
                    <a:close/>
                    <a:moveTo>
                      <a:pt x="163" y="232"/>
                    </a:moveTo>
                    <a:lnTo>
                      <a:pt x="163" y="31"/>
                    </a:lnTo>
                    <a:lnTo>
                      <a:pt x="135" y="31"/>
                    </a:lnTo>
                    <a:lnTo>
                      <a:pt x="106" y="31"/>
                    </a:lnTo>
                    <a:lnTo>
                      <a:pt x="106" y="232"/>
                    </a:lnTo>
                    <a:lnTo>
                      <a:pt x="106" y="441"/>
                    </a:lnTo>
                    <a:lnTo>
                      <a:pt x="136" y="441"/>
                    </a:lnTo>
                    <a:lnTo>
                      <a:pt x="165" y="441"/>
                    </a:lnTo>
                    <a:lnTo>
                      <a:pt x="163" y="232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  <p:sp>
            <p:nvSpPr>
              <p:cNvPr id="336" name="Freeform 16"/>
              <p:cNvSpPr>
                <a:spLocks noEditPoints="1"/>
              </p:cNvSpPr>
              <p:nvPr/>
            </p:nvSpPr>
            <p:spPr bwMode="auto">
              <a:xfrm>
                <a:off x="6181725" y="3436938"/>
                <a:ext cx="11113" cy="19050"/>
              </a:xfrm>
              <a:custGeom>
                <a:avLst/>
                <a:gdLst>
                  <a:gd name="T0" fmla="*/ 7 w 21"/>
                  <a:gd name="T1" fmla="*/ 34 h 36"/>
                  <a:gd name="T2" fmla="*/ 3 w 21"/>
                  <a:gd name="T3" fmla="*/ 31 h 36"/>
                  <a:gd name="T4" fmla="*/ 0 w 21"/>
                  <a:gd name="T5" fmla="*/ 27 h 36"/>
                  <a:gd name="T6" fmla="*/ 0 w 21"/>
                  <a:gd name="T7" fmla="*/ 23 h 36"/>
                  <a:gd name="T8" fmla="*/ 0 w 21"/>
                  <a:gd name="T9" fmla="*/ 19 h 36"/>
                  <a:gd name="T10" fmla="*/ 3 w 21"/>
                  <a:gd name="T11" fmla="*/ 13 h 36"/>
                  <a:gd name="T12" fmla="*/ 7 w 21"/>
                  <a:gd name="T13" fmla="*/ 7 h 36"/>
                  <a:gd name="T14" fmla="*/ 10 w 21"/>
                  <a:gd name="T15" fmla="*/ 3 h 36"/>
                  <a:gd name="T16" fmla="*/ 10 w 21"/>
                  <a:gd name="T17" fmla="*/ 0 h 36"/>
                  <a:gd name="T18" fmla="*/ 10 w 21"/>
                  <a:gd name="T19" fmla="*/ 0 h 36"/>
                  <a:gd name="T20" fmla="*/ 11 w 21"/>
                  <a:gd name="T21" fmla="*/ 3 h 36"/>
                  <a:gd name="T22" fmla="*/ 16 w 21"/>
                  <a:gd name="T23" fmla="*/ 9 h 36"/>
                  <a:gd name="T24" fmla="*/ 18 w 21"/>
                  <a:gd name="T25" fmla="*/ 13 h 36"/>
                  <a:gd name="T26" fmla="*/ 21 w 21"/>
                  <a:gd name="T27" fmla="*/ 21 h 36"/>
                  <a:gd name="T28" fmla="*/ 20 w 21"/>
                  <a:gd name="T29" fmla="*/ 30 h 36"/>
                  <a:gd name="T30" fmla="*/ 14 w 21"/>
                  <a:gd name="T31" fmla="*/ 34 h 36"/>
                  <a:gd name="T32" fmla="*/ 11 w 21"/>
                  <a:gd name="T33" fmla="*/ 36 h 36"/>
                  <a:gd name="T34" fmla="*/ 7 w 21"/>
                  <a:gd name="T35" fmla="*/ 30 h 36"/>
                  <a:gd name="T36" fmla="*/ 7 w 21"/>
                  <a:gd name="T37" fmla="*/ 29 h 36"/>
                  <a:gd name="T38" fmla="*/ 7 w 21"/>
                  <a:gd name="T39" fmla="*/ 29 h 36"/>
                  <a:gd name="T40" fmla="*/ 7 w 21"/>
                  <a:gd name="T41" fmla="*/ 29 h 36"/>
                  <a:gd name="T42" fmla="*/ 5 w 21"/>
                  <a:gd name="T43" fmla="*/ 27 h 36"/>
                  <a:gd name="T44" fmla="*/ 4 w 21"/>
                  <a:gd name="T45" fmla="*/ 26 h 36"/>
                  <a:gd name="T46" fmla="*/ 4 w 21"/>
                  <a:gd name="T47" fmla="*/ 19 h 36"/>
                  <a:gd name="T48" fmla="*/ 4 w 21"/>
                  <a:gd name="T49" fmla="*/ 17 h 36"/>
                  <a:gd name="T50" fmla="*/ 4 w 21"/>
                  <a:gd name="T51" fmla="*/ 17 h 36"/>
                  <a:gd name="T52" fmla="*/ 4 w 21"/>
                  <a:gd name="T53" fmla="*/ 17 h 36"/>
                  <a:gd name="T54" fmla="*/ 4 w 21"/>
                  <a:gd name="T55" fmla="*/ 17 h 36"/>
                  <a:gd name="T56" fmla="*/ 4 w 21"/>
                  <a:gd name="T57" fmla="*/ 17 h 36"/>
                  <a:gd name="T58" fmla="*/ 3 w 21"/>
                  <a:gd name="T59" fmla="*/ 21 h 36"/>
                  <a:gd name="T60" fmla="*/ 3 w 21"/>
                  <a:gd name="T61" fmla="*/ 24 h 36"/>
                  <a:gd name="T62" fmla="*/ 5 w 21"/>
                  <a:gd name="T63" fmla="*/ 30 h 36"/>
                  <a:gd name="T64" fmla="*/ 5 w 21"/>
                  <a:gd name="T65" fmla="*/ 30 h 36"/>
                  <a:gd name="T66" fmla="*/ 7 w 21"/>
                  <a:gd name="T6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36">
                    <a:moveTo>
                      <a:pt x="10" y="36"/>
                    </a:moveTo>
                    <a:lnTo>
                      <a:pt x="7" y="34"/>
                    </a:lnTo>
                    <a:lnTo>
                      <a:pt x="4" y="33"/>
                    </a:lnTo>
                    <a:lnTo>
                      <a:pt x="3" y="31"/>
                    </a:lnTo>
                    <a:lnTo>
                      <a:pt x="1" y="29"/>
                    </a:lnTo>
                    <a:lnTo>
                      <a:pt x="0" y="27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8" y="4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3"/>
                    </a:lnTo>
                    <a:lnTo>
                      <a:pt x="14" y="9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18" y="13"/>
                    </a:lnTo>
                    <a:lnTo>
                      <a:pt x="20" y="16"/>
                    </a:lnTo>
                    <a:lnTo>
                      <a:pt x="21" y="21"/>
                    </a:lnTo>
                    <a:lnTo>
                      <a:pt x="21" y="26"/>
                    </a:lnTo>
                    <a:lnTo>
                      <a:pt x="20" y="30"/>
                    </a:lnTo>
                    <a:lnTo>
                      <a:pt x="17" y="33"/>
                    </a:lnTo>
                    <a:lnTo>
                      <a:pt x="14" y="34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10" y="36"/>
                    </a:lnTo>
                    <a:close/>
                    <a:moveTo>
                      <a:pt x="7" y="30"/>
                    </a:moveTo>
                    <a:lnTo>
                      <a:pt x="7" y="30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3" y="23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3" y="20"/>
                    </a:lnTo>
                    <a:lnTo>
                      <a:pt x="3" y="21"/>
                    </a:lnTo>
                    <a:lnTo>
                      <a:pt x="1" y="23"/>
                    </a:lnTo>
                    <a:lnTo>
                      <a:pt x="3" y="24"/>
                    </a:lnTo>
                    <a:lnTo>
                      <a:pt x="3" y="27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1"/>
                    </a:lnTo>
                    <a:lnTo>
                      <a:pt x="7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  <p:sp>
            <p:nvSpPr>
              <p:cNvPr id="337" name="Freeform 17"/>
              <p:cNvSpPr>
                <a:spLocks noEditPoints="1"/>
              </p:cNvSpPr>
              <p:nvPr/>
            </p:nvSpPr>
            <p:spPr bwMode="auto">
              <a:xfrm>
                <a:off x="6181725" y="3467101"/>
                <a:ext cx="12700" cy="19050"/>
              </a:xfrm>
              <a:custGeom>
                <a:avLst/>
                <a:gdLst>
                  <a:gd name="T0" fmla="*/ 8 w 23"/>
                  <a:gd name="T1" fmla="*/ 35 h 36"/>
                  <a:gd name="T2" fmla="*/ 4 w 23"/>
                  <a:gd name="T3" fmla="*/ 32 h 36"/>
                  <a:gd name="T4" fmla="*/ 1 w 23"/>
                  <a:gd name="T5" fmla="*/ 28 h 36"/>
                  <a:gd name="T6" fmla="*/ 0 w 23"/>
                  <a:gd name="T7" fmla="*/ 23 h 36"/>
                  <a:gd name="T8" fmla="*/ 1 w 23"/>
                  <a:gd name="T9" fmla="*/ 19 h 36"/>
                  <a:gd name="T10" fmla="*/ 4 w 23"/>
                  <a:gd name="T11" fmla="*/ 13 h 36"/>
                  <a:gd name="T12" fmla="*/ 8 w 23"/>
                  <a:gd name="T13" fmla="*/ 8 h 36"/>
                  <a:gd name="T14" fmla="*/ 11 w 23"/>
                  <a:gd name="T15" fmla="*/ 3 h 36"/>
                  <a:gd name="T16" fmla="*/ 11 w 23"/>
                  <a:gd name="T17" fmla="*/ 0 h 36"/>
                  <a:gd name="T18" fmla="*/ 11 w 23"/>
                  <a:gd name="T19" fmla="*/ 0 h 36"/>
                  <a:gd name="T20" fmla="*/ 13 w 23"/>
                  <a:gd name="T21" fmla="*/ 3 h 36"/>
                  <a:gd name="T22" fmla="*/ 16 w 23"/>
                  <a:gd name="T23" fmla="*/ 9 h 36"/>
                  <a:gd name="T24" fmla="*/ 20 w 23"/>
                  <a:gd name="T25" fmla="*/ 13 h 36"/>
                  <a:gd name="T26" fmla="*/ 23 w 23"/>
                  <a:gd name="T27" fmla="*/ 22 h 36"/>
                  <a:gd name="T28" fmla="*/ 21 w 23"/>
                  <a:gd name="T29" fmla="*/ 30 h 36"/>
                  <a:gd name="T30" fmla="*/ 16 w 23"/>
                  <a:gd name="T31" fmla="*/ 35 h 36"/>
                  <a:gd name="T32" fmla="*/ 11 w 23"/>
                  <a:gd name="T33" fmla="*/ 36 h 36"/>
                  <a:gd name="T34" fmla="*/ 8 w 23"/>
                  <a:gd name="T35" fmla="*/ 30 h 36"/>
                  <a:gd name="T36" fmla="*/ 8 w 23"/>
                  <a:gd name="T37" fmla="*/ 29 h 36"/>
                  <a:gd name="T38" fmla="*/ 8 w 23"/>
                  <a:gd name="T39" fmla="*/ 29 h 36"/>
                  <a:gd name="T40" fmla="*/ 8 w 23"/>
                  <a:gd name="T41" fmla="*/ 29 h 36"/>
                  <a:gd name="T42" fmla="*/ 7 w 23"/>
                  <a:gd name="T43" fmla="*/ 28 h 36"/>
                  <a:gd name="T44" fmla="*/ 5 w 23"/>
                  <a:gd name="T45" fmla="*/ 26 h 36"/>
                  <a:gd name="T46" fmla="*/ 4 w 23"/>
                  <a:gd name="T47" fmla="*/ 19 h 36"/>
                  <a:gd name="T48" fmla="*/ 5 w 23"/>
                  <a:gd name="T49" fmla="*/ 18 h 36"/>
                  <a:gd name="T50" fmla="*/ 5 w 23"/>
                  <a:gd name="T51" fmla="*/ 18 h 36"/>
                  <a:gd name="T52" fmla="*/ 5 w 23"/>
                  <a:gd name="T53" fmla="*/ 18 h 36"/>
                  <a:gd name="T54" fmla="*/ 5 w 23"/>
                  <a:gd name="T55" fmla="*/ 18 h 36"/>
                  <a:gd name="T56" fmla="*/ 4 w 23"/>
                  <a:gd name="T57" fmla="*/ 18 h 36"/>
                  <a:gd name="T58" fmla="*/ 3 w 23"/>
                  <a:gd name="T59" fmla="*/ 22 h 36"/>
                  <a:gd name="T60" fmla="*/ 3 w 23"/>
                  <a:gd name="T61" fmla="*/ 25 h 36"/>
                  <a:gd name="T62" fmla="*/ 7 w 23"/>
                  <a:gd name="T63" fmla="*/ 30 h 36"/>
                  <a:gd name="T64" fmla="*/ 7 w 23"/>
                  <a:gd name="T65" fmla="*/ 30 h 36"/>
                  <a:gd name="T66" fmla="*/ 8 w 23"/>
                  <a:gd name="T6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36">
                    <a:moveTo>
                      <a:pt x="11" y="36"/>
                    </a:moveTo>
                    <a:lnTo>
                      <a:pt x="8" y="35"/>
                    </a:lnTo>
                    <a:lnTo>
                      <a:pt x="5" y="33"/>
                    </a:lnTo>
                    <a:lnTo>
                      <a:pt x="4" y="32"/>
                    </a:lnTo>
                    <a:lnTo>
                      <a:pt x="1" y="29"/>
                    </a:lnTo>
                    <a:lnTo>
                      <a:pt x="1" y="28"/>
                    </a:lnTo>
                    <a:lnTo>
                      <a:pt x="1" y="25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19"/>
                    </a:lnTo>
                    <a:lnTo>
                      <a:pt x="3" y="15"/>
                    </a:lnTo>
                    <a:lnTo>
                      <a:pt x="4" y="13"/>
                    </a:lnTo>
                    <a:lnTo>
                      <a:pt x="5" y="10"/>
                    </a:lnTo>
                    <a:lnTo>
                      <a:pt x="8" y="8"/>
                    </a:lnTo>
                    <a:lnTo>
                      <a:pt x="10" y="5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3" y="3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7" y="10"/>
                    </a:lnTo>
                    <a:lnTo>
                      <a:pt x="20" y="13"/>
                    </a:lnTo>
                    <a:lnTo>
                      <a:pt x="20" y="16"/>
                    </a:lnTo>
                    <a:lnTo>
                      <a:pt x="23" y="22"/>
                    </a:lnTo>
                    <a:lnTo>
                      <a:pt x="23" y="26"/>
                    </a:lnTo>
                    <a:lnTo>
                      <a:pt x="21" y="30"/>
                    </a:lnTo>
                    <a:lnTo>
                      <a:pt x="18" y="33"/>
                    </a:lnTo>
                    <a:lnTo>
                      <a:pt x="16" y="35"/>
                    </a:lnTo>
                    <a:lnTo>
                      <a:pt x="13" y="35"/>
                    </a:lnTo>
                    <a:lnTo>
                      <a:pt x="11" y="36"/>
                    </a:lnTo>
                    <a:lnTo>
                      <a:pt x="11" y="36"/>
                    </a:lnTo>
                    <a:close/>
                    <a:moveTo>
                      <a:pt x="8" y="30"/>
                    </a:moveTo>
                    <a:lnTo>
                      <a:pt x="8" y="30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3" y="25"/>
                    </a:lnTo>
                    <a:lnTo>
                      <a:pt x="4" y="28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8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  <p:sp>
            <p:nvSpPr>
              <p:cNvPr id="338" name="Freeform 18"/>
              <p:cNvSpPr>
                <a:spLocks noEditPoints="1"/>
              </p:cNvSpPr>
              <p:nvPr/>
            </p:nvSpPr>
            <p:spPr bwMode="auto">
              <a:xfrm>
                <a:off x="6169025" y="3454401"/>
                <a:ext cx="12700" cy="19050"/>
              </a:xfrm>
              <a:custGeom>
                <a:avLst/>
                <a:gdLst>
                  <a:gd name="T0" fmla="*/ 7 w 23"/>
                  <a:gd name="T1" fmla="*/ 36 h 36"/>
                  <a:gd name="T2" fmla="*/ 3 w 23"/>
                  <a:gd name="T3" fmla="*/ 32 h 36"/>
                  <a:gd name="T4" fmla="*/ 0 w 23"/>
                  <a:gd name="T5" fmla="*/ 28 h 36"/>
                  <a:gd name="T6" fmla="*/ 0 w 23"/>
                  <a:gd name="T7" fmla="*/ 25 h 36"/>
                  <a:gd name="T8" fmla="*/ 0 w 23"/>
                  <a:gd name="T9" fmla="*/ 19 h 36"/>
                  <a:gd name="T10" fmla="*/ 5 w 23"/>
                  <a:gd name="T11" fmla="*/ 13 h 36"/>
                  <a:gd name="T12" fmla="*/ 7 w 23"/>
                  <a:gd name="T13" fmla="*/ 8 h 36"/>
                  <a:gd name="T14" fmla="*/ 10 w 23"/>
                  <a:gd name="T15" fmla="*/ 3 h 36"/>
                  <a:gd name="T16" fmla="*/ 12 w 23"/>
                  <a:gd name="T17" fmla="*/ 0 h 36"/>
                  <a:gd name="T18" fmla="*/ 12 w 23"/>
                  <a:gd name="T19" fmla="*/ 0 h 36"/>
                  <a:gd name="T20" fmla="*/ 12 w 23"/>
                  <a:gd name="T21" fmla="*/ 5 h 36"/>
                  <a:gd name="T22" fmla="*/ 16 w 23"/>
                  <a:gd name="T23" fmla="*/ 9 h 36"/>
                  <a:gd name="T24" fmla="*/ 19 w 23"/>
                  <a:gd name="T25" fmla="*/ 15 h 36"/>
                  <a:gd name="T26" fmla="*/ 23 w 23"/>
                  <a:gd name="T27" fmla="*/ 22 h 36"/>
                  <a:gd name="T28" fmla="*/ 20 w 23"/>
                  <a:gd name="T29" fmla="*/ 31 h 36"/>
                  <a:gd name="T30" fmla="*/ 16 w 23"/>
                  <a:gd name="T31" fmla="*/ 35 h 36"/>
                  <a:gd name="T32" fmla="*/ 12 w 23"/>
                  <a:gd name="T33" fmla="*/ 36 h 36"/>
                  <a:gd name="T34" fmla="*/ 7 w 23"/>
                  <a:gd name="T35" fmla="*/ 32 h 36"/>
                  <a:gd name="T36" fmla="*/ 9 w 23"/>
                  <a:gd name="T37" fmla="*/ 31 h 36"/>
                  <a:gd name="T38" fmla="*/ 9 w 23"/>
                  <a:gd name="T39" fmla="*/ 31 h 36"/>
                  <a:gd name="T40" fmla="*/ 7 w 23"/>
                  <a:gd name="T41" fmla="*/ 29 h 36"/>
                  <a:gd name="T42" fmla="*/ 6 w 23"/>
                  <a:gd name="T43" fmla="*/ 28 h 36"/>
                  <a:gd name="T44" fmla="*/ 5 w 23"/>
                  <a:gd name="T45" fmla="*/ 26 h 36"/>
                  <a:gd name="T46" fmla="*/ 5 w 23"/>
                  <a:gd name="T47" fmla="*/ 21 h 36"/>
                  <a:gd name="T48" fmla="*/ 5 w 23"/>
                  <a:gd name="T49" fmla="*/ 19 h 36"/>
                  <a:gd name="T50" fmla="*/ 5 w 23"/>
                  <a:gd name="T51" fmla="*/ 19 h 36"/>
                  <a:gd name="T52" fmla="*/ 5 w 23"/>
                  <a:gd name="T53" fmla="*/ 18 h 36"/>
                  <a:gd name="T54" fmla="*/ 5 w 23"/>
                  <a:gd name="T55" fmla="*/ 18 h 36"/>
                  <a:gd name="T56" fmla="*/ 5 w 23"/>
                  <a:gd name="T57" fmla="*/ 19 h 36"/>
                  <a:gd name="T58" fmla="*/ 3 w 23"/>
                  <a:gd name="T59" fmla="*/ 22 h 36"/>
                  <a:gd name="T60" fmla="*/ 3 w 23"/>
                  <a:gd name="T61" fmla="*/ 25 h 36"/>
                  <a:gd name="T62" fmla="*/ 6 w 23"/>
                  <a:gd name="T63" fmla="*/ 31 h 36"/>
                  <a:gd name="T64" fmla="*/ 6 w 23"/>
                  <a:gd name="T65" fmla="*/ 32 h 36"/>
                  <a:gd name="T66" fmla="*/ 7 w 23"/>
                  <a:gd name="T67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36">
                    <a:moveTo>
                      <a:pt x="10" y="36"/>
                    </a:moveTo>
                    <a:lnTo>
                      <a:pt x="7" y="36"/>
                    </a:lnTo>
                    <a:lnTo>
                      <a:pt x="6" y="35"/>
                    </a:lnTo>
                    <a:lnTo>
                      <a:pt x="3" y="32"/>
                    </a:lnTo>
                    <a:lnTo>
                      <a:pt x="2" y="31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6"/>
                    </a:lnTo>
                    <a:lnTo>
                      <a:pt x="5" y="13"/>
                    </a:lnTo>
                    <a:lnTo>
                      <a:pt x="6" y="12"/>
                    </a:lnTo>
                    <a:lnTo>
                      <a:pt x="7" y="8"/>
                    </a:lnTo>
                    <a:lnTo>
                      <a:pt x="9" y="6"/>
                    </a:lnTo>
                    <a:lnTo>
                      <a:pt x="10" y="3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5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6" y="11"/>
                    </a:lnTo>
                    <a:lnTo>
                      <a:pt x="19" y="15"/>
                    </a:lnTo>
                    <a:lnTo>
                      <a:pt x="20" y="16"/>
                    </a:lnTo>
                    <a:lnTo>
                      <a:pt x="23" y="22"/>
                    </a:lnTo>
                    <a:lnTo>
                      <a:pt x="22" y="26"/>
                    </a:lnTo>
                    <a:lnTo>
                      <a:pt x="20" y="31"/>
                    </a:lnTo>
                    <a:lnTo>
                      <a:pt x="18" y="34"/>
                    </a:lnTo>
                    <a:lnTo>
                      <a:pt x="16" y="35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0" y="36"/>
                    </a:lnTo>
                    <a:close/>
                    <a:moveTo>
                      <a:pt x="7" y="32"/>
                    </a:move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9"/>
                    </a:lnTo>
                    <a:lnTo>
                      <a:pt x="3" y="21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3" y="25"/>
                    </a:lnTo>
                    <a:lnTo>
                      <a:pt x="3" y="29"/>
                    </a:lnTo>
                    <a:lnTo>
                      <a:pt x="6" y="31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7" y="32"/>
                    </a:lnTo>
                    <a:lnTo>
                      <a:pt x="7" y="32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  <p:sp>
            <p:nvSpPr>
              <p:cNvPr id="339" name="Freeform 19"/>
              <p:cNvSpPr>
                <a:spLocks noEditPoints="1"/>
              </p:cNvSpPr>
              <p:nvPr/>
            </p:nvSpPr>
            <p:spPr bwMode="auto">
              <a:xfrm>
                <a:off x="6170613" y="3482976"/>
                <a:ext cx="11113" cy="19050"/>
              </a:xfrm>
              <a:custGeom>
                <a:avLst/>
                <a:gdLst>
                  <a:gd name="T0" fmla="*/ 7 w 21"/>
                  <a:gd name="T1" fmla="*/ 35 h 35"/>
                  <a:gd name="T2" fmla="*/ 3 w 21"/>
                  <a:gd name="T3" fmla="*/ 32 h 35"/>
                  <a:gd name="T4" fmla="*/ 0 w 21"/>
                  <a:gd name="T5" fmla="*/ 26 h 35"/>
                  <a:gd name="T6" fmla="*/ 0 w 21"/>
                  <a:gd name="T7" fmla="*/ 23 h 35"/>
                  <a:gd name="T8" fmla="*/ 0 w 21"/>
                  <a:gd name="T9" fmla="*/ 19 h 35"/>
                  <a:gd name="T10" fmla="*/ 3 w 21"/>
                  <a:gd name="T11" fmla="*/ 13 h 35"/>
                  <a:gd name="T12" fmla="*/ 7 w 21"/>
                  <a:gd name="T13" fmla="*/ 7 h 35"/>
                  <a:gd name="T14" fmla="*/ 10 w 21"/>
                  <a:gd name="T15" fmla="*/ 1 h 35"/>
                  <a:gd name="T16" fmla="*/ 10 w 21"/>
                  <a:gd name="T17" fmla="*/ 0 h 35"/>
                  <a:gd name="T18" fmla="*/ 10 w 21"/>
                  <a:gd name="T19" fmla="*/ 0 h 35"/>
                  <a:gd name="T20" fmla="*/ 11 w 21"/>
                  <a:gd name="T21" fmla="*/ 3 h 35"/>
                  <a:gd name="T22" fmla="*/ 14 w 21"/>
                  <a:gd name="T23" fmla="*/ 9 h 35"/>
                  <a:gd name="T24" fmla="*/ 18 w 21"/>
                  <a:gd name="T25" fmla="*/ 13 h 35"/>
                  <a:gd name="T26" fmla="*/ 21 w 21"/>
                  <a:gd name="T27" fmla="*/ 20 h 35"/>
                  <a:gd name="T28" fmla="*/ 20 w 21"/>
                  <a:gd name="T29" fmla="*/ 30 h 35"/>
                  <a:gd name="T30" fmla="*/ 14 w 21"/>
                  <a:gd name="T31" fmla="*/ 35 h 35"/>
                  <a:gd name="T32" fmla="*/ 11 w 21"/>
                  <a:gd name="T33" fmla="*/ 35 h 35"/>
                  <a:gd name="T34" fmla="*/ 7 w 21"/>
                  <a:gd name="T35" fmla="*/ 30 h 35"/>
                  <a:gd name="T36" fmla="*/ 7 w 21"/>
                  <a:gd name="T37" fmla="*/ 29 h 35"/>
                  <a:gd name="T38" fmla="*/ 7 w 21"/>
                  <a:gd name="T39" fmla="*/ 29 h 35"/>
                  <a:gd name="T40" fmla="*/ 7 w 21"/>
                  <a:gd name="T41" fmla="*/ 29 h 35"/>
                  <a:gd name="T42" fmla="*/ 5 w 21"/>
                  <a:gd name="T43" fmla="*/ 27 h 35"/>
                  <a:gd name="T44" fmla="*/ 4 w 21"/>
                  <a:gd name="T45" fmla="*/ 24 h 35"/>
                  <a:gd name="T46" fmla="*/ 3 w 21"/>
                  <a:gd name="T47" fmla="*/ 19 h 35"/>
                  <a:gd name="T48" fmla="*/ 4 w 21"/>
                  <a:gd name="T49" fmla="*/ 17 h 35"/>
                  <a:gd name="T50" fmla="*/ 4 w 21"/>
                  <a:gd name="T51" fmla="*/ 17 h 35"/>
                  <a:gd name="T52" fmla="*/ 4 w 21"/>
                  <a:gd name="T53" fmla="*/ 17 h 35"/>
                  <a:gd name="T54" fmla="*/ 4 w 21"/>
                  <a:gd name="T55" fmla="*/ 17 h 35"/>
                  <a:gd name="T56" fmla="*/ 4 w 21"/>
                  <a:gd name="T57" fmla="*/ 17 h 35"/>
                  <a:gd name="T58" fmla="*/ 1 w 21"/>
                  <a:gd name="T59" fmla="*/ 22 h 35"/>
                  <a:gd name="T60" fmla="*/ 1 w 21"/>
                  <a:gd name="T61" fmla="*/ 24 h 35"/>
                  <a:gd name="T62" fmla="*/ 5 w 21"/>
                  <a:gd name="T63" fmla="*/ 30 h 35"/>
                  <a:gd name="T64" fmla="*/ 5 w 21"/>
                  <a:gd name="T65" fmla="*/ 30 h 35"/>
                  <a:gd name="T66" fmla="*/ 7 w 21"/>
                  <a:gd name="T6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35">
                    <a:moveTo>
                      <a:pt x="10" y="35"/>
                    </a:moveTo>
                    <a:lnTo>
                      <a:pt x="7" y="35"/>
                    </a:lnTo>
                    <a:lnTo>
                      <a:pt x="4" y="33"/>
                    </a:lnTo>
                    <a:lnTo>
                      <a:pt x="3" y="32"/>
                    </a:lnTo>
                    <a:lnTo>
                      <a:pt x="1" y="29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8" y="4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3"/>
                    </a:lnTo>
                    <a:lnTo>
                      <a:pt x="14" y="7"/>
                    </a:lnTo>
                    <a:lnTo>
                      <a:pt x="14" y="9"/>
                    </a:lnTo>
                    <a:lnTo>
                      <a:pt x="16" y="10"/>
                    </a:lnTo>
                    <a:lnTo>
                      <a:pt x="18" y="13"/>
                    </a:lnTo>
                    <a:lnTo>
                      <a:pt x="20" y="16"/>
                    </a:lnTo>
                    <a:lnTo>
                      <a:pt x="21" y="20"/>
                    </a:lnTo>
                    <a:lnTo>
                      <a:pt x="21" y="26"/>
                    </a:lnTo>
                    <a:lnTo>
                      <a:pt x="20" y="30"/>
                    </a:lnTo>
                    <a:lnTo>
                      <a:pt x="17" y="33"/>
                    </a:lnTo>
                    <a:lnTo>
                      <a:pt x="14" y="35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10" y="35"/>
                    </a:lnTo>
                    <a:close/>
                    <a:moveTo>
                      <a:pt x="7" y="30"/>
                    </a:moveTo>
                    <a:lnTo>
                      <a:pt x="7" y="30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3" y="19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3" y="19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1" y="24"/>
                    </a:lnTo>
                    <a:lnTo>
                      <a:pt x="3" y="27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7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</p:grpSp>
        <p:grpSp>
          <p:nvGrpSpPr>
            <p:cNvPr id="340" name="Group 339"/>
            <p:cNvGrpSpPr/>
            <p:nvPr/>
          </p:nvGrpSpPr>
          <p:grpSpPr>
            <a:xfrm>
              <a:off x="11169756" y="3489043"/>
              <a:ext cx="163513" cy="290513"/>
              <a:chOff x="6037263" y="3362326"/>
              <a:chExt cx="163513" cy="290513"/>
            </a:xfrm>
            <a:solidFill>
              <a:schemeClr val="bg2">
                <a:lumMod val="25000"/>
              </a:schemeClr>
            </a:solidFill>
          </p:grpSpPr>
          <p:sp>
            <p:nvSpPr>
              <p:cNvPr id="341" name="Freeform 14"/>
              <p:cNvSpPr>
                <a:spLocks noEditPoints="1"/>
              </p:cNvSpPr>
              <p:nvPr/>
            </p:nvSpPr>
            <p:spPr bwMode="auto">
              <a:xfrm>
                <a:off x="6037263" y="3362326"/>
                <a:ext cx="163513" cy="290513"/>
              </a:xfrm>
              <a:custGeom>
                <a:avLst/>
                <a:gdLst>
                  <a:gd name="T0" fmla="*/ 1 w 309"/>
                  <a:gd name="T1" fmla="*/ 495 h 548"/>
                  <a:gd name="T2" fmla="*/ 1 w 309"/>
                  <a:gd name="T3" fmla="*/ 442 h 548"/>
                  <a:gd name="T4" fmla="*/ 77 w 309"/>
                  <a:gd name="T5" fmla="*/ 439 h 548"/>
                  <a:gd name="T6" fmla="*/ 77 w 309"/>
                  <a:gd name="T7" fmla="*/ 410 h 548"/>
                  <a:gd name="T8" fmla="*/ 77 w 309"/>
                  <a:gd name="T9" fmla="*/ 192 h 548"/>
                  <a:gd name="T10" fmla="*/ 76 w 309"/>
                  <a:gd name="T11" fmla="*/ 0 h 548"/>
                  <a:gd name="T12" fmla="*/ 128 w 309"/>
                  <a:gd name="T13" fmla="*/ 0 h 548"/>
                  <a:gd name="T14" fmla="*/ 166 w 309"/>
                  <a:gd name="T15" fmla="*/ 0 h 548"/>
                  <a:gd name="T16" fmla="*/ 192 w 309"/>
                  <a:gd name="T17" fmla="*/ 0 h 548"/>
                  <a:gd name="T18" fmla="*/ 192 w 309"/>
                  <a:gd name="T19" fmla="*/ 60 h 548"/>
                  <a:gd name="T20" fmla="*/ 238 w 309"/>
                  <a:gd name="T21" fmla="*/ 60 h 548"/>
                  <a:gd name="T22" fmla="*/ 278 w 309"/>
                  <a:gd name="T23" fmla="*/ 60 h 548"/>
                  <a:gd name="T24" fmla="*/ 278 w 309"/>
                  <a:gd name="T25" fmla="*/ 126 h 548"/>
                  <a:gd name="T26" fmla="*/ 267 w 309"/>
                  <a:gd name="T27" fmla="*/ 126 h 548"/>
                  <a:gd name="T28" fmla="*/ 267 w 309"/>
                  <a:gd name="T29" fmla="*/ 83 h 548"/>
                  <a:gd name="T30" fmla="*/ 192 w 309"/>
                  <a:gd name="T31" fmla="*/ 83 h 548"/>
                  <a:gd name="T32" fmla="*/ 192 w 309"/>
                  <a:gd name="T33" fmla="*/ 263 h 548"/>
                  <a:gd name="T34" fmla="*/ 194 w 309"/>
                  <a:gd name="T35" fmla="*/ 441 h 548"/>
                  <a:gd name="T36" fmla="*/ 237 w 309"/>
                  <a:gd name="T37" fmla="*/ 442 h 548"/>
                  <a:gd name="T38" fmla="*/ 309 w 309"/>
                  <a:gd name="T39" fmla="*/ 442 h 548"/>
                  <a:gd name="T40" fmla="*/ 309 w 309"/>
                  <a:gd name="T41" fmla="*/ 491 h 548"/>
                  <a:gd name="T42" fmla="*/ 309 w 309"/>
                  <a:gd name="T43" fmla="*/ 547 h 548"/>
                  <a:gd name="T44" fmla="*/ 120 w 309"/>
                  <a:gd name="T45" fmla="*/ 548 h 548"/>
                  <a:gd name="T46" fmla="*/ 0 w 309"/>
                  <a:gd name="T47" fmla="*/ 547 h 548"/>
                  <a:gd name="T48" fmla="*/ 1 w 309"/>
                  <a:gd name="T49" fmla="*/ 495 h 548"/>
                  <a:gd name="T50" fmla="*/ 267 w 309"/>
                  <a:gd name="T51" fmla="*/ 491 h 548"/>
                  <a:gd name="T52" fmla="*/ 267 w 309"/>
                  <a:gd name="T53" fmla="*/ 462 h 548"/>
                  <a:gd name="T54" fmla="*/ 120 w 309"/>
                  <a:gd name="T55" fmla="*/ 462 h 548"/>
                  <a:gd name="T56" fmla="*/ 204 w 309"/>
                  <a:gd name="T57" fmla="*/ 462 h 548"/>
                  <a:gd name="T58" fmla="*/ 24 w 309"/>
                  <a:gd name="T59" fmla="*/ 462 h 548"/>
                  <a:gd name="T60" fmla="*/ 24 w 309"/>
                  <a:gd name="T61" fmla="*/ 492 h 548"/>
                  <a:gd name="T62" fmla="*/ 24 w 309"/>
                  <a:gd name="T63" fmla="*/ 520 h 548"/>
                  <a:gd name="T64" fmla="*/ 120 w 309"/>
                  <a:gd name="T65" fmla="*/ 520 h 548"/>
                  <a:gd name="T66" fmla="*/ 267 w 309"/>
                  <a:gd name="T67" fmla="*/ 518 h 548"/>
                  <a:gd name="T68" fmla="*/ 267 w 309"/>
                  <a:gd name="T69" fmla="*/ 491 h 548"/>
                  <a:gd name="T70" fmla="*/ 163 w 309"/>
                  <a:gd name="T71" fmla="*/ 232 h 548"/>
                  <a:gd name="T72" fmla="*/ 163 w 309"/>
                  <a:gd name="T73" fmla="*/ 31 h 548"/>
                  <a:gd name="T74" fmla="*/ 135 w 309"/>
                  <a:gd name="T75" fmla="*/ 31 h 548"/>
                  <a:gd name="T76" fmla="*/ 106 w 309"/>
                  <a:gd name="T77" fmla="*/ 31 h 548"/>
                  <a:gd name="T78" fmla="*/ 106 w 309"/>
                  <a:gd name="T79" fmla="*/ 232 h 548"/>
                  <a:gd name="T80" fmla="*/ 106 w 309"/>
                  <a:gd name="T81" fmla="*/ 441 h 548"/>
                  <a:gd name="T82" fmla="*/ 136 w 309"/>
                  <a:gd name="T83" fmla="*/ 441 h 548"/>
                  <a:gd name="T84" fmla="*/ 165 w 309"/>
                  <a:gd name="T85" fmla="*/ 441 h 548"/>
                  <a:gd name="T86" fmla="*/ 163 w 309"/>
                  <a:gd name="T87" fmla="*/ 232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09" h="548">
                    <a:moveTo>
                      <a:pt x="1" y="495"/>
                    </a:moveTo>
                    <a:lnTo>
                      <a:pt x="1" y="442"/>
                    </a:lnTo>
                    <a:lnTo>
                      <a:pt x="77" y="439"/>
                    </a:lnTo>
                    <a:lnTo>
                      <a:pt x="77" y="410"/>
                    </a:lnTo>
                    <a:lnTo>
                      <a:pt x="77" y="192"/>
                    </a:lnTo>
                    <a:lnTo>
                      <a:pt x="76" y="0"/>
                    </a:lnTo>
                    <a:lnTo>
                      <a:pt x="128" y="0"/>
                    </a:lnTo>
                    <a:lnTo>
                      <a:pt x="166" y="0"/>
                    </a:lnTo>
                    <a:lnTo>
                      <a:pt x="192" y="0"/>
                    </a:lnTo>
                    <a:lnTo>
                      <a:pt x="192" y="60"/>
                    </a:lnTo>
                    <a:lnTo>
                      <a:pt x="238" y="60"/>
                    </a:lnTo>
                    <a:lnTo>
                      <a:pt x="278" y="60"/>
                    </a:lnTo>
                    <a:lnTo>
                      <a:pt x="278" y="126"/>
                    </a:lnTo>
                    <a:lnTo>
                      <a:pt x="267" y="126"/>
                    </a:lnTo>
                    <a:lnTo>
                      <a:pt x="267" y="83"/>
                    </a:lnTo>
                    <a:lnTo>
                      <a:pt x="192" y="83"/>
                    </a:lnTo>
                    <a:lnTo>
                      <a:pt x="192" y="263"/>
                    </a:lnTo>
                    <a:lnTo>
                      <a:pt x="194" y="441"/>
                    </a:lnTo>
                    <a:lnTo>
                      <a:pt x="237" y="442"/>
                    </a:lnTo>
                    <a:lnTo>
                      <a:pt x="309" y="442"/>
                    </a:lnTo>
                    <a:lnTo>
                      <a:pt x="309" y="491"/>
                    </a:lnTo>
                    <a:lnTo>
                      <a:pt x="309" y="547"/>
                    </a:lnTo>
                    <a:lnTo>
                      <a:pt x="120" y="548"/>
                    </a:lnTo>
                    <a:lnTo>
                      <a:pt x="0" y="547"/>
                    </a:lnTo>
                    <a:lnTo>
                      <a:pt x="1" y="495"/>
                    </a:lnTo>
                    <a:close/>
                    <a:moveTo>
                      <a:pt x="267" y="491"/>
                    </a:moveTo>
                    <a:lnTo>
                      <a:pt x="267" y="462"/>
                    </a:lnTo>
                    <a:lnTo>
                      <a:pt x="120" y="462"/>
                    </a:lnTo>
                    <a:lnTo>
                      <a:pt x="204" y="462"/>
                    </a:lnTo>
                    <a:lnTo>
                      <a:pt x="24" y="462"/>
                    </a:lnTo>
                    <a:lnTo>
                      <a:pt x="24" y="492"/>
                    </a:lnTo>
                    <a:lnTo>
                      <a:pt x="24" y="520"/>
                    </a:lnTo>
                    <a:lnTo>
                      <a:pt x="120" y="520"/>
                    </a:lnTo>
                    <a:lnTo>
                      <a:pt x="267" y="518"/>
                    </a:lnTo>
                    <a:lnTo>
                      <a:pt x="267" y="491"/>
                    </a:lnTo>
                    <a:close/>
                    <a:moveTo>
                      <a:pt x="163" y="232"/>
                    </a:moveTo>
                    <a:lnTo>
                      <a:pt x="163" y="31"/>
                    </a:lnTo>
                    <a:lnTo>
                      <a:pt x="135" y="31"/>
                    </a:lnTo>
                    <a:lnTo>
                      <a:pt x="106" y="31"/>
                    </a:lnTo>
                    <a:lnTo>
                      <a:pt x="106" y="232"/>
                    </a:lnTo>
                    <a:lnTo>
                      <a:pt x="106" y="441"/>
                    </a:lnTo>
                    <a:lnTo>
                      <a:pt x="136" y="441"/>
                    </a:lnTo>
                    <a:lnTo>
                      <a:pt x="165" y="441"/>
                    </a:lnTo>
                    <a:lnTo>
                      <a:pt x="163" y="232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  <p:sp>
            <p:nvSpPr>
              <p:cNvPr id="342" name="Freeform 16"/>
              <p:cNvSpPr>
                <a:spLocks noEditPoints="1"/>
              </p:cNvSpPr>
              <p:nvPr/>
            </p:nvSpPr>
            <p:spPr bwMode="auto">
              <a:xfrm>
                <a:off x="6181725" y="3436938"/>
                <a:ext cx="11113" cy="19050"/>
              </a:xfrm>
              <a:custGeom>
                <a:avLst/>
                <a:gdLst>
                  <a:gd name="T0" fmla="*/ 7 w 21"/>
                  <a:gd name="T1" fmla="*/ 34 h 36"/>
                  <a:gd name="T2" fmla="*/ 3 w 21"/>
                  <a:gd name="T3" fmla="*/ 31 h 36"/>
                  <a:gd name="T4" fmla="*/ 0 w 21"/>
                  <a:gd name="T5" fmla="*/ 27 h 36"/>
                  <a:gd name="T6" fmla="*/ 0 w 21"/>
                  <a:gd name="T7" fmla="*/ 23 h 36"/>
                  <a:gd name="T8" fmla="*/ 0 w 21"/>
                  <a:gd name="T9" fmla="*/ 19 h 36"/>
                  <a:gd name="T10" fmla="*/ 3 w 21"/>
                  <a:gd name="T11" fmla="*/ 13 h 36"/>
                  <a:gd name="T12" fmla="*/ 7 w 21"/>
                  <a:gd name="T13" fmla="*/ 7 h 36"/>
                  <a:gd name="T14" fmla="*/ 10 w 21"/>
                  <a:gd name="T15" fmla="*/ 3 h 36"/>
                  <a:gd name="T16" fmla="*/ 10 w 21"/>
                  <a:gd name="T17" fmla="*/ 0 h 36"/>
                  <a:gd name="T18" fmla="*/ 10 w 21"/>
                  <a:gd name="T19" fmla="*/ 0 h 36"/>
                  <a:gd name="T20" fmla="*/ 11 w 21"/>
                  <a:gd name="T21" fmla="*/ 3 h 36"/>
                  <a:gd name="T22" fmla="*/ 16 w 21"/>
                  <a:gd name="T23" fmla="*/ 9 h 36"/>
                  <a:gd name="T24" fmla="*/ 18 w 21"/>
                  <a:gd name="T25" fmla="*/ 13 h 36"/>
                  <a:gd name="T26" fmla="*/ 21 w 21"/>
                  <a:gd name="T27" fmla="*/ 21 h 36"/>
                  <a:gd name="T28" fmla="*/ 20 w 21"/>
                  <a:gd name="T29" fmla="*/ 30 h 36"/>
                  <a:gd name="T30" fmla="*/ 14 w 21"/>
                  <a:gd name="T31" fmla="*/ 34 h 36"/>
                  <a:gd name="T32" fmla="*/ 11 w 21"/>
                  <a:gd name="T33" fmla="*/ 36 h 36"/>
                  <a:gd name="T34" fmla="*/ 7 w 21"/>
                  <a:gd name="T35" fmla="*/ 30 h 36"/>
                  <a:gd name="T36" fmla="*/ 7 w 21"/>
                  <a:gd name="T37" fmla="*/ 29 h 36"/>
                  <a:gd name="T38" fmla="*/ 7 w 21"/>
                  <a:gd name="T39" fmla="*/ 29 h 36"/>
                  <a:gd name="T40" fmla="*/ 7 w 21"/>
                  <a:gd name="T41" fmla="*/ 29 h 36"/>
                  <a:gd name="T42" fmla="*/ 5 w 21"/>
                  <a:gd name="T43" fmla="*/ 27 h 36"/>
                  <a:gd name="T44" fmla="*/ 4 w 21"/>
                  <a:gd name="T45" fmla="*/ 26 h 36"/>
                  <a:gd name="T46" fmla="*/ 4 w 21"/>
                  <a:gd name="T47" fmla="*/ 19 h 36"/>
                  <a:gd name="T48" fmla="*/ 4 w 21"/>
                  <a:gd name="T49" fmla="*/ 17 h 36"/>
                  <a:gd name="T50" fmla="*/ 4 w 21"/>
                  <a:gd name="T51" fmla="*/ 17 h 36"/>
                  <a:gd name="T52" fmla="*/ 4 w 21"/>
                  <a:gd name="T53" fmla="*/ 17 h 36"/>
                  <a:gd name="T54" fmla="*/ 4 w 21"/>
                  <a:gd name="T55" fmla="*/ 17 h 36"/>
                  <a:gd name="T56" fmla="*/ 4 w 21"/>
                  <a:gd name="T57" fmla="*/ 17 h 36"/>
                  <a:gd name="T58" fmla="*/ 3 w 21"/>
                  <a:gd name="T59" fmla="*/ 21 h 36"/>
                  <a:gd name="T60" fmla="*/ 3 w 21"/>
                  <a:gd name="T61" fmla="*/ 24 h 36"/>
                  <a:gd name="T62" fmla="*/ 5 w 21"/>
                  <a:gd name="T63" fmla="*/ 30 h 36"/>
                  <a:gd name="T64" fmla="*/ 5 w 21"/>
                  <a:gd name="T65" fmla="*/ 30 h 36"/>
                  <a:gd name="T66" fmla="*/ 7 w 21"/>
                  <a:gd name="T6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36">
                    <a:moveTo>
                      <a:pt x="10" y="36"/>
                    </a:moveTo>
                    <a:lnTo>
                      <a:pt x="7" y="34"/>
                    </a:lnTo>
                    <a:lnTo>
                      <a:pt x="4" y="33"/>
                    </a:lnTo>
                    <a:lnTo>
                      <a:pt x="3" y="31"/>
                    </a:lnTo>
                    <a:lnTo>
                      <a:pt x="1" y="29"/>
                    </a:lnTo>
                    <a:lnTo>
                      <a:pt x="0" y="27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8" y="4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3"/>
                    </a:lnTo>
                    <a:lnTo>
                      <a:pt x="14" y="9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18" y="13"/>
                    </a:lnTo>
                    <a:lnTo>
                      <a:pt x="20" y="16"/>
                    </a:lnTo>
                    <a:lnTo>
                      <a:pt x="21" y="21"/>
                    </a:lnTo>
                    <a:lnTo>
                      <a:pt x="21" y="26"/>
                    </a:lnTo>
                    <a:lnTo>
                      <a:pt x="20" y="30"/>
                    </a:lnTo>
                    <a:lnTo>
                      <a:pt x="17" y="33"/>
                    </a:lnTo>
                    <a:lnTo>
                      <a:pt x="14" y="34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10" y="36"/>
                    </a:lnTo>
                    <a:close/>
                    <a:moveTo>
                      <a:pt x="7" y="30"/>
                    </a:moveTo>
                    <a:lnTo>
                      <a:pt x="7" y="30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3" y="23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3" y="20"/>
                    </a:lnTo>
                    <a:lnTo>
                      <a:pt x="3" y="21"/>
                    </a:lnTo>
                    <a:lnTo>
                      <a:pt x="1" y="23"/>
                    </a:lnTo>
                    <a:lnTo>
                      <a:pt x="3" y="24"/>
                    </a:lnTo>
                    <a:lnTo>
                      <a:pt x="3" y="27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1"/>
                    </a:lnTo>
                    <a:lnTo>
                      <a:pt x="7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  <p:sp>
            <p:nvSpPr>
              <p:cNvPr id="343" name="Freeform 17"/>
              <p:cNvSpPr>
                <a:spLocks noEditPoints="1"/>
              </p:cNvSpPr>
              <p:nvPr/>
            </p:nvSpPr>
            <p:spPr bwMode="auto">
              <a:xfrm>
                <a:off x="6181725" y="3467101"/>
                <a:ext cx="12700" cy="19050"/>
              </a:xfrm>
              <a:custGeom>
                <a:avLst/>
                <a:gdLst>
                  <a:gd name="T0" fmla="*/ 8 w 23"/>
                  <a:gd name="T1" fmla="*/ 35 h 36"/>
                  <a:gd name="T2" fmla="*/ 4 w 23"/>
                  <a:gd name="T3" fmla="*/ 32 h 36"/>
                  <a:gd name="T4" fmla="*/ 1 w 23"/>
                  <a:gd name="T5" fmla="*/ 28 h 36"/>
                  <a:gd name="T6" fmla="*/ 0 w 23"/>
                  <a:gd name="T7" fmla="*/ 23 h 36"/>
                  <a:gd name="T8" fmla="*/ 1 w 23"/>
                  <a:gd name="T9" fmla="*/ 19 h 36"/>
                  <a:gd name="T10" fmla="*/ 4 w 23"/>
                  <a:gd name="T11" fmla="*/ 13 h 36"/>
                  <a:gd name="T12" fmla="*/ 8 w 23"/>
                  <a:gd name="T13" fmla="*/ 8 h 36"/>
                  <a:gd name="T14" fmla="*/ 11 w 23"/>
                  <a:gd name="T15" fmla="*/ 3 h 36"/>
                  <a:gd name="T16" fmla="*/ 11 w 23"/>
                  <a:gd name="T17" fmla="*/ 0 h 36"/>
                  <a:gd name="T18" fmla="*/ 11 w 23"/>
                  <a:gd name="T19" fmla="*/ 0 h 36"/>
                  <a:gd name="T20" fmla="*/ 13 w 23"/>
                  <a:gd name="T21" fmla="*/ 3 h 36"/>
                  <a:gd name="T22" fmla="*/ 16 w 23"/>
                  <a:gd name="T23" fmla="*/ 9 h 36"/>
                  <a:gd name="T24" fmla="*/ 20 w 23"/>
                  <a:gd name="T25" fmla="*/ 13 h 36"/>
                  <a:gd name="T26" fmla="*/ 23 w 23"/>
                  <a:gd name="T27" fmla="*/ 22 h 36"/>
                  <a:gd name="T28" fmla="*/ 21 w 23"/>
                  <a:gd name="T29" fmla="*/ 30 h 36"/>
                  <a:gd name="T30" fmla="*/ 16 w 23"/>
                  <a:gd name="T31" fmla="*/ 35 h 36"/>
                  <a:gd name="T32" fmla="*/ 11 w 23"/>
                  <a:gd name="T33" fmla="*/ 36 h 36"/>
                  <a:gd name="T34" fmla="*/ 8 w 23"/>
                  <a:gd name="T35" fmla="*/ 30 h 36"/>
                  <a:gd name="T36" fmla="*/ 8 w 23"/>
                  <a:gd name="T37" fmla="*/ 29 h 36"/>
                  <a:gd name="T38" fmla="*/ 8 w 23"/>
                  <a:gd name="T39" fmla="*/ 29 h 36"/>
                  <a:gd name="T40" fmla="*/ 8 w 23"/>
                  <a:gd name="T41" fmla="*/ 29 h 36"/>
                  <a:gd name="T42" fmla="*/ 7 w 23"/>
                  <a:gd name="T43" fmla="*/ 28 h 36"/>
                  <a:gd name="T44" fmla="*/ 5 w 23"/>
                  <a:gd name="T45" fmla="*/ 26 h 36"/>
                  <a:gd name="T46" fmla="*/ 4 w 23"/>
                  <a:gd name="T47" fmla="*/ 19 h 36"/>
                  <a:gd name="T48" fmla="*/ 5 w 23"/>
                  <a:gd name="T49" fmla="*/ 18 h 36"/>
                  <a:gd name="T50" fmla="*/ 5 w 23"/>
                  <a:gd name="T51" fmla="*/ 18 h 36"/>
                  <a:gd name="T52" fmla="*/ 5 w 23"/>
                  <a:gd name="T53" fmla="*/ 18 h 36"/>
                  <a:gd name="T54" fmla="*/ 5 w 23"/>
                  <a:gd name="T55" fmla="*/ 18 h 36"/>
                  <a:gd name="T56" fmla="*/ 4 w 23"/>
                  <a:gd name="T57" fmla="*/ 18 h 36"/>
                  <a:gd name="T58" fmla="*/ 3 w 23"/>
                  <a:gd name="T59" fmla="*/ 22 h 36"/>
                  <a:gd name="T60" fmla="*/ 3 w 23"/>
                  <a:gd name="T61" fmla="*/ 25 h 36"/>
                  <a:gd name="T62" fmla="*/ 7 w 23"/>
                  <a:gd name="T63" fmla="*/ 30 h 36"/>
                  <a:gd name="T64" fmla="*/ 7 w 23"/>
                  <a:gd name="T65" fmla="*/ 30 h 36"/>
                  <a:gd name="T66" fmla="*/ 8 w 23"/>
                  <a:gd name="T6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36">
                    <a:moveTo>
                      <a:pt x="11" y="36"/>
                    </a:moveTo>
                    <a:lnTo>
                      <a:pt x="8" y="35"/>
                    </a:lnTo>
                    <a:lnTo>
                      <a:pt x="5" y="33"/>
                    </a:lnTo>
                    <a:lnTo>
                      <a:pt x="4" y="32"/>
                    </a:lnTo>
                    <a:lnTo>
                      <a:pt x="1" y="29"/>
                    </a:lnTo>
                    <a:lnTo>
                      <a:pt x="1" y="28"/>
                    </a:lnTo>
                    <a:lnTo>
                      <a:pt x="1" y="25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19"/>
                    </a:lnTo>
                    <a:lnTo>
                      <a:pt x="3" y="15"/>
                    </a:lnTo>
                    <a:lnTo>
                      <a:pt x="4" y="13"/>
                    </a:lnTo>
                    <a:lnTo>
                      <a:pt x="5" y="10"/>
                    </a:lnTo>
                    <a:lnTo>
                      <a:pt x="8" y="8"/>
                    </a:lnTo>
                    <a:lnTo>
                      <a:pt x="10" y="5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3" y="3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7" y="10"/>
                    </a:lnTo>
                    <a:lnTo>
                      <a:pt x="20" y="13"/>
                    </a:lnTo>
                    <a:lnTo>
                      <a:pt x="20" y="16"/>
                    </a:lnTo>
                    <a:lnTo>
                      <a:pt x="23" y="22"/>
                    </a:lnTo>
                    <a:lnTo>
                      <a:pt x="23" y="26"/>
                    </a:lnTo>
                    <a:lnTo>
                      <a:pt x="21" y="30"/>
                    </a:lnTo>
                    <a:lnTo>
                      <a:pt x="18" y="33"/>
                    </a:lnTo>
                    <a:lnTo>
                      <a:pt x="16" y="35"/>
                    </a:lnTo>
                    <a:lnTo>
                      <a:pt x="13" y="35"/>
                    </a:lnTo>
                    <a:lnTo>
                      <a:pt x="11" y="36"/>
                    </a:lnTo>
                    <a:lnTo>
                      <a:pt x="11" y="36"/>
                    </a:lnTo>
                    <a:close/>
                    <a:moveTo>
                      <a:pt x="8" y="30"/>
                    </a:moveTo>
                    <a:lnTo>
                      <a:pt x="8" y="30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3" y="25"/>
                    </a:lnTo>
                    <a:lnTo>
                      <a:pt x="4" y="28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8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  <p:sp>
            <p:nvSpPr>
              <p:cNvPr id="344" name="Freeform 18"/>
              <p:cNvSpPr>
                <a:spLocks noEditPoints="1"/>
              </p:cNvSpPr>
              <p:nvPr/>
            </p:nvSpPr>
            <p:spPr bwMode="auto">
              <a:xfrm>
                <a:off x="6169025" y="3454401"/>
                <a:ext cx="12700" cy="19050"/>
              </a:xfrm>
              <a:custGeom>
                <a:avLst/>
                <a:gdLst>
                  <a:gd name="T0" fmla="*/ 7 w 23"/>
                  <a:gd name="T1" fmla="*/ 36 h 36"/>
                  <a:gd name="T2" fmla="*/ 3 w 23"/>
                  <a:gd name="T3" fmla="*/ 32 h 36"/>
                  <a:gd name="T4" fmla="*/ 0 w 23"/>
                  <a:gd name="T5" fmla="*/ 28 h 36"/>
                  <a:gd name="T6" fmla="*/ 0 w 23"/>
                  <a:gd name="T7" fmla="*/ 25 h 36"/>
                  <a:gd name="T8" fmla="*/ 0 w 23"/>
                  <a:gd name="T9" fmla="*/ 19 h 36"/>
                  <a:gd name="T10" fmla="*/ 5 w 23"/>
                  <a:gd name="T11" fmla="*/ 13 h 36"/>
                  <a:gd name="T12" fmla="*/ 7 w 23"/>
                  <a:gd name="T13" fmla="*/ 8 h 36"/>
                  <a:gd name="T14" fmla="*/ 10 w 23"/>
                  <a:gd name="T15" fmla="*/ 3 h 36"/>
                  <a:gd name="T16" fmla="*/ 12 w 23"/>
                  <a:gd name="T17" fmla="*/ 0 h 36"/>
                  <a:gd name="T18" fmla="*/ 12 w 23"/>
                  <a:gd name="T19" fmla="*/ 0 h 36"/>
                  <a:gd name="T20" fmla="*/ 12 w 23"/>
                  <a:gd name="T21" fmla="*/ 5 h 36"/>
                  <a:gd name="T22" fmla="*/ 16 w 23"/>
                  <a:gd name="T23" fmla="*/ 9 h 36"/>
                  <a:gd name="T24" fmla="*/ 19 w 23"/>
                  <a:gd name="T25" fmla="*/ 15 h 36"/>
                  <a:gd name="T26" fmla="*/ 23 w 23"/>
                  <a:gd name="T27" fmla="*/ 22 h 36"/>
                  <a:gd name="T28" fmla="*/ 20 w 23"/>
                  <a:gd name="T29" fmla="*/ 31 h 36"/>
                  <a:gd name="T30" fmla="*/ 16 w 23"/>
                  <a:gd name="T31" fmla="*/ 35 h 36"/>
                  <a:gd name="T32" fmla="*/ 12 w 23"/>
                  <a:gd name="T33" fmla="*/ 36 h 36"/>
                  <a:gd name="T34" fmla="*/ 7 w 23"/>
                  <a:gd name="T35" fmla="*/ 32 h 36"/>
                  <a:gd name="T36" fmla="*/ 9 w 23"/>
                  <a:gd name="T37" fmla="*/ 31 h 36"/>
                  <a:gd name="T38" fmla="*/ 9 w 23"/>
                  <a:gd name="T39" fmla="*/ 31 h 36"/>
                  <a:gd name="T40" fmla="*/ 7 w 23"/>
                  <a:gd name="T41" fmla="*/ 29 h 36"/>
                  <a:gd name="T42" fmla="*/ 6 w 23"/>
                  <a:gd name="T43" fmla="*/ 28 h 36"/>
                  <a:gd name="T44" fmla="*/ 5 w 23"/>
                  <a:gd name="T45" fmla="*/ 26 h 36"/>
                  <a:gd name="T46" fmla="*/ 5 w 23"/>
                  <a:gd name="T47" fmla="*/ 21 h 36"/>
                  <a:gd name="T48" fmla="*/ 5 w 23"/>
                  <a:gd name="T49" fmla="*/ 19 h 36"/>
                  <a:gd name="T50" fmla="*/ 5 w 23"/>
                  <a:gd name="T51" fmla="*/ 19 h 36"/>
                  <a:gd name="T52" fmla="*/ 5 w 23"/>
                  <a:gd name="T53" fmla="*/ 18 h 36"/>
                  <a:gd name="T54" fmla="*/ 5 w 23"/>
                  <a:gd name="T55" fmla="*/ 18 h 36"/>
                  <a:gd name="T56" fmla="*/ 5 w 23"/>
                  <a:gd name="T57" fmla="*/ 19 h 36"/>
                  <a:gd name="T58" fmla="*/ 3 w 23"/>
                  <a:gd name="T59" fmla="*/ 22 h 36"/>
                  <a:gd name="T60" fmla="*/ 3 w 23"/>
                  <a:gd name="T61" fmla="*/ 25 h 36"/>
                  <a:gd name="T62" fmla="*/ 6 w 23"/>
                  <a:gd name="T63" fmla="*/ 31 h 36"/>
                  <a:gd name="T64" fmla="*/ 6 w 23"/>
                  <a:gd name="T65" fmla="*/ 32 h 36"/>
                  <a:gd name="T66" fmla="*/ 7 w 23"/>
                  <a:gd name="T67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36">
                    <a:moveTo>
                      <a:pt x="10" y="36"/>
                    </a:moveTo>
                    <a:lnTo>
                      <a:pt x="7" y="36"/>
                    </a:lnTo>
                    <a:lnTo>
                      <a:pt x="6" y="35"/>
                    </a:lnTo>
                    <a:lnTo>
                      <a:pt x="3" y="32"/>
                    </a:lnTo>
                    <a:lnTo>
                      <a:pt x="2" y="31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6"/>
                    </a:lnTo>
                    <a:lnTo>
                      <a:pt x="5" y="13"/>
                    </a:lnTo>
                    <a:lnTo>
                      <a:pt x="6" y="12"/>
                    </a:lnTo>
                    <a:lnTo>
                      <a:pt x="7" y="8"/>
                    </a:lnTo>
                    <a:lnTo>
                      <a:pt x="9" y="6"/>
                    </a:lnTo>
                    <a:lnTo>
                      <a:pt x="10" y="3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5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6" y="11"/>
                    </a:lnTo>
                    <a:lnTo>
                      <a:pt x="19" y="15"/>
                    </a:lnTo>
                    <a:lnTo>
                      <a:pt x="20" y="16"/>
                    </a:lnTo>
                    <a:lnTo>
                      <a:pt x="23" y="22"/>
                    </a:lnTo>
                    <a:lnTo>
                      <a:pt x="22" y="26"/>
                    </a:lnTo>
                    <a:lnTo>
                      <a:pt x="20" y="31"/>
                    </a:lnTo>
                    <a:lnTo>
                      <a:pt x="18" y="34"/>
                    </a:lnTo>
                    <a:lnTo>
                      <a:pt x="16" y="35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0" y="36"/>
                    </a:lnTo>
                    <a:close/>
                    <a:moveTo>
                      <a:pt x="7" y="32"/>
                    </a:move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9"/>
                    </a:lnTo>
                    <a:lnTo>
                      <a:pt x="3" y="21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3" y="25"/>
                    </a:lnTo>
                    <a:lnTo>
                      <a:pt x="3" y="29"/>
                    </a:lnTo>
                    <a:lnTo>
                      <a:pt x="6" y="31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7" y="32"/>
                    </a:lnTo>
                    <a:lnTo>
                      <a:pt x="7" y="32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  <p:sp>
            <p:nvSpPr>
              <p:cNvPr id="345" name="Freeform 19"/>
              <p:cNvSpPr>
                <a:spLocks noEditPoints="1"/>
              </p:cNvSpPr>
              <p:nvPr/>
            </p:nvSpPr>
            <p:spPr bwMode="auto">
              <a:xfrm>
                <a:off x="6170613" y="3482976"/>
                <a:ext cx="11113" cy="19050"/>
              </a:xfrm>
              <a:custGeom>
                <a:avLst/>
                <a:gdLst>
                  <a:gd name="T0" fmla="*/ 7 w 21"/>
                  <a:gd name="T1" fmla="*/ 35 h 35"/>
                  <a:gd name="T2" fmla="*/ 3 w 21"/>
                  <a:gd name="T3" fmla="*/ 32 h 35"/>
                  <a:gd name="T4" fmla="*/ 0 w 21"/>
                  <a:gd name="T5" fmla="*/ 26 h 35"/>
                  <a:gd name="T6" fmla="*/ 0 w 21"/>
                  <a:gd name="T7" fmla="*/ 23 h 35"/>
                  <a:gd name="T8" fmla="*/ 0 w 21"/>
                  <a:gd name="T9" fmla="*/ 19 h 35"/>
                  <a:gd name="T10" fmla="*/ 3 w 21"/>
                  <a:gd name="T11" fmla="*/ 13 h 35"/>
                  <a:gd name="T12" fmla="*/ 7 w 21"/>
                  <a:gd name="T13" fmla="*/ 7 h 35"/>
                  <a:gd name="T14" fmla="*/ 10 w 21"/>
                  <a:gd name="T15" fmla="*/ 1 h 35"/>
                  <a:gd name="T16" fmla="*/ 10 w 21"/>
                  <a:gd name="T17" fmla="*/ 0 h 35"/>
                  <a:gd name="T18" fmla="*/ 10 w 21"/>
                  <a:gd name="T19" fmla="*/ 0 h 35"/>
                  <a:gd name="T20" fmla="*/ 11 w 21"/>
                  <a:gd name="T21" fmla="*/ 3 h 35"/>
                  <a:gd name="T22" fmla="*/ 14 w 21"/>
                  <a:gd name="T23" fmla="*/ 9 h 35"/>
                  <a:gd name="T24" fmla="*/ 18 w 21"/>
                  <a:gd name="T25" fmla="*/ 13 h 35"/>
                  <a:gd name="T26" fmla="*/ 21 w 21"/>
                  <a:gd name="T27" fmla="*/ 20 h 35"/>
                  <a:gd name="T28" fmla="*/ 20 w 21"/>
                  <a:gd name="T29" fmla="*/ 30 h 35"/>
                  <a:gd name="T30" fmla="*/ 14 w 21"/>
                  <a:gd name="T31" fmla="*/ 35 h 35"/>
                  <a:gd name="T32" fmla="*/ 11 w 21"/>
                  <a:gd name="T33" fmla="*/ 35 h 35"/>
                  <a:gd name="T34" fmla="*/ 7 w 21"/>
                  <a:gd name="T35" fmla="*/ 30 h 35"/>
                  <a:gd name="T36" fmla="*/ 7 w 21"/>
                  <a:gd name="T37" fmla="*/ 29 h 35"/>
                  <a:gd name="T38" fmla="*/ 7 w 21"/>
                  <a:gd name="T39" fmla="*/ 29 h 35"/>
                  <a:gd name="T40" fmla="*/ 7 w 21"/>
                  <a:gd name="T41" fmla="*/ 29 h 35"/>
                  <a:gd name="T42" fmla="*/ 5 w 21"/>
                  <a:gd name="T43" fmla="*/ 27 h 35"/>
                  <a:gd name="T44" fmla="*/ 4 w 21"/>
                  <a:gd name="T45" fmla="*/ 24 h 35"/>
                  <a:gd name="T46" fmla="*/ 3 w 21"/>
                  <a:gd name="T47" fmla="*/ 19 h 35"/>
                  <a:gd name="T48" fmla="*/ 4 w 21"/>
                  <a:gd name="T49" fmla="*/ 17 h 35"/>
                  <a:gd name="T50" fmla="*/ 4 w 21"/>
                  <a:gd name="T51" fmla="*/ 17 h 35"/>
                  <a:gd name="T52" fmla="*/ 4 w 21"/>
                  <a:gd name="T53" fmla="*/ 17 h 35"/>
                  <a:gd name="T54" fmla="*/ 4 w 21"/>
                  <a:gd name="T55" fmla="*/ 17 h 35"/>
                  <a:gd name="T56" fmla="*/ 4 w 21"/>
                  <a:gd name="T57" fmla="*/ 17 h 35"/>
                  <a:gd name="T58" fmla="*/ 1 w 21"/>
                  <a:gd name="T59" fmla="*/ 22 h 35"/>
                  <a:gd name="T60" fmla="*/ 1 w 21"/>
                  <a:gd name="T61" fmla="*/ 24 h 35"/>
                  <a:gd name="T62" fmla="*/ 5 w 21"/>
                  <a:gd name="T63" fmla="*/ 30 h 35"/>
                  <a:gd name="T64" fmla="*/ 5 w 21"/>
                  <a:gd name="T65" fmla="*/ 30 h 35"/>
                  <a:gd name="T66" fmla="*/ 7 w 21"/>
                  <a:gd name="T6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35">
                    <a:moveTo>
                      <a:pt x="10" y="35"/>
                    </a:moveTo>
                    <a:lnTo>
                      <a:pt x="7" y="35"/>
                    </a:lnTo>
                    <a:lnTo>
                      <a:pt x="4" y="33"/>
                    </a:lnTo>
                    <a:lnTo>
                      <a:pt x="3" y="32"/>
                    </a:lnTo>
                    <a:lnTo>
                      <a:pt x="1" y="29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8" y="4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3"/>
                    </a:lnTo>
                    <a:lnTo>
                      <a:pt x="14" y="7"/>
                    </a:lnTo>
                    <a:lnTo>
                      <a:pt x="14" y="9"/>
                    </a:lnTo>
                    <a:lnTo>
                      <a:pt x="16" y="10"/>
                    </a:lnTo>
                    <a:lnTo>
                      <a:pt x="18" y="13"/>
                    </a:lnTo>
                    <a:lnTo>
                      <a:pt x="20" y="16"/>
                    </a:lnTo>
                    <a:lnTo>
                      <a:pt x="21" y="20"/>
                    </a:lnTo>
                    <a:lnTo>
                      <a:pt x="21" y="26"/>
                    </a:lnTo>
                    <a:lnTo>
                      <a:pt x="20" y="30"/>
                    </a:lnTo>
                    <a:lnTo>
                      <a:pt x="17" y="33"/>
                    </a:lnTo>
                    <a:lnTo>
                      <a:pt x="14" y="35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10" y="35"/>
                    </a:lnTo>
                    <a:close/>
                    <a:moveTo>
                      <a:pt x="7" y="30"/>
                    </a:moveTo>
                    <a:lnTo>
                      <a:pt x="7" y="30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3" y="19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3" y="19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1" y="24"/>
                    </a:lnTo>
                    <a:lnTo>
                      <a:pt x="3" y="27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7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</p:grpSp>
        <p:grpSp>
          <p:nvGrpSpPr>
            <p:cNvPr id="347" name="Group 346"/>
            <p:cNvGrpSpPr/>
            <p:nvPr/>
          </p:nvGrpSpPr>
          <p:grpSpPr>
            <a:xfrm>
              <a:off x="10636869" y="2034026"/>
              <a:ext cx="163513" cy="290513"/>
              <a:chOff x="6037263" y="3362326"/>
              <a:chExt cx="163513" cy="290513"/>
            </a:xfrm>
            <a:solidFill>
              <a:schemeClr val="bg2">
                <a:lumMod val="25000"/>
              </a:schemeClr>
            </a:solidFill>
          </p:grpSpPr>
          <p:sp>
            <p:nvSpPr>
              <p:cNvPr id="348" name="Freeform 14"/>
              <p:cNvSpPr>
                <a:spLocks noEditPoints="1"/>
              </p:cNvSpPr>
              <p:nvPr/>
            </p:nvSpPr>
            <p:spPr bwMode="auto">
              <a:xfrm>
                <a:off x="6037263" y="3362326"/>
                <a:ext cx="163513" cy="290513"/>
              </a:xfrm>
              <a:custGeom>
                <a:avLst/>
                <a:gdLst>
                  <a:gd name="T0" fmla="*/ 1 w 309"/>
                  <a:gd name="T1" fmla="*/ 495 h 548"/>
                  <a:gd name="T2" fmla="*/ 1 w 309"/>
                  <a:gd name="T3" fmla="*/ 442 h 548"/>
                  <a:gd name="T4" fmla="*/ 77 w 309"/>
                  <a:gd name="T5" fmla="*/ 439 h 548"/>
                  <a:gd name="T6" fmla="*/ 77 w 309"/>
                  <a:gd name="T7" fmla="*/ 410 h 548"/>
                  <a:gd name="T8" fmla="*/ 77 w 309"/>
                  <a:gd name="T9" fmla="*/ 192 h 548"/>
                  <a:gd name="T10" fmla="*/ 76 w 309"/>
                  <a:gd name="T11" fmla="*/ 0 h 548"/>
                  <a:gd name="T12" fmla="*/ 128 w 309"/>
                  <a:gd name="T13" fmla="*/ 0 h 548"/>
                  <a:gd name="T14" fmla="*/ 166 w 309"/>
                  <a:gd name="T15" fmla="*/ 0 h 548"/>
                  <a:gd name="T16" fmla="*/ 192 w 309"/>
                  <a:gd name="T17" fmla="*/ 0 h 548"/>
                  <a:gd name="T18" fmla="*/ 192 w 309"/>
                  <a:gd name="T19" fmla="*/ 60 h 548"/>
                  <a:gd name="T20" fmla="*/ 238 w 309"/>
                  <a:gd name="T21" fmla="*/ 60 h 548"/>
                  <a:gd name="T22" fmla="*/ 278 w 309"/>
                  <a:gd name="T23" fmla="*/ 60 h 548"/>
                  <a:gd name="T24" fmla="*/ 278 w 309"/>
                  <a:gd name="T25" fmla="*/ 126 h 548"/>
                  <a:gd name="T26" fmla="*/ 267 w 309"/>
                  <a:gd name="T27" fmla="*/ 126 h 548"/>
                  <a:gd name="T28" fmla="*/ 267 w 309"/>
                  <a:gd name="T29" fmla="*/ 83 h 548"/>
                  <a:gd name="T30" fmla="*/ 192 w 309"/>
                  <a:gd name="T31" fmla="*/ 83 h 548"/>
                  <a:gd name="T32" fmla="*/ 192 w 309"/>
                  <a:gd name="T33" fmla="*/ 263 h 548"/>
                  <a:gd name="T34" fmla="*/ 194 w 309"/>
                  <a:gd name="T35" fmla="*/ 441 h 548"/>
                  <a:gd name="T36" fmla="*/ 237 w 309"/>
                  <a:gd name="T37" fmla="*/ 442 h 548"/>
                  <a:gd name="T38" fmla="*/ 309 w 309"/>
                  <a:gd name="T39" fmla="*/ 442 h 548"/>
                  <a:gd name="T40" fmla="*/ 309 w 309"/>
                  <a:gd name="T41" fmla="*/ 491 h 548"/>
                  <a:gd name="T42" fmla="*/ 309 w 309"/>
                  <a:gd name="T43" fmla="*/ 547 h 548"/>
                  <a:gd name="T44" fmla="*/ 120 w 309"/>
                  <a:gd name="T45" fmla="*/ 548 h 548"/>
                  <a:gd name="T46" fmla="*/ 0 w 309"/>
                  <a:gd name="T47" fmla="*/ 547 h 548"/>
                  <a:gd name="T48" fmla="*/ 1 w 309"/>
                  <a:gd name="T49" fmla="*/ 495 h 548"/>
                  <a:gd name="T50" fmla="*/ 267 w 309"/>
                  <a:gd name="T51" fmla="*/ 491 h 548"/>
                  <a:gd name="T52" fmla="*/ 267 w 309"/>
                  <a:gd name="T53" fmla="*/ 462 h 548"/>
                  <a:gd name="T54" fmla="*/ 120 w 309"/>
                  <a:gd name="T55" fmla="*/ 462 h 548"/>
                  <a:gd name="T56" fmla="*/ 204 w 309"/>
                  <a:gd name="T57" fmla="*/ 462 h 548"/>
                  <a:gd name="T58" fmla="*/ 24 w 309"/>
                  <a:gd name="T59" fmla="*/ 462 h 548"/>
                  <a:gd name="T60" fmla="*/ 24 w 309"/>
                  <a:gd name="T61" fmla="*/ 492 h 548"/>
                  <a:gd name="T62" fmla="*/ 24 w 309"/>
                  <a:gd name="T63" fmla="*/ 520 h 548"/>
                  <a:gd name="T64" fmla="*/ 120 w 309"/>
                  <a:gd name="T65" fmla="*/ 520 h 548"/>
                  <a:gd name="T66" fmla="*/ 267 w 309"/>
                  <a:gd name="T67" fmla="*/ 518 h 548"/>
                  <a:gd name="T68" fmla="*/ 267 w 309"/>
                  <a:gd name="T69" fmla="*/ 491 h 548"/>
                  <a:gd name="T70" fmla="*/ 163 w 309"/>
                  <a:gd name="T71" fmla="*/ 232 h 548"/>
                  <a:gd name="T72" fmla="*/ 163 w 309"/>
                  <a:gd name="T73" fmla="*/ 31 h 548"/>
                  <a:gd name="T74" fmla="*/ 135 w 309"/>
                  <a:gd name="T75" fmla="*/ 31 h 548"/>
                  <a:gd name="T76" fmla="*/ 106 w 309"/>
                  <a:gd name="T77" fmla="*/ 31 h 548"/>
                  <a:gd name="T78" fmla="*/ 106 w 309"/>
                  <a:gd name="T79" fmla="*/ 232 h 548"/>
                  <a:gd name="T80" fmla="*/ 106 w 309"/>
                  <a:gd name="T81" fmla="*/ 441 h 548"/>
                  <a:gd name="T82" fmla="*/ 136 w 309"/>
                  <a:gd name="T83" fmla="*/ 441 h 548"/>
                  <a:gd name="T84" fmla="*/ 165 w 309"/>
                  <a:gd name="T85" fmla="*/ 441 h 548"/>
                  <a:gd name="T86" fmla="*/ 163 w 309"/>
                  <a:gd name="T87" fmla="*/ 232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09" h="548">
                    <a:moveTo>
                      <a:pt x="1" y="495"/>
                    </a:moveTo>
                    <a:lnTo>
                      <a:pt x="1" y="442"/>
                    </a:lnTo>
                    <a:lnTo>
                      <a:pt x="77" y="439"/>
                    </a:lnTo>
                    <a:lnTo>
                      <a:pt x="77" y="410"/>
                    </a:lnTo>
                    <a:lnTo>
                      <a:pt x="77" y="192"/>
                    </a:lnTo>
                    <a:lnTo>
                      <a:pt x="76" y="0"/>
                    </a:lnTo>
                    <a:lnTo>
                      <a:pt x="128" y="0"/>
                    </a:lnTo>
                    <a:lnTo>
                      <a:pt x="166" y="0"/>
                    </a:lnTo>
                    <a:lnTo>
                      <a:pt x="192" y="0"/>
                    </a:lnTo>
                    <a:lnTo>
                      <a:pt x="192" y="60"/>
                    </a:lnTo>
                    <a:lnTo>
                      <a:pt x="238" y="60"/>
                    </a:lnTo>
                    <a:lnTo>
                      <a:pt x="278" y="60"/>
                    </a:lnTo>
                    <a:lnTo>
                      <a:pt x="278" y="126"/>
                    </a:lnTo>
                    <a:lnTo>
                      <a:pt x="267" y="126"/>
                    </a:lnTo>
                    <a:lnTo>
                      <a:pt x="267" y="83"/>
                    </a:lnTo>
                    <a:lnTo>
                      <a:pt x="192" y="83"/>
                    </a:lnTo>
                    <a:lnTo>
                      <a:pt x="192" y="263"/>
                    </a:lnTo>
                    <a:lnTo>
                      <a:pt x="194" y="441"/>
                    </a:lnTo>
                    <a:lnTo>
                      <a:pt x="237" y="442"/>
                    </a:lnTo>
                    <a:lnTo>
                      <a:pt x="309" y="442"/>
                    </a:lnTo>
                    <a:lnTo>
                      <a:pt x="309" y="491"/>
                    </a:lnTo>
                    <a:lnTo>
                      <a:pt x="309" y="547"/>
                    </a:lnTo>
                    <a:lnTo>
                      <a:pt x="120" y="548"/>
                    </a:lnTo>
                    <a:lnTo>
                      <a:pt x="0" y="547"/>
                    </a:lnTo>
                    <a:lnTo>
                      <a:pt x="1" y="495"/>
                    </a:lnTo>
                    <a:close/>
                    <a:moveTo>
                      <a:pt x="267" y="491"/>
                    </a:moveTo>
                    <a:lnTo>
                      <a:pt x="267" y="462"/>
                    </a:lnTo>
                    <a:lnTo>
                      <a:pt x="120" y="462"/>
                    </a:lnTo>
                    <a:lnTo>
                      <a:pt x="204" y="462"/>
                    </a:lnTo>
                    <a:lnTo>
                      <a:pt x="24" y="462"/>
                    </a:lnTo>
                    <a:lnTo>
                      <a:pt x="24" y="492"/>
                    </a:lnTo>
                    <a:lnTo>
                      <a:pt x="24" y="520"/>
                    </a:lnTo>
                    <a:lnTo>
                      <a:pt x="120" y="520"/>
                    </a:lnTo>
                    <a:lnTo>
                      <a:pt x="267" y="518"/>
                    </a:lnTo>
                    <a:lnTo>
                      <a:pt x="267" y="491"/>
                    </a:lnTo>
                    <a:close/>
                    <a:moveTo>
                      <a:pt x="163" y="232"/>
                    </a:moveTo>
                    <a:lnTo>
                      <a:pt x="163" y="31"/>
                    </a:lnTo>
                    <a:lnTo>
                      <a:pt x="135" y="31"/>
                    </a:lnTo>
                    <a:lnTo>
                      <a:pt x="106" y="31"/>
                    </a:lnTo>
                    <a:lnTo>
                      <a:pt x="106" y="232"/>
                    </a:lnTo>
                    <a:lnTo>
                      <a:pt x="106" y="441"/>
                    </a:lnTo>
                    <a:lnTo>
                      <a:pt x="136" y="441"/>
                    </a:lnTo>
                    <a:lnTo>
                      <a:pt x="165" y="441"/>
                    </a:lnTo>
                    <a:lnTo>
                      <a:pt x="163" y="232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  <p:sp>
            <p:nvSpPr>
              <p:cNvPr id="349" name="Freeform 16"/>
              <p:cNvSpPr>
                <a:spLocks noEditPoints="1"/>
              </p:cNvSpPr>
              <p:nvPr/>
            </p:nvSpPr>
            <p:spPr bwMode="auto">
              <a:xfrm>
                <a:off x="6181725" y="3436938"/>
                <a:ext cx="11113" cy="19050"/>
              </a:xfrm>
              <a:custGeom>
                <a:avLst/>
                <a:gdLst>
                  <a:gd name="T0" fmla="*/ 7 w 21"/>
                  <a:gd name="T1" fmla="*/ 34 h 36"/>
                  <a:gd name="T2" fmla="*/ 3 w 21"/>
                  <a:gd name="T3" fmla="*/ 31 h 36"/>
                  <a:gd name="T4" fmla="*/ 0 w 21"/>
                  <a:gd name="T5" fmla="*/ 27 h 36"/>
                  <a:gd name="T6" fmla="*/ 0 w 21"/>
                  <a:gd name="T7" fmla="*/ 23 h 36"/>
                  <a:gd name="T8" fmla="*/ 0 w 21"/>
                  <a:gd name="T9" fmla="*/ 19 h 36"/>
                  <a:gd name="T10" fmla="*/ 3 w 21"/>
                  <a:gd name="T11" fmla="*/ 13 h 36"/>
                  <a:gd name="T12" fmla="*/ 7 w 21"/>
                  <a:gd name="T13" fmla="*/ 7 h 36"/>
                  <a:gd name="T14" fmla="*/ 10 w 21"/>
                  <a:gd name="T15" fmla="*/ 3 h 36"/>
                  <a:gd name="T16" fmla="*/ 10 w 21"/>
                  <a:gd name="T17" fmla="*/ 0 h 36"/>
                  <a:gd name="T18" fmla="*/ 10 w 21"/>
                  <a:gd name="T19" fmla="*/ 0 h 36"/>
                  <a:gd name="T20" fmla="*/ 11 w 21"/>
                  <a:gd name="T21" fmla="*/ 3 h 36"/>
                  <a:gd name="T22" fmla="*/ 16 w 21"/>
                  <a:gd name="T23" fmla="*/ 9 h 36"/>
                  <a:gd name="T24" fmla="*/ 18 w 21"/>
                  <a:gd name="T25" fmla="*/ 13 h 36"/>
                  <a:gd name="T26" fmla="*/ 21 w 21"/>
                  <a:gd name="T27" fmla="*/ 21 h 36"/>
                  <a:gd name="T28" fmla="*/ 20 w 21"/>
                  <a:gd name="T29" fmla="*/ 30 h 36"/>
                  <a:gd name="T30" fmla="*/ 14 w 21"/>
                  <a:gd name="T31" fmla="*/ 34 h 36"/>
                  <a:gd name="T32" fmla="*/ 11 w 21"/>
                  <a:gd name="T33" fmla="*/ 36 h 36"/>
                  <a:gd name="T34" fmla="*/ 7 w 21"/>
                  <a:gd name="T35" fmla="*/ 30 h 36"/>
                  <a:gd name="T36" fmla="*/ 7 w 21"/>
                  <a:gd name="T37" fmla="*/ 29 h 36"/>
                  <a:gd name="T38" fmla="*/ 7 w 21"/>
                  <a:gd name="T39" fmla="*/ 29 h 36"/>
                  <a:gd name="T40" fmla="*/ 7 w 21"/>
                  <a:gd name="T41" fmla="*/ 29 h 36"/>
                  <a:gd name="T42" fmla="*/ 5 w 21"/>
                  <a:gd name="T43" fmla="*/ 27 h 36"/>
                  <a:gd name="T44" fmla="*/ 4 w 21"/>
                  <a:gd name="T45" fmla="*/ 26 h 36"/>
                  <a:gd name="T46" fmla="*/ 4 w 21"/>
                  <a:gd name="T47" fmla="*/ 19 h 36"/>
                  <a:gd name="T48" fmla="*/ 4 w 21"/>
                  <a:gd name="T49" fmla="*/ 17 h 36"/>
                  <a:gd name="T50" fmla="*/ 4 w 21"/>
                  <a:gd name="T51" fmla="*/ 17 h 36"/>
                  <a:gd name="T52" fmla="*/ 4 w 21"/>
                  <a:gd name="T53" fmla="*/ 17 h 36"/>
                  <a:gd name="T54" fmla="*/ 4 w 21"/>
                  <a:gd name="T55" fmla="*/ 17 h 36"/>
                  <a:gd name="T56" fmla="*/ 4 w 21"/>
                  <a:gd name="T57" fmla="*/ 17 h 36"/>
                  <a:gd name="T58" fmla="*/ 3 w 21"/>
                  <a:gd name="T59" fmla="*/ 21 h 36"/>
                  <a:gd name="T60" fmla="*/ 3 w 21"/>
                  <a:gd name="T61" fmla="*/ 24 h 36"/>
                  <a:gd name="T62" fmla="*/ 5 w 21"/>
                  <a:gd name="T63" fmla="*/ 30 h 36"/>
                  <a:gd name="T64" fmla="*/ 5 w 21"/>
                  <a:gd name="T65" fmla="*/ 30 h 36"/>
                  <a:gd name="T66" fmla="*/ 7 w 21"/>
                  <a:gd name="T6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36">
                    <a:moveTo>
                      <a:pt x="10" y="36"/>
                    </a:moveTo>
                    <a:lnTo>
                      <a:pt x="7" y="34"/>
                    </a:lnTo>
                    <a:lnTo>
                      <a:pt x="4" y="33"/>
                    </a:lnTo>
                    <a:lnTo>
                      <a:pt x="3" y="31"/>
                    </a:lnTo>
                    <a:lnTo>
                      <a:pt x="1" y="29"/>
                    </a:lnTo>
                    <a:lnTo>
                      <a:pt x="0" y="27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8" y="4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3"/>
                    </a:lnTo>
                    <a:lnTo>
                      <a:pt x="14" y="9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18" y="13"/>
                    </a:lnTo>
                    <a:lnTo>
                      <a:pt x="20" y="16"/>
                    </a:lnTo>
                    <a:lnTo>
                      <a:pt x="21" y="21"/>
                    </a:lnTo>
                    <a:lnTo>
                      <a:pt x="21" y="26"/>
                    </a:lnTo>
                    <a:lnTo>
                      <a:pt x="20" y="30"/>
                    </a:lnTo>
                    <a:lnTo>
                      <a:pt x="17" y="33"/>
                    </a:lnTo>
                    <a:lnTo>
                      <a:pt x="14" y="34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10" y="36"/>
                    </a:lnTo>
                    <a:close/>
                    <a:moveTo>
                      <a:pt x="7" y="30"/>
                    </a:moveTo>
                    <a:lnTo>
                      <a:pt x="7" y="30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3" y="23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3" y="20"/>
                    </a:lnTo>
                    <a:lnTo>
                      <a:pt x="3" y="21"/>
                    </a:lnTo>
                    <a:lnTo>
                      <a:pt x="1" y="23"/>
                    </a:lnTo>
                    <a:lnTo>
                      <a:pt x="3" y="24"/>
                    </a:lnTo>
                    <a:lnTo>
                      <a:pt x="3" y="27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1"/>
                    </a:lnTo>
                    <a:lnTo>
                      <a:pt x="7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  <p:sp>
            <p:nvSpPr>
              <p:cNvPr id="350" name="Freeform 17"/>
              <p:cNvSpPr>
                <a:spLocks noEditPoints="1"/>
              </p:cNvSpPr>
              <p:nvPr/>
            </p:nvSpPr>
            <p:spPr bwMode="auto">
              <a:xfrm>
                <a:off x="6181725" y="3467101"/>
                <a:ext cx="12700" cy="19050"/>
              </a:xfrm>
              <a:custGeom>
                <a:avLst/>
                <a:gdLst>
                  <a:gd name="T0" fmla="*/ 8 w 23"/>
                  <a:gd name="T1" fmla="*/ 35 h 36"/>
                  <a:gd name="T2" fmla="*/ 4 w 23"/>
                  <a:gd name="T3" fmla="*/ 32 h 36"/>
                  <a:gd name="T4" fmla="*/ 1 w 23"/>
                  <a:gd name="T5" fmla="*/ 28 h 36"/>
                  <a:gd name="T6" fmla="*/ 0 w 23"/>
                  <a:gd name="T7" fmla="*/ 23 h 36"/>
                  <a:gd name="T8" fmla="*/ 1 w 23"/>
                  <a:gd name="T9" fmla="*/ 19 h 36"/>
                  <a:gd name="T10" fmla="*/ 4 w 23"/>
                  <a:gd name="T11" fmla="*/ 13 h 36"/>
                  <a:gd name="T12" fmla="*/ 8 w 23"/>
                  <a:gd name="T13" fmla="*/ 8 h 36"/>
                  <a:gd name="T14" fmla="*/ 11 w 23"/>
                  <a:gd name="T15" fmla="*/ 3 h 36"/>
                  <a:gd name="T16" fmla="*/ 11 w 23"/>
                  <a:gd name="T17" fmla="*/ 0 h 36"/>
                  <a:gd name="T18" fmla="*/ 11 w 23"/>
                  <a:gd name="T19" fmla="*/ 0 h 36"/>
                  <a:gd name="T20" fmla="*/ 13 w 23"/>
                  <a:gd name="T21" fmla="*/ 3 h 36"/>
                  <a:gd name="T22" fmla="*/ 16 w 23"/>
                  <a:gd name="T23" fmla="*/ 9 h 36"/>
                  <a:gd name="T24" fmla="*/ 20 w 23"/>
                  <a:gd name="T25" fmla="*/ 13 h 36"/>
                  <a:gd name="T26" fmla="*/ 23 w 23"/>
                  <a:gd name="T27" fmla="*/ 22 h 36"/>
                  <a:gd name="T28" fmla="*/ 21 w 23"/>
                  <a:gd name="T29" fmla="*/ 30 h 36"/>
                  <a:gd name="T30" fmla="*/ 16 w 23"/>
                  <a:gd name="T31" fmla="*/ 35 h 36"/>
                  <a:gd name="T32" fmla="*/ 11 w 23"/>
                  <a:gd name="T33" fmla="*/ 36 h 36"/>
                  <a:gd name="T34" fmla="*/ 8 w 23"/>
                  <a:gd name="T35" fmla="*/ 30 h 36"/>
                  <a:gd name="T36" fmla="*/ 8 w 23"/>
                  <a:gd name="T37" fmla="*/ 29 h 36"/>
                  <a:gd name="T38" fmla="*/ 8 w 23"/>
                  <a:gd name="T39" fmla="*/ 29 h 36"/>
                  <a:gd name="T40" fmla="*/ 8 w 23"/>
                  <a:gd name="T41" fmla="*/ 29 h 36"/>
                  <a:gd name="T42" fmla="*/ 7 w 23"/>
                  <a:gd name="T43" fmla="*/ 28 h 36"/>
                  <a:gd name="T44" fmla="*/ 5 w 23"/>
                  <a:gd name="T45" fmla="*/ 26 h 36"/>
                  <a:gd name="T46" fmla="*/ 4 w 23"/>
                  <a:gd name="T47" fmla="*/ 19 h 36"/>
                  <a:gd name="T48" fmla="*/ 5 w 23"/>
                  <a:gd name="T49" fmla="*/ 18 h 36"/>
                  <a:gd name="T50" fmla="*/ 5 w 23"/>
                  <a:gd name="T51" fmla="*/ 18 h 36"/>
                  <a:gd name="T52" fmla="*/ 5 w 23"/>
                  <a:gd name="T53" fmla="*/ 18 h 36"/>
                  <a:gd name="T54" fmla="*/ 5 w 23"/>
                  <a:gd name="T55" fmla="*/ 18 h 36"/>
                  <a:gd name="T56" fmla="*/ 4 w 23"/>
                  <a:gd name="T57" fmla="*/ 18 h 36"/>
                  <a:gd name="T58" fmla="*/ 3 w 23"/>
                  <a:gd name="T59" fmla="*/ 22 h 36"/>
                  <a:gd name="T60" fmla="*/ 3 w 23"/>
                  <a:gd name="T61" fmla="*/ 25 h 36"/>
                  <a:gd name="T62" fmla="*/ 7 w 23"/>
                  <a:gd name="T63" fmla="*/ 30 h 36"/>
                  <a:gd name="T64" fmla="*/ 7 w 23"/>
                  <a:gd name="T65" fmla="*/ 30 h 36"/>
                  <a:gd name="T66" fmla="*/ 8 w 23"/>
                  <a:gd name="T6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36">
                    <a:moveTo>
                      <a:pt x="11" y="36"/>
                    </a:moveTo>
                    <a:lnTo>
                      <a:pt x="8" y="35"/>
                    </a:lnTo>
                    <a:lnTo>
                      <a:pt x="5" y="33"/>
                    </a:lnTo>
                    <a:lnTo>
                      <a:pt x="4" y="32"/>
                    </a:lnTo>
                    <a:lnTo>
                      <a:pt x="1" y="29"/>
                    </a:lnTo>
                    <a:lnTo>
                      <a:pt x="1" y="28"/>
                    </a:lnTo>
                    <a:lnTo>
                      <a:pt x="1" y="25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19"/>
                    </a:lnTo>
                    <a:lnTo>
                      <a:pt x="3" y="15"/>
                    </a:lnTo>
                    <a:lnTo>
                      <a:pt x="4" y="13"/>
                    </a:lnTo>
                    <a:lnTo>
                      <a:pt x="5" y="10"/>
                    </a:lnTo>
                    <a:lnTo>
                      <a:pt x="8" y="8"/>
                    </a:lnTo>
                    <a:lnTo>
                      <a:pt x="10" y="5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3" y="3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7" y="10"/>
                    </a:lnTo>
                    <a:lnTo>
                      <a:pt x="20" y="13"/>
                    </a:lnTo>
                    <a:lnTo>
                      <a:pt x="20" y="16"/>
                    </a:lnTo>
                    <a:lnTo>
                      <a:pt x="23" y="22"/>
                    </a:lnTo>
                    <a:lnTo>
                      <a:pt x="23" y="26"/>
                    </a:lnTo>
                    <a:lnTo>
                      <a:pt x="21" y="30"/>
                    </a:lnTo>
                    <a:lnTo>
                      <a:pt x="18" y="33"/>
                    </a:lnTo>
                    <a:lnTo>
                      <a:pt x="16" y="35"/>
                    </a:lnTo>
                    <a:lnTo>
                      <a:pt x="13" y="35"/>
                    </a:lnTo>
                    <a:lnTo>
                      <a:pt x="11" y="36"/>
                    </a:lnTo>
                    <a:lnTo>
                      <a:pt x="11" y="36"/>
                    </a:lnTo>
                    <a:close/>
                    <a:moveTo>
                      <a:pt x="8" y="30"/>
                    </a:moveTo>
                    <a:lnTo>
                      <a:pt x="8" y="30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3" y="25"/>
                    </a:lnTo>
                    <a:lnTo>
                      <a:pt x="4" y="28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8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  <p:sp>
            <p:nvSpPr>
              <p:cNvPr id="351" name="Freeform 18"/>
              <p:cNvSpPr>
                <a:spLocks noEditPoints="1"/>
              </p:cNvSpPr>
              <p:nvPr/>
            </p:nvSpPr>
            <p:spPr bwMode="auto">
              <a:xfrm>
                <a:off x="6169025" y="3454401"/>
                <a:ext cx="12700" cy="19050"/>
              </a:xfrm>
              <a:custGeom>
                <a:avLst/>
                <a:gdLst>
                  <a:gd name="T0" fmla="*/ 7 w 23"/>
                  <a:gd name="T1" fmla="*/ 36 h 36"/>
                  <a:gd name="T2" fmla="*/ 3 w 23"/>
                  <a:gd name="T3" fmla="*/ 32 h 36"/>
                  <a:gd name="T4" fmla="*/ 0 w 23"/>
                  <a:gd name="T5" fmla="*/ 28 h 36"/>
                  <a:gd name="T6" fmla="*/ 0 w 23"/>
                  <a:gd name="T7" fmla="*/ 25 h 36"/>
                  <a:gd name="T8" fmla="*/ 0 w 23"/>
                  <a:gd name="T9" fmla="*/ 19 h 36"/>
                  <a:gd name="T10" fmla="*/ 5 w 23"/>
                  <a:gd name="T11" fmla="*/ 13 h 36"/>
                  <a:gd name="T12" fmla="*/ 7 w 23"/>
                  <a:gd name="T13" fmla="*/ 8 h 36"/>
                  <a:gd name="T14" fmla="*/ 10 w 23"/>
                  <a:gd name="T15" fmla="*/ 3 h 36"/>
                  <a:gd name="T16" fmla="*/ 12 w 23"/>
                  <a:gd name="T17" fmla="*/ 0 h 36"/>
                  <a:gd name="T18" fmla="*/ 12 w 23"/>
                  <a:gd name="T19" fmla="*/ 0 h 36"/>
                  <a:gd name="T20" fmla="*/ 12 w 23"/>
                  <a:gd name="T21" fmla="*/ 5 h 36"/>
                  <a:gd name="T22" fmla="*/ 16 w 23"/>
                  <a:gd name="T23" fmla="*/ 9 h 36"/>
                  <a:gd name="T24" fmla="*/ 19 w 23"/>
                  <a:gd name="T25" fmla="*/ 15 h 36"/>
                  <a:gd name="T26" fmla="*/ 23 w 23"/>
                  <a:gd name="T27" fmla="*/ 22 h 36"/>
                  <a:gd name="T28" fmla="*/ 20 w 23"/>
                  <a:gd name="T29" fmla="*/ 31 h 36"/>
                  <a:gd name="T30" fmla="*/ 16 w 23"/>
                  <a:gd name="T31" fmla="*/ 35 h 36"/>
                  <a:gd name="T32" fmla="*/ 12 w 23"/>
                  <a:gd name="T33" fmla="*/ 36 h 36"/>
                  <a:gd name="T34" fmla="*/ 7 w 23"/>
                  <a:gd name="T35" fmla="*/ 32 h 36"/>
                  <a:gd name="T36" fmla="*/ 9 w 23"/>
                  <a:gd name="T37" fmla="*/ 31 h 36"/>
                  <a:gd name="T38" fmla="*/ 9 w 23"/>
                  <a:gd name="T39" fmla="*/ 31 h 36"/>
                  <a:gd name="T40" fmla="*/ 7 w 23"/>
                  <a:gd name="T41" fmla="*/ 29 h 36"/>
                  <a:gd name="T42" fmla="*/ 6 w 23"/>
                  <a:gd name="T43" fmla="*/ 28 h 36"/>
                  <a:gd name="T44" fmla="*/ 5 w 23"/>
                  <a:gd name="T45" fmla="*/ 26 h 36"/>
                  <a:gd name="T46" fmla="*/ 5 w 23"/>
                  <a:gd name="T47" fmla="*/ 21 h 36"/>
                  <a:gd name="T48" fmla="*/ 5 w 23"/>
                  <a:gd name="T49" fmla="*/ 19 h 36"/>
                  <a:gd name="T50" fmla="*/ 5 w 23"/>
                  <a:gd name="T51" fmla="*/ 19 h 36"/>
                  <a:gd name="T52" fmla="*/ 5 w 23"/>
                  <a:gd name="T53" fmla="*/ 18 h 36"/>
                  <a:gd name="T54" fmla="*/ 5 w 23"/>
                  <a:gd name="T55" fmla="*/ 18 h 36"/>
                  <a:gd name="T56" fmla="*/ 5 w 23"/>
                  <a:gd name="T57" fmla="*/ 19 h 36"/>
                  <a:gd name="T58" fmla="*/ 3 w 23"/>
                  <a:gd name="T59" fmla="*/ 22 h 36"/>
                  <a:gd name="T60" fmla="*/ 3 w 23"/>
                  <a:gd name="T61" fmla="*/ 25 h 36"/>
                  <a:gd name="T62" fmla="*/ 6 w 23"/>
                  <a:gd name="T63" fmla="*/ 31 h 36"/>
                  <a:gd name="T64" fmla="*/ 6 w 23"/>
                  <a:gd name="T65" fmla="*/ 32 h 36"/>
                  <a:gd name="T66" fmla="*/ 7 w 23"/>
                  <a:gd name="T67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36">
                    <a:moveTo>
                      <a:pt x="10" y="36"/>
                    </a:moveTo>
                    <a:lnTo>
                      <a:pt x="7" y="36"/>
                    </a:lnTo>
                    <a:lnTo>
                      <a:pt x="6" y="35"/>
                    </a:lnTo>
                    <a:lnTo>
                      <a:pt x="3" y="32"/>
                    </a:lnTo>
                    <a:lnTo>
                      <a:pt x="2" y="31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6"/>
                    </a:lnTo>
                    <a:lnTo>
                      <a:pt x="5" y="13"/>
                    </a:lnTo>
                    <a:lnTo>
                      <a:pt x="6" y="12"/>
                    </a:lnTo>
                    <a:lnTo>
                      <a:pt x="7" y="8"/>
                    </a:lnTo>
                    <a:lnTo>
                      <a:pt x="9" y="6"/>
                    </a:lnTo>
                    <a:lnTo>
                      <a:pt x="10" y="3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5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6" y="11"/>
                    </a:lnTo>
                    <a:lnTo>
                      <a:pt x="19" y="15"/>
                    </a:lnTo>
                    <a:lnTo>
                      <a:pt x="20" y="16"/>
                    </a:lnTo>
                    <a:lnTo>
                      <a:pt x="23" y="22"/>
                    </a:lnTo>
                    <a:lnTo>
                      <a:pt x="22" y="26"/>
                    </a:lnTo>
                    <a:lnTo>
                      <a:pt x="20" y="31"/>
                    </a:lnTo>
                    <a:lnTo>
                      <a:pt x="18" y="34"/>
                    </a:lnTo>
                    <a:lnTo>
                      <a:pt x="16" y="35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0" y="36"/>
                    </a:lnTo>
                    <a:close/>
                    <a:moveTo>
                      <a:pt x="7" y="32"/>
                    </a:move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9"/>
                    </a:lnTo>
                    <a:lnTo>
                      <a:pt x="3" y="21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3" y="25"/>
                    </a:lnTo>
                    <a:lnTo>
                      <a:pt x="3" y="29"/>
                    </a:lnTo>
                    <a:lnTo>
                      <a:pt x="6" y="31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7" y="32"/>
                    </a:lnTo>
                    <a:lnTo>
                      <a:pt x="7" y="32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  <p:sp>
            <p:nvSpPr>
              <p:cNvPr id="352" name="Freeform 19"/>
              <p:cNvSpPr>
                <a:spLocks noEditPoints="1"/>
              </p:cNvSpPr>
              <p:nvPr/>
            </p:nvSpPr>
            <p:spPr bwMode="auto">
              <a:xfrm>
                <a:off x="6170613" y="3482976"/>
                <a:ext cx="11113" cy="19050"/>
              </a:xfrm>
              <a:custGeom>
                <a:avLst/>
                <a:gdLst>
                  <a:gd name="T0" fmla="*/ 7 w 21"/>
                  <a:gd name="T1" fmla="*/ 35 h 35"/>
                  <a:gd name="T2" fmla="*/ 3 w 21"/>
                  <a:gd name="T3" fmla="*/ 32 h 35"/>
                  <a:gd name="T4" fmla="*/ 0 w 21"/>
                  <a:gd name="T5" fmla="*/ 26 h 35"/>
                  <a:gd name="T6" fmla="*/ 0 w 21"/>
                  <a:gd name="T7" fmla="*/ 23 h 35"/>
                  <a:gd name="T8" fmla="*/ 0 w 21"/>
                  <a:gd name="T9" fmla="*/ 19 h 35"/>
                  <a:gd name="T10" fmla="*/ 3 w 21"/>
                  <a:gd name="T11" fmla="*/ 13 h 35"/>
                  <a:gd name="T12" fmla="*/ 7 w 21"/>
                  <a:gd name="T13" fmla="*/ 7 h 35"/>
                  <a:gd name="T14" fmla="*/ 10 w 21"/>
                  <a:gd name="T15" fmla="*/ 1 h 35"/>
                  <a:gd name="T16" fmla="*/ 10 w 21"/>
                  <a:gd name="T17" fmla="*/ 0 h 35"/>
                  <a:gd name="T18" fmla="*/ 10 w 21"/>
                  <a:gd name="T19" fmla="*/ 0 h 35"/>
                  <a:gd name="T20" fmla="*/ 11 w 21"/>
                  <a:gd name="T21" fmla="*/ 3 h 35"/>
                  <a:gd name="T22" fmla="*/ 14 w 21"/>
                  <a:gd name="T23" fmla="*/ 9 h 35"/>
                  <a:gd name="T24" fmla="*/ 18 w 21"/>
                  <a:gd name="T25" fmla="*/ 13 h 35"/>
                  <a:gd name="T26" fmla="*/ 21 w 21"/>
                  <a:gd name="T27" fmla="*/ 20 h 35"/>
                  <a:gd name="T28" fmla="*/ 20 w 21"/>
                  <a:gd name="T29" fmla="*/ 30 h 35"/>
                  <a:gd name="T30" fmla="*/ 14 w 21"/>
                  <a:gd name="T31" fmla="*/ 35 h 35"/>
                  <a:gd name="T32" fmla="*/ 11 w 21"/>
                  <a:gd name="T33" fmla="*/ 35 h 35"/>
                  <a:gd name="T34" fmla="*/ 7 w 21"/>
                  <a:gd name="T35" fmla="*/ 30 h 35"/>
                  <a:gd name="T36" fmla="*/ 7 w 21"/>
                  <a:gd name="T37" fmla="*/ 29 h 35"/>
                  <a:gd name="T38" fmla="*/ 7 w 21"/>
                  <a:gd name="T39" fmla="*/ 29 h 35"/>
                  <a:gd name="T40" fmla="*/ 7 w 21"/>
                  <a:gd name="T41" fmla="*/ 29 h 35"/>
                  <a:gd name="T42" fmla="*/ 5 w 21"/>
                  <a:gd name="T43" fmla="*/ 27 h 35"/>
                  <a:gd name="T44" fmla="*/ 4 w 21"/>
                  <a:gd name="T45" fmla="*/ 24 h 35"/>
                  <a:gd name="T46" fmla="*/ 3 w 21"/>
                  <a:gd name="T47" fmla="*/ 19 h 35"/>
                  <a:gd name="T48" fmla="*/ 4 w 21"/>
                  <a:gd name="T49" fmla="*/ 17 h 35"/>
                  <a:gd name="T50" fmla="*/ 4 w 21"/>
                  <a:gd name="T51" fmla="*/ 17 h 35"/>
                  <a:gd name="T52" fmla="*/ 4 w 21"/>
                  <a:gd name="T53" fmla="*/ 17 h 35"/>
                  <a:gd name="T54" fmla="*/ 4 w 21"/>
                  <a:gd name="T55" fmla="*/ 17 h 35"/>
                  <a:gd name="T56" fmla="*/ 4 w 21"/>
                  <a:gd name="T57" fmla="*/ 17 h 35"/>
                  <a:gd name="T58" fmla="*/ 1 w 21"/>
                  <a:gd name="T59" fmla="*/ 22 h 35"/>
                  <a:gd name="T60" fmla="*/ 1 w 21"/>
                  <a:gd name="T61" fmla="*/ 24 h 35"/>
                  <a:gd name="T62" fmla="*/ 5 w 21"/>
                  <a:gd name="T63" fmla="*/ 30 h 35"/>
                  <a:gd name="T64" fmla="*/ 5 w 21"/>
                  <a:gd name="T65" fmla="*/ 30 h 35"/>
                  <a:gd name="T66" fmla="*/ 7 w 21"/>
                  <a:gd name="T6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35">
                    <a:moveTo>
                      <a:pt x="10" y="35"/>
                    </a:moveTo>
                    <a:lnTo>
                      <a:pt x="7" y="35"/>
                    </a:lnTo>
                    <a:lnTo>
                      <a:pt x="4" y="33"/>
                    </a:lnTo>
                    <a:lnTo>
                      <a:pt x="3" y="32"/>
                    </a:lnTo>
                    <a:lnTo>
                      <a:pt x="1" y="29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8" y="4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3"/>
                    </a:lnTo>
                    <a:lnTo>
                      <a:pt x="14" y="7"/>
                    </a:lnTo>
                    <a:lnTo>
                      <a:pt x="14" y="9"/>
                    </a:lnTo>
                    <a:lnTo>
                      <a:pt x="16" y="10"/>
                    </a:lnTo>
                    <a:lnTo>
                      <a:pt x="18" y="13"/>
                    </a:lnTo>
                    <a:lnTo>
                      <a:pt x="20" y="16"/>
                    </a:lnTo>
                    <a:lnTo>
                      <a:pt x="21" y="20"/>
                    </a:lnTo>
                    <a:lnTo>
                      <a:pt x="21" y="26"/>
                    </a:lnTo>
                    <a:lnTo>
                      <a:pt x="20" y="30"/>
                    </a:lnTo>
                    <a:lnTo>
                      <a:pt x="17" y="33"/>
                    </a:lnTo>
                    <a:lnTo>
                      <a:pt x="14" y="35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10" y="35"/>
                    </a:lnTo>
                    <a:close/>
                    <a:moveTo>
                      <a:pt x="7" y="30"/>
                    </a:moveTo>
                    <a:lnTo>
                      <a:pt x="7" y="30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3" y="19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3" y="19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1" y="24"/>
                    </a:lnTo>
                    <a:lnTo>
                      <a:pt x="3" y="27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7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</p:grpSp>
        <p:grpSp>
          <p:nvGrpSpPr>
            <p:cNvPr id="353" name="Group 352"/>
            <p:cNvGrpSpPr/>
            <p:nvPr/>
          </p:nvGrpSpPr>
          <p:grpSpPr>
            <a:xfrm>
              <a:off x="10044788" y="1782458"/>
              <a:ext cx="163513" cy="290513"/>
              <a:chOff x="6037263" y="3362326"/>
              <a:chExt cx="163513" cy="290513"/>
            </a:xfrm>
            <a:solidFill>
              <a:schemeClr val="bg2">
                <a:lumMod val="25000"/>
              </a:schemeClr>
            </a:solidFill>
          </p:grpSpPr>
          <p:sp>
            <p:nvSpPr>
              <p:cNvPr id="354" name="Freeform 14"/>
              <p:cNvSpPr>
                <a:spLocks noEditPoints="1"/>
              </p:cNvSpPr>
              <p:nvPr/>
            </p:nvSpPr>
            <p:spPr bwMode="auto">
              <a:xfrm>
                <a:off x="6037263" y="3362326"/>
                <a:ext cx="163513" cy="290513"/>
              </a:xfrm>
              <a:custGeom>
                <a:avLst/>
                <a:gdLst>
                  <a:gd name="T0" fmla="*/ 1 w 309"/>
                  <a:gd name="T1" fmla="*/ 495 h 548"/>
                  <a:gd name="T2" fmla="*/ 1 w 309"/>
                  <a:gd name="T3" fmla="*/ 442 h 548"/>
                  <a:gd name="T4" fmla="*/ 77 w 309"/>
                  <a:gd name="T5" fmla="*/ 439 h 548"/>
                  <a:gd name="T6" fmla="*/ 77 w 309"/>
                  <a:gd name="T7" fmla="*/ 410 h 548"/>
                  <a:gd name="T8" fmla="*/ 77 w 309"/>
                  <a:gd name="T9" fmla="*/ 192 h 548"/>
                  <a:gd name="T10" fmla="*/ 76 w 309"/>
                  <a:gd name="T11" fmla="*/ 0 h 548"/>
                  <a:gd name="T12" fmla="*/ 128 w 309"/>
                  <a:gd name="T13" fmla="*/ 0 h 548"/>
                  <a:gd name="T14" fmla="*/ 166 w 309"/>
                  <a:gd name="T15" fmla="*/ 0 h 548"/>
                  <a:gd name="T16" fmla="*/ 192 w 309"/>
                  <a:gd name="T17" fmla="*/ 0 h 548"/>
                  <a:gd name="T18" fmla="*/ 192 w 309"/>
                  <a:gd name="T19" fmla="*/ 60 h 548"/>
                  <a:gd name="T20" fmla="*/ 238 w 309"/>
                  <a:gd name="T21" fmla="*/ 60 h 548"/>
                  <a:gd name="T22" fmla="*/ 278 w 309"/>
                  <a:gd name="T23" fmla="*/ 60 h 548"/>
                  <a:gd name="T24" fmla="*/ 278 w 309"/>
                  <a:gd name="T25" fmla="*/ 126 h 548"/>
                  <a:gd name="T26" fmla="*/ 267 w 309"/>
                  <a:gd name="T27" fmla="*/ 126 h 548"/>
                  <a:gd name="T28" fmla="*/ 267 w 309"/>
                  <a:gd name="T29" fmla="*/ 83 h 548"/>
                  <a:gd name="T30" fmla="*/ 192 w 309"/>
                  <a:gd name="T31" fmla="*/ 83 h 548"/>
                  <a:gd name="T32" fmla="*/ 192 w 309"/>
                  <a:gd name="T33" fmla="*/ 263 h 548"/>
                  <a:gd name="T34" fmla="*/ 194 w 309"/>
                  <a:gd name="T35" fmla="*/ 441 h 548"/>
                  <a:gd name="T36" fmla="*/ 237 w 309"/>
                  <a:gd name="T37" fmla="*/ 442 h 548"/>
                  <a:gd name="T38" fmla="*/ 309 w 309"/>
                  <a:gd name="T39" fmla="*/ 442 h 548"/>
                  <a:gd name="T40" fmla="*/ 309 w 309"/>
                  <a:gd name="T41" fmla="*/ 491 h 548"/>
                  <a:gd name="T42" fmla="*/ 309 w 309"/>
                  <a:gd name="T43" fmla="*/ 547 h 548"/>
                  <a:gd name="T44" fmla="*/ 120 w 309"/>
                  <a:gd name="T45" fmla="*/ 548 h 548"/>
                  <a:gd name="T46" fmla="*/ 0 w 309"/>
                  <a:gd name="T47" fmla="*/ 547 h 548"/>
                  <a:gd name="T48" fmla="*/ 1 w 309"/>
                  <a:gd name="T49" fmla="*/ 495 h 548"/>
                  <a:gd name="T50" fmla="*/ 267 w 309"/>
                  <a:gd name="T51" fmla="*/ 491 h 548"/>
                  <a:gd name="T52" fmla="*/ 267 w 309"/>
                  <a:gd name="T53" fmla="*/ 462 h 548"/>
                  <a:gd name="T54" fmla="*/ 120 w 309"/>
                  <a:gd name="T55" fmla="*/ 462 h 548"/>
                  <a:gd name="T56" fmla="*/ 204 w 309"/>
                  <a:gd name="T57" fmla="*/ 462 h 548"/>
                  <a:gd name="T58" fmla="*/ 24 w 309"/>
                  <a:gd name="T59" fmla="*/ 462 h 548"/>
                  <a:gd name="T60" fmla="*/ 24 w 309"/>
                  <a:gd name="T61" fmla="*/ 492 h 548"/>
                  <a:gd name="T62" fmla="*/ 24 w 309"/>
                  <a:gd name="T63" fmla="*/ 520 h 548"/>
                  <a:gd name="T64" fmla="*/ 120 w 309"/>
                  <a:gd name="T65" fmla="*/ 520 h 548"/>
                  <a:gd name="T66" fmla="*/ 267 w 309"/>
                  <a:gd name="T67" fmla="*/ 518 h 548"/>
                  <a:gd name="T68" fmla="*/ 267 w 309"/>
                  <a:gd name="T69" fmla="*/ 491 h 548"/>
                  <a:gd name="T70" fmla="*/ 163 w 309"/>
                  <a:gd name="T71" fmla="*/ 232 h 548"/>
                  <a:gd name="T72" fmla="*/ 163 w 309"/>
                  <a:gd name="T73" fmla="*/ 31 h 548"/>
                  <a:gd name="T74" fmla="*/ 135 w 309"/>
                  <a:gd name="T75" fmla="*/ 31 h 548"/>
                  <a:gd name="T76" fmla="*/ 106 w 309"/>
                  <a:gd name="T77" fmla="*/ 31 h 548"/>
                  <a:gd name="T78" fmla="*/ 106 w 309"/>
                  <a:gd name="T79" fmla="*/ 232 h 548"/>
                  <a:gd name="T80" fmla="*/ 106 w 309"/>
                  <a:gd name="T81" fmla="*/ 441 h 548"/>
                  <a:gd name="T82" fmla="*/ 136 w 309"/>
                  <a:gd name="T83" fmla="*/ 441 h 548"/>
                  <a:gd name="T84" fmla="*/ 165 w 309"/>
                  <a:gd name="T85" fmla="*/ 441 h 548"/>
                  <a:gd name="T86" fmla="*/ 163 w 309"/>
                  <a:gd name="T87" fmla="*/ 232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09" h="548">
                    <a:moveTo>
                      <a:pt x="1" y="495"/>
                    </a:moveTo>
                    <a:lnTo>
                      <a:pt x="1" y="442"/>
                    </a:lnTo>
                    <a:lnTo>
                      <a:pt x="77" y="439"/>
                    </a:lnTo>
                    <a:lnTo>
                      <a:pt x="77" y="410"/>
                    </a:lnTo>
                    <a:lnTo>
                      <a:pt x="77" y="192"/>
                    </a:lnTo>
                    <a:lnTo>
                      <a:pt x="76" y="0"/>
                    </a:lnTo>
                    <a:lnTo>
                      <a:pt x="128" y="0"/>
                    </a:lnTo>
                    <a:lnTo>
                      <a:pt x="166" y="0"/>
                    </a:lnTo>
                    <a:lnTo>
                      <a:pt x="192" y="0"/>
                    </a:lnTo>
                    <a:lnTo>
                      <a:pt x="192" y="60"/>
                    </a:lnTo>
                    <a:lnTo>
                      <a:pt x="238" y="60"/>
                    </a:lnTo>
                    <a:lnTo>
                      <a:pt x="278" y="60"/>
                    </a:lnTo>
                    <a:lnTo>
                      <a:pt x="278" y="126"/>
                    </a:lnTo>
                    <a:lnTo>
                      <a:pt x="267" y="126"/>
                    </a:lnTo>
                    <a:lnTo>
                      <a:pt x="267" y="83"/>
                    </a:lnTo>
                    <a:lnTo>
                      <a:pt x="192" y="83"/>
                    </a:lnTo>
                    <a:lnTo>
                      <a:pt x="192" y="263"/>
                    </a:lnTo>
                    <a:lnTo>
                      <a:pt x="194" y="441"/>
                    </a:lnTo>
                    <a:lnTo>
                      <a:pt x="237" y="442"/>
                    </a:lnTo>
                    <a:lnTo>
                      <a:pt x="309" y="442"/>
                    </a:lnTo>
                    <a:lnTo>
                      <a:pt x="309" y="491"/>
                    </a:lnTo>
                    <a:lnTo>
                      <a:pt x="309" y="547"/>
                    </a:lnTo>
                    <a:lnTo>
                      <a:pt x="120" y="548"/>
                    </a:lnTo>
                    <a:lnTo>
                      <a:pt x="0" y="547"/>
                    </a:lnTo>
                    <a:lnTo>
                      <a:pt x="1" y="495"/>
                    </a:lnTo>
                    <a:close/>
                    <a:moveTo>
                      <a:pt x="267" y="491"/>
                    </a:moveTo>
                    <a:lnTo>
                      <a:pt x="267" y="462"/>
                    </a:lnTo>
                    <a:lnTo>
                      <a:pt x="120" y="462"/>
                    </a:lnTo>
                    <a:lnTo>
                      <a:pt x="204" y="462"/>
                    </a:lnTo>
                    <a:lnTo>
                      <a:pt x="24" y="462"/>
                    </a:lnTo>
                    <a:lnTo>
                      <a:pt x="24" y="492"/>
                    </a:lnTo>
                    <a:lnTo>
                      <a:pt x="24" y="520"/>
                    </a:lnTo>
                    <a:lnTo>
                      <a:pt x="120" y="520"/>
                    </a:lnTo>
                    <a:lnTo>
                      <a:pt x="267" y="518"/>
                    </a:lnTo>
                    <a:lnTo>
                      <a:pt x="267" y="491"/>
                    </a:lnTo>
                    <a:close/>
                    <a:moveTo>
                      <a:pt x="163" y="232"/>
                    </a:moveTo>
                    <a:lnTo>
                      <a:pt x="163" y="31"/>
                    </a:lnTo>
                    <a:lnTo>
                      <a:pt x="135" y="31"/>
                    </a:lnTo>
                    <a:lnTo>
                      <a:pt x="106" y="31"/>
                    </a:lnTo>
                    <a:lnTo>
                      <a:pt x="106" y="232"/>
                    </a:lnTo>
                    <a:lnTo>
                      <a:pt x="106" y="441"/>
                    </a:lnTo>
                    <a:lnTo>
                      <a:pt x="136" y="441"/>
                    </a:lnTo>
                    <a:lnTo>
                      <a:pt x="165" y="441"/>
                    </a:lnTo>
                    <a:lnTo>
                      <a:pt x="163" y="232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  <p:sp>
            <p:nvSpPr>
              <p:cNvPr id="355" name="Freeform 16"/>
              <p:cNvSpPr>
                <a:spLocks noEditPoints="1"/>
              </p:cNvSpPr>
              <p:nvPr/>
            </p:nvSpPr>
            <p:spPr bwMode="auto">
              <a:xfrm>
                <a:off x="6181725" y="3436938"/>
                <a:ext cx="11113" cy="19050"/>
              </a:xfrm>
              <a:custGeom>
                <a:avLst/>
                <a:gdLst>
                  <a:gd name="T0" fmla="*/ 7 w 21"/>
                  <a:gd name="T1" fmla="*/ 34 h 36"/>
                  <a:gd name="T2" fmla="*/ 3 w 21"/>
                  <a:gd name="T3" fmla="*/ 31 h 36"/>
                  <a:gd name="T4" fmla="*/ 0 w 21"/>
                  <a:gd name="T5" fmla="*/ 27 h 36"/>
                  <a:gd name="T6" fmla="*/ 0 w 21"/>
                  <a:gd name="T7" fmla="*/ 23 h 36"/>
                  <a:gd name="T8" fmla="*/ 0 w 21"/>
                  <a:gd name="T9" fmla="*/ 19 h 36"/>
                  <a:gd name="T10" fmla="*/ 3 w 21"/>
                  <a:gd name="T11" fmla="*/ 13 h 36"/>
                  <a:gd name="T12" fmla="*/ 7 w 21"/>
                  <a:gd name="T13" fmla="*/ 7 h 36"/>
                  <a:gd name="T14" fmla="*/ 10 w 21"/>
                  <a:gd name="T15" fmla="*/ 3 h 36"/>
                  <a:gd name="T16" fmla="*/ 10 w 21"/>
                  <a:gd name="T17" fmla="*/ 0 h 36"/>
                  <a:gd name="T18" fmla="*/ 10 w 21"/>
                  <a:gd name="T19" fmla="*/ 0 h 36"/>
                  <a:gd name="T20" fmla="*/ 11 w 21"/>
                  <a:gd name="T21" fmla="*/ 3 h 36"/>
                  <a:gd name="T22" fmla="*/ 16 w 21"/>
                  <a:gd name="T23" fmla="*/ 9 h 36"/>
                  <a:gd name="T24" fmla="*/ 18 w 21"/>
                  <a:gd name="T25" fmla="*/ 13 h 36"/>
                  <a:gd name="T26" fmla="*/ 21 w 21"/>
                  <a:gd name="T27" fmla="*/ 21 h 36"/>
                  <a:gd name="T28" fmla="*/ 20 w 21"/>
                  <a:gd name="T29" fmla="*/ 30 h 36"/>
                  <a:gd name="T30" fmla="*/ 14 w 21"/>
                  <a:gd name="T31" fmla="*/ 34 h 36"/>
                  <a:gd name="T32" fmla="*/ 11 w 21"/>
                  <a:gd name="T33" fmla="*/ 36 h 36"/>
                  <a:gd name="T34" fmla="*/ 7 w 21"/>
                  <a:gd name="T35" fmla="*/ 30 h 36"/>
                  <a:gd name="T36" fmla="*/ 7 w 21"/>
                  <a:gd name="T37" fmla="*/ 29 h 36"/>
                  <a:gd name="T38" fmla="*/ 7 w 21"/>
                  <a:gd name="T39" fmla="*/ 29 h 36"/>
                  <a:gd name="T40" fmla="*/ 7 w 21"/>
                  <a:gd name="T41" fmla="*/ 29 h 36"/>
                  <a:gd name="T42" fmla="*/ 5 w 21"/>
                  <a:gd name="T43" fmla="*/ 27 h 36"/>
                  <a:gd name="T44" fmla="*/ 4 w 21"/>
                  <a:gd name="T45" fmla="*/ 26 h 36"/>
                  <a:gd name="T46" fmla="*/ 4 w 21"/>
                  <a:gd name="T47" fmla="*/ 19 h 36"/>
                  <a:gd name="T48" fmla="*/ 4 w 21"/>
                  <a:gd name="T49" fmla="*/ 17 h 36"/>
                  <a:gd name="T50" fmla="*/ 4 w 21"/>
                  <a:gd name="T51" fmla="*/ 17 h 36"/>
                  <a:gd name="T52" fmla="*/ 4 w 21"/>
                  <a:gd name="T53" fmla="*/ 17 h 36"/>
                  <a:gd name="T54" fmla="*/ 4 w 21"/>
                  <a:gd name="T55" fmla="*/ 17 h 36"/>
                  <a:gd name="T56" fmla="*/ 4 w 21"/>
                  <a:gd name="T57" fmla="*/ 17 h 36"/>
                  <a:gd name="T58" fmla="*/ 3 w 21"/>
                  <a:gd name="T59" fmla="*/ 21 h 36"/>
                  <a:gd name="T60" fmla="*/ 3 w 21"/>
                  <a:gd name="T61" fmla="*/ 24 h 36"/>
                  <a:gd name="T62" fmla="*/ 5 w 21"/>
                  <a:gd name="T63" fmla="*/ 30 h 36"/>
                  <a:gd name="T64" fmla="*/ 5 w 21"/>
                  <a:gd name="T65" fmla="*/ 30 h 36"/>
                  <a:gd name="T66" fmla="*/ 7 w 21"/>
                  <a:gd name="T6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36">
                    <a:moveTo>
                      <a:pt x="10" y="36"/>
                    </a:moveTo>
                    <a:lnTo>
                      <a:pt x="7" y="34"/>
                    </a:lnTo>
                    <a:lnTo>
                      <a:pt x="4" y="33"/>
                    </a:lnTo>
                    <a:lnTo>
                      <a:pt x="3" y="31"/>
                    </a:lnTo>
                    <a:lnTo>
                      <a:pt x="1" y="29"/>
                    </a:lnTo>
                    <a:lnTo>
                      <a:pt x="0" y="27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8" y="4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3"/>
                    </a:lnTo>
                    <a:lnTo>
                      <a:pt x="14" y="9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18" y="13"/>
                    </a:lnTo>
                    <a:lnTo>
                      <a:pt x="20" y="16"/>
                    </a:lnTo>
                    <a:lnTo>
                      <a:pt x="21" y="21"/>
                    </a:lnTo>
                    <a:lnTo>
                      <a:pt x="21" y="26"/>
                    </a:lnTo>
                    <a:lnTo>
                      <a:pt x="20" y="30"/>
                    </a:lnTo>
                    <a:lnTo>
                      <a:pt x="17" y="33"/>
                    </a:lnTo>
                    <a:lnTo>
                      <a:pt x="14" y="34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10" y="36"/>
                    </a:lnTo>
                    <a:close/>
                    <a:moveTo>
                      <a:pt x="7" y="30"/>
                    </a:moveTo>
                    <a:lnTo>
                      <a:pt x="7" y="30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3" y="23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3" y="20"/>
                    </a:lnTo>
                    <a:lnTo>
                      <a:pt x="3" y="21"/>
                    </a:lnTo>
                    <a:lnTo>
                      <a:pt x="1" y="23"/>
                    </a:lnTo>
                    <a:lnTo>
                      <a:pt x="3" y="24"/>
                    </a:lnTo>
                    <a:lnTo>
                      <a:pt x="3" y="27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1"/>
                    </a:lnTo>
                    <a:lnTo>
                      <a:pt x="7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  <p:sp>
            <p:nvSpPr>
              <p:cNvPr id="356" name="Freeform 17"/>
              <p:cNvSpPr>
                <a:spLocks noEditPoints="1"/>
              </p:cNvSpPr>
              <p:nvPr/>
            </p:nvSpPr>
            <p:spPr bwMode="auto">
              <a:xfrm>
                <a:off x="6181725" y="3467101"/>
                <a:ext cx="12700" cy="19050"/>
              </a:xfrm>
              <a:custGeom>
                <a:avLst/>
                <a:gdLst>
                  <a:gd name="T0" fmla="*/ 8 w 23"/>
                  <a:gd name="T1" fmla="*/ 35 h 36"/>
                  <a:gd name="T2" fmla="*/ 4 w 23"/>
                  <a:gd name="T3" fmla="*/ 32 h 36"/>
                  <a:gd name="T4" fmla="*/ 1 w 23"/>
                  <a:gd name="T5" fmla="*/ 28 h 36"/>
                  <a:gd name="T6" fmla="*/ 0 w 23"/>
                  <a:gd name="T7" fmla="*/ 23 h 36"/>
                  <a:gd name="T8" fmla="*/ 1 w 23"/>
                  <a:gd name="T9" fmla="*/ 19 h 36"/>
                  <a:gd name="T10" fmla="*/ 4 w 23"/>
                  <a:gd name="T11" fmla="*/ 13 h 36"/>
                  <a:gd name="T12" fmla="*/ 8 w 23"/>
                  <a:gd name="T13" fmla="*/ 8 h 36"/>
                  <a:gd name="T14" fmla="*/ 11 w 23"/>
                  <a:gd name="T15" fmla="*/ 3 h 36"/>
                  <a:gd name="T16" fmla="*/ 11 w 23"/>
                  <a:gd name="T17" fmla="*/ 0 h 36"/>
                  <a:gd name="T18" fmla="*/ 11 w 23"/>
                  <a:gd name="T19" fmla="*/ 0 h 36"/>
                  <a:gd name="T20" fmla="*/ 13 w 23"/>
                  <a:gd name="T21" fmla="*/ 3 h 36"/>
                  <a:gd name="T22" fmla="*/ 16 w 23"/>
                  <a:gd name="T23" fmla="*/ 9 h 36"/>
                  <a:gd name="T24" fmla="*/ 20 w 23"/>
                  <a:gd name="T25" fmla="*/ 13 h 36"/>
                  <a:gd name="T26" fmla="*/ 23 w 23"/>
                  <a:gd name="T27" fmla="*/ 22 h 36"/>
                  <a:gd name="T28" fmla="*/ 21 w 23"/>
                  <a:gd name="T29" fmla="*/ 30 h 36"/>
                  <a:gd name="T30" fmla="*/ 16 w 23"/>
                  <a:gd name="T31" fmla="*/ 35 h 36"/>
                  <a:gd name="T32" fmla="*/ 11 w 23"/>
                  <a:gd name="T33" fmla="*/ 36 h 36"/>
                  <a:gd name="T34" fmla="*/ 8 w 23"/>
                  <a:gd name="T35" fmla="*/ 30 h 36"/>
                  <a:gd name="T36" fmla="*/ 8 w 23"/>
                  <a:gd name="T37" fmla="*/ 29 h 36"/>
                  <a:gd name="T38" fmla="*/ 8 w 23"/>
                  <a:gd name="T39" fmla="*/ 29 h 36"/>
                  <a:gd name="T40" fmla="*/ 8 w 23"/>
                  <a:gd name="T41" fmla="*/ 29 h 36"/>
                  <a:gd name="T42" fmla="*/ 7 w 23"/>
                  <a:gd name="T43" fmla="*/ 28 h 36"/>
                  <a:gd name="T44" fmla="*/ 5 w 23"/>
                  <a:gd name="T45" fmla="*/ 26 h 36"/>
                  <a:gd name="T46" fmla="*/ 4 w 23"/>
                  <a:gd name="T47" fmla="*/ 19 h 36"/>
                  <a:gd name="T48" fmla="*/ 5 w 23"/>
                  <a:gd name="T49" fmla="*/ 18 h 36"/>
                  <a:gd name="T50" fmla="*/ 5 w 23"/>
                  <a:gd name="T51" fmla="*/ 18 h 36"/>
                  <a:gd name="T52" fmla="*/ 5 w 23"/>
                  <a:gd name="T53" fmla="*/ 18 h 36"/>
                  <a:gd name="T54" fmla="*/ 5 w 23"/>
                  <a:gd name="T55" fmla="*/ 18 h 36"/>
                  <a:gd name="T56" fmla="*/ 4 w 23"/>
                  <a:gd name="T57" fmla="*/ 18 h 36"/>
                  <a:gd name="T58" fmla="*/ 3 w 23"/>
                  <a:gd name="T59" fmla="*/ 22 h 36"/>
                  <a:gd name="T60" fmla="*/ 3 w 23"/>
                  <a:gd name="T61" fmla="*/ 25 h 36"/>
                  <a:gd name="T62" fmla="*/ 7 w 23"/>
                  <a:gd name="T63" fmla="*/ 30 h 36"/>
                  <a:gd name="T64" fmla="*/ 7 w 23"/>
                  <a:gd name="T65" fmla="*/ 30 h 36"/>
                  <a:gd name="T66" fmla="*/ 8 w 23"/>
                  <a:gd name="T6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36">
                    <a:moveTo>
                      <a:pt x="11" y="36"/>
                    </a:moveTo>
                    <a:lnTo>
                      <a:pt x="8" y="35"/>
                    </a:lnTo>
                    <a:lnTo>
                      <a:pt x="5" y="33"/>
                    </a:lnTo>
                    <a:lnTo>
                      <a:pt x="4" y="32"/>
                    </a:lnTo>
                    <a:lnTo>
                      <a:pt x="1" y="29"/>
                    </a:lnTo>
                    <a:lnTo>
                      <a:pt x="1" y="28"/>
                    </a:lnTo>
                    <a:lnTo>
                      <a:pt x="1" y="25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19"/>
                    </a:lnTo>
                    <a:lnTo>
                      <a:pt x="3" y="15"/>
                    </a:lnTo>
                    <a:lnTo>
                      <a:pt x="4" y="13"/>
                    </a:lnTo>
                    <a:lnTo>
                      <a:pt x="5" y="10"/>
                    </a:lnTo>
                    <a:lnTo>
                      <a:pt x="8" y="8"/>
                    </a:lnTo>
                    <a:lnTo>
                      <a:pt x="10" y="5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3" y="3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7" y="10"/>
                    </a:lnTo>
                    <a:lnTo>
                      <a:pt x="20" y="13"/>
                    </a:lnTo>
                    <a:lnTo>
                      <a:pt x="20" y="16"/>
                    </a:lnTo>
                    <a:lnTo>
                      <a:pt x="23" y="22"/>
                    </a:lnTo>
                    <a:lnTo>
                      <a:pt x="23" y="26"/>
                    </a:lnTo>
                    <a:lnTo>
                      <a:pt x="21" y="30"/>
                    </a:lnTo>
                    <a:lnTo>
                      <a:pt x="18" y="33"/>
                    </a:lnTo>
                    <a:lnTo>
                      <a:pt x="16" y="35"/>
                    </a:lnTo>
                    <a:lnTo>
                      <a:pt x="13" y="35"/>
                    </a:lnTo>
                    <a:lnTo>
                      <a:pt x="11" y="36"/>
                    </a:lnTo>
                    <a:lnTo>
                      <a:pt x="11" y="36"/>
                    </a:lnTo>
                    <a:close/>
                    <a:moveTo>
                      <a:pt x="8" y="30"/>
                    </a:moveTo>
                    <a:lnTo>
                      <a:pt x="8" y="30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3" y="25"/>
                    </a:lnTo>
                    <a:lnTo>
                      <a:pt x="4" y="28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8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  <p:sp>
            <p:nvSpPr>
              <p:cNvPr id="357" name="Freeform 18"/>
              <p:cNvSpPr>
                <a:spLocks noEditPoints="1"/>
              </p:cNvSpPr>
              <p:nvPr/>
            </p:nvSpPr>
            <p:spPr bwMode="auto">
              <a:xfrm>
                <a:off x="6169025" y="3454401"/>
                <a:ext cx="12700" cy="19050"/>
              </a:xfrm>
              <a:custGeom>
                <a:avLst/>
                <a:gdLst>
                  <a:gd name="T0" fmla="*/ 7 w 23"/>
                  <a:gd name="T1" fmla="*/ 36 h 36"/>
                  <a:gd name="T2" fmla="*/ 3 w 23"/>
                  <a:gd name="T3" fmla="*/ 32 h 36"/>
                  <a:gd name="T4" fmla="*/ 0 w 23"/>
                  <a:gd name="T5" fmla="*/ 28 h 36"/>
                  <a:gd name="T6" fmla="*/ 0 w 23"/>
                  <a:gd name="T7" fmla="*/ 25 h 36"/>
                  <a:gd name="T8" fmla="*/ 0 w 23"/>
                  <a:gd name="T9" fmla="*/ 19 h 36"/>
                  <a:gd name="T10" fmla="*/ 5 w 23"/>
                  <a:gd name="T11" fmla="*/ 13 h 36"/>
                  <a:gd name="T12" fmla="*/ 7 w 23"/>
                  <a:gd name="T13" fmla="*/ 8 h 36"/>
                  <a:gd name="T14" fmla="*/ 10 w 23"/>
                  <a:gd name="T15" fmla="*/ 3 h 36"/>
                  <a:gd name="T16" fmla="*/ 12 w 23"/>
                  <a:gd name="T17" fmla="*/ 0 h 36"/>
                  <a:gd name="T18" fmla="*/ 12 w 23"/>
                  <a:gd name="T19" fmla="*/ 0 h 36"/>
                  <a:gd name="T20" fmla="*/ 12 w 23"/>
                  <a:gd name="T21" fmla="*/ 5 h 36"/>
                  <a:gd name="T22" fmla="*/ 16 w 23"/>
                  <a:gd name="T23" fmla="*/ 9 h 36"/>
                  <a:gd name="T24" fmla="*/ 19 w 23"/>
                  <a:gd name="T25" fmla="*/ 15 h 36"/>
                  <a:gd name="T26" fmla="*/ 23 w 23"/>
                  <a:gd name="T27" fmla="*/ 22 h 36"/>
                  <a:gd name="T28" fmla="*/ 20 w 23"/>
                  <a:gd name="T29" fmla="*/ 31 h 36"/>
                  <a:gd name="T30" fmla="*/ 16 w 23"/>
                  <a:gd name="T31" fmla="*/ 35 h 36"/>
                  <a:gd name="T32" fmla="*/ 12 w 23"/>
                  <a:gd name="T33" fmla="*/ 36 h 36"/>
                  <a:gd name="T34" fmla="*/ 7 w 23"/>
                  <a:gd name="T35" fmla="*/ 32 h 36"/>
                  <a:gd name="T36" fmla="*/ 9 w 23"/>
                  <a:gd name="T37" fmla="*/ 31 h 36"/>
                  <a:gd name="T38" fmla="*/ 9 w 23"/>
                  <a:gd name="T39" fmla="*/ 31 h 36"/>
                  <a:gd name="T40" fmla="*/ 7 w 23"/>
                  <a:gd name="T41" fmla="*/ 29 h 36"/>
                  <a:gd name="T42" fmla="*/ 6 w 23"/>
                  <a:gd name="T43" fmla="*/ 28 h 36"/>
                  <a:gd name="T44" fmla="*/ 5 w 23"/>
                  <a:gd name="T45" fmla="*/ 26 h 36"/>
                  <a:gd name="T46" fmla="*/ 5 w 23"/>
                  <a:gd name="T47" fmla="*/ 21 h 36"/>
                  <a:gd name="T48" fmla="*/ 5 w 23"/>
                  <a:gd name="T49" fmla="*/ 19 h 36"/>
                  <a:gd name="T50" fmla="*/ 5 w 23"/>
                  <a:gd name="T51" fmla="*/ 19 h 36"/>
                  <a:gd name="T52" fmla="*/ 5 w 23"/>
                  <a:gd name="T53" fmla="*/ 18 h 36"/>
                  <a:gd name="T54" fmla="*/ 5 w 23"/>
                  <a:gd name="T55" fmla="*/ 18 h 36"/>
                  <a:gd name="T56" fmla="*/ 5 w 23"/>
                  <a:gd name="T57" fmla="*/ 19 h 36"/>
                  <a:gd name="T58" fmla="*/ 3 w 23"/>
                  <a:gd name="T59" fmla="*/ 22 h 36"/>
                  <a:gd name="T60" fmla="*/ 3 w 23"/>
                  <a:gd name="T61" fmla="*/ 25 h 36"/>
                  <a:gd name="T62" fmla="*/ 6 w 23"/>
                  <a:gd name="T63" fmla="*/ 31 h 36"/>
                  <a:gd name="T64" fmla="*/ 6 w 23"/>
                  <a:gd name="T65" fmla="*/ 32 h 36"/>
                  <a:gd name="T66" fmla="*/ 7 w 23"/>
                  <a:gd name="T67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36">
                    <a:moveTo>
                      <a:pt x="10" y="36"/>
                    </a:moveTo>
                    <a:lnTo>
                      <a:pt x="7" y="36"/>
                    </a:lnTo>
                    <a:lnTo>
                      <a:pt x="6" y="35"/>
                    </a:lnTo>
                    <a:lnTo>
                      <a:pt x="3" y="32"/>
                    </a:lnTo>
                    <a:lnTo>
                      <a:pt x="2" y="31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6"/>
                    </a:lnTo>
                    <a:lnTo>
                      <a:pt x="5" y="13"/>
                    </a:lnTo>
                    <a:lnTo>
                      <a:pt x="6" y="12"/>
                    </a:lnTo>
                    <a:lnTo>
                      <a:pt x="7" y="8"/>
                    </a:lnTo>
                    <a:lnTo>
                      <a:pt x="9" y="6"/>
                    </a:lnTo>
                    <a:lnTo>
                      <a:pt x="10" y="3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5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6" y="11"/>
                    </a:lnTo>
                    <a:lnTo>
                      <a:pt x="19" y="15"/>
                    </a:lnTo>
                    <a:lnTo>
                      <a:pt x="20" y="16"/>
                    </a:lnTo>
                    <a:lnTo>
                      <a:pt x="23" y="22"/>
                    </a:lnTo>
                    <a:lnTo>
                      <a:pt x="22" y="26"/>
                    </a:lnTo>
                    <a:lnTo>
                      <a:pt x="20" y="31"/>
                    </a:lnTo>
                    <a:lnTo>
                      <a:pt x="18" y="34"/>
                    </a:lnTo>
                    <a:lnTo>
                      <a:pt x="16" y="35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0" y="36"/>
                    </a:lnTo>
                    <a:close/>
                    <a:moveTo>
                      <a:pt x="7" y="32"/>
                    </a:move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9"/>
                    </a:lnTo>
                    <a:lnTo>
                      <a:pt x="3" y="21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3" y="25"/>
                    </a:lnTo>
                    <a:lnTo>
                      <a:pt x="3" y="29"/>
                    </a:lnTo>
                    <a:lnTo>
                      <a:pt x="6" y="31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7" y="32"/>
                    </a:lnTo>
                    <a:lnTo>
                      <a:pt x="7" y="32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  <p:sp>
            <p:nvSpPr>
              <p:cNvPr id="358" name="Freeform 19"/>
              <p:cNvSpPr>
                <a:spLocks noEditPoints="1"/>
              </p:cNvSpPr>
              <p:nvPr/>
            </p:nvSpPr>
            <p:spPr bwMode="auto">
              <a:xfrm>
                <a:off x="6170613" y="3482976"/>
                <a:ext cx="11113" cy="19050"/>
              </a:xfrm>
              <a:custGeom>
                <a:avLst/>
                <a:gdLst>
                  <a:gd name="T0" fmla="*/ 7 w 21"/>
                  <a:gd name="T1" fmla="*/ 35 h 35"/>
                  <a:gd name="T2" fmla="*/ 3 w 21"/>
                  <a:gd name="T3" fmla="*/ 32 h 35"/>
                  <a:gd name="T4" fmla="*/ 0 w 21"/>
                  <a:gd name="T5" fmla="*/ 26 h 35"/>
                  <a:gd name="T6" fmla="*/ 0 w 21"/>
                  <a:gd name="T7" fmla="*/ 23 h 35"/>
                  <a:gd name="T8" fmla="*/ 0 w 21"/>
                  <a:gd name="T9" fmla="*/ 19 h 35"/>
                  <a:gd name="T10" fmla="*/ 3 w 21"/>
                  <a:gd name="T11" fmla="*/ 13 h 35"/>
                  <a:gd name="T12" fmla="*/ 7 w 21"/>
                  <a:gd name="T13" fmla="*/ 7 h 35"/>
                  <a:gd name="T14" fmla="*/ 10 w 21"/>
                  <a:gd name="T15" fmla="*/ 1 h 35"/>
                  <a:gd name="T16" fmla="*/ 10 w 21"/>
                  <a:gd name="T17" fmla="*/ 0 h 35"/>
                  <a:gd name="T18" fmla="*/ 10 w 21"/>
                  <a:gd name="T19" fmla="*/ 0 h 35"/>
                  <a:gd name="T20" fmla="*/ 11 w 21"/>
                  <a:gd name="T21" fmla="*/ 3 h 35"/>
                  <a:gd name="T22" fmla="*/ 14 w 21"/>
                  <a:gd name="T23" fmla="*/ 9 h 35"/>
                  <a:gd name="T24" fmla="*/ 18 w 21"/>
                  <a:gd name="T25" fmla="*/ 13 h 35"/>
                  <a:gd name="T26" fmla="*/ 21 w 21"/>
                  <a:gd name="T27" fmla="*/ 20 h 35"/>
                  <a:gd name="T28" fmla="*/ 20 w 21"/>
                  <a:gd name="T29" fmla="*/ 30 h 35"/>
                  <a:gd name="T30" fmla="*/ 14 w 21"/>
                  <a:gd name="T31" fmla="*/ 35 h 35"/>
                  <a:gd name="T32" fmla="*/ 11 w 21"/>
                  <a:gd name="T33" fmla="*/ 35 h 35"/>
                  <a:gd name="T34" fmla="*/ 7 w 21"/>
                  <a:gd name="T35" fmla="*/ 30 h 35"/>
                  <a:gd name="T36" fmla="*/ 7 w 21"/>
                  <a:gd name="T37" fmla="*/ 29 h 35"/>
                  <a:gd name="T38" fmla="*/ 7 w 21"/>
                  <a:gd name="T39" fmla="*/ 29 h 35"/>
                  <a:gd name="T40" fmla="*/ 7 w 21"/>
                  <a:gd name="T41" fmla="*/ 29 h 35"/>
                  <a:gd name="T42" fmla="*/ 5 w 21"/>
                  <a:gd name="T43" fmla="*/ 27 h 35"/>
                  <a:gd name="T44" fmla="*/ 4 w 21"/>
                  <a:gd name="T45" fmla="*/ 24 h 35"/>
                  <a:gd name="T46" fmla="*/ 3 w 21"/>
                  <a:gd name="T47" fmla="*/ 19 h 35"/>
                  <a:gd name="T48" fmla="*/ 4 w 21"/>
                  <a:gd name="T49" fmla="*/ 17 h 35"/>
                  <a:gd name="T50" fmla="*/ 4 w 21"/>
                  <a:gd name="T51" fmla="*/ 17 h 35"/>
                  <a:gd name="T52" fmla="*/ 4 w 21"/>
                  <a:gd name="T53" fmla="*/ 17 h 35"/>
                  <a:gd name="T54" fmla="*/ 4 w 21"/>
                  <a:gd name="T55" fmla="*/ 17 h 35"/>
                  <a:gd name="T56" fmla="*/ 4 w 21"/>
                  <a:gd name="T57" fmla="*/ 17 h 35"/>
                  <a:gd name="T58" fmla="*/ 1 w 21"/>
                  <a:gd name="T59" fmla="*/ 22 h 35"/>
                  <a:gd name="T60" fmla="*/ 1 w 21"/>
                  <a:gd name="T61" fmla="*/ 24 h 35"/>
                  <a:gd name="T62" fmla="*/ 5 w 21"/>
                  <a:gd name="T63" fmla="*/ 30 h 35"/>
                  <a:gd name="T64" fmla="*/ 5 w 21"/>
                  <a:gd name="T65" fmla="*/ 30 h 35"/>
                  <a:gd name="T66" fmla="*/ 7 w 21"/>
                  <a:gd name="T6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35">
                    <a:moveTo>
                      <a:pt x="10" y="35"/>
                    </a:moveTo>
                    <a:lnTo>
                      <a:pt x="7" y="35"/>
                    </a:lnTo>
                    <a:lnTo>
                      <a:pt x="4" y="33"/>
                    </a:lnTo>
                    <a:lnTo>
                      <a:pt x="3" y="32"/>
                    </a:lnTo>
                    <a:lnTo>
                      <a:pt x="1" y="29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8" y="4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3"/>
                    </a:lnTo>
                    <a:lnTo>
                      <a:pt x="14" y="7"/>
                    </a:lnTo>
                    <a:lnTo>
                      <a:pt x="14" y="9"/>
                    </a:lnTo>
                    <a:lnTo>
                      <a:pt x="16" y="10"/>
                    </a:lnTo>
                    <a:lnTo>
                      <a:pt x="18" y="13"/>
                    </a:lnTo>
                    <a:lnTo>
                      <a:pt x="20" y="16"/>
                    </a:lnTo>
                    <a:lnTo>
                      <a:pt x="21" y="20"/>
                    </a:lnTo>
                    <a:lnTo>
                      <a:pt x="21" y="26"/>
                    </a:lnTo>
                    <a:lnTo>
                      <a:pt x="20" y="30"/>
                    </a:lnTo>
                    <a:lnTo>
                      <a:pt x="17" y="33"/>
                    </a:lnTo>
                    <a:lnTo>
                      <a:pt x="14" y="35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10" y="35"/>
                    </a:lnTo>
                    <a:close/>
                    <a:moveTo>
                      <a:pt x="7" y="30"/>
                    </a:moveTo>
                    <a:lnTo>
                      <a:pt x="7" y="30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3" y="19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3" y="19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1" y="24"/>
                    </a:lnTo>
                    <a:lnTo>
                      <a:pt x="3" y="27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7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</p:grpSp>
        <p:grpSp>
          <p:nvGrpSpPr>
            <p:cNvPr id="359" name="Group 358"/>
            <p:cNvGrpSpPr/>
            <p:nvPr/>
          </p:nvGrpSpPr>
          <p:grpSpPr>
            <a:xfrm>
              <a:off x="10059342" y="759912"/>
              <a:ext cx="163513" cy="290513"/>
              <a:chOff x="6037263" y="3362326"/>
              <a:chExt cx="163513" cy="290513"/>
            </a:xfrm>
            <a:solidFill>
              <a:schemeClr val="bg2">
                <a:lumMod val="25000"/>
              </a:schemeClr>
            </a:solidFill>
          </p:grpSpPr>
          <p:sp>
            <p:nvSpPr>
              <p:cNvPr id="360" name="Freeform 14"/>
              <p:cNvSpPr>
                <a:spLocks noEditPoints="1"/>
              </p:cNvSpPr>
              <p:nvPr/>
            </p:nvSpPr>
            <p:spPr bwMode="auto">
              <a:xfrm>
                <a:off x="6037263" y="3362326"/>
                <a:ext cx="163513" cy="290513"/>
              </a:xfrm>
              <a:custGeom>
                <a:avLst/>
                <a:gdLst>
                  <a:gd name="T0" fmla="*/ 1 w 309"/>
                  <a:gd name="T1" fmla="*/ 495 h 548"/>
                  <a:gd name="T2" fmla="*/ 1 w 309"/>
                  <a:gd name="T3" fmla="*/ 442 h 548"/>
                  <a:gd name="T4" fmla="*/ 77 w 309"/>
                  <a:gd name="T5" fmla="*/ 439 h 548"/>
                  <a:gd name="T6" fmla="*/ 77 w 309"/>
                  <a:gd name="T7" fmla="*/ 410 h 548"/>
                  <a:gd name="T8" fmla="*/ 77 w 309"/>
                  <a:gd name="T9" fmla="*/ 192 h 548"/>
                  <a:gd name="T10" fmla="*/ 76 w 309"/>
                  <a:gd name="T11" fmla="*/ 0 h 548"/>
                  <a:gd name="T12" fmla="*/ 128 w 309"/>
                  <a:gd name="T13" fmla="*/ 0 h 548"/>
                  <a:gd name="T14" fmla="*/ 166 w 309"/>
                  <a:gd name="T15" fmla="*/ 0 h 548"/>
                  <a:gd name="T16" fmla="*/ 192 w 309"/>
                  <a:gd name="T17" fmla="*/ 0 h 548"/>
                  <a:gd name="T18" fmla="*/ 192 w 309"/>
                  <a:gd name="T19" fmla="*/ 60 h 548"/>
                  <a:gd name="T20" fmla="*/ 238 w 309"/>
                  <a:gd name="T21" fmla="*/ 60 h 548"/>
                  <a:gd name="T22" fmla="*/ 278 w 309"/>
                  <a:gd name="T23" fmla="*/ 60 h 548"/>
                  <a:gd name="T24" fmla="*/ 278 w 309"/>
                  <a:gd name="T25" fmla="*/ 126 h 548"/>
                  <a:gd name="T26" fmla="*/ 267 w 309"/>
                  <a:gd name="T27" fmla="*/ 126 h 548"/>
                  <a:gd name="T28" fmla="*/ 267 w 309"/>
                  <a:gd name="T29" fmla="*/ 83 h 548"/>
                  <a:gd name="T30" fmla="*/ 192 w 309"/>
                  <a:gd name="T31" fmla="*/ 83 h 548"/>
                  <a:gd name="T32" fmla="*/ 192 w 309"/>
                  <a:gd name="T33" fmla="*/ 263 h 548"/>
                  <a:gd name="T34" fmla="*/ 194 w 309"/>
                  <a:gd name="T35" fmla="*/ 441 h 548"/>
                  <a:gd name="T36" fmla="*/ 237 w 309"/>
                  <a:gd name="T37" fmla="*/ 442 h 548"/>
                  <a:gd name="T38" fmla="*/ 309 w 309"/>
                  <a:gd name="T39" fmla="*/ 442 h 548"/>
                  <a:gd name="T40" fmla="*/ 309 w 309"/>
                  <a:gd name="T41" fmla="*/ 491 h 548"/>
                  <a:gd name="T42" fmla="*/ 309 w 309"/>
                  <a:gd name="T43" fmla="*/ 547 h 548"/>
                  <a:gd name="T44" fmla="*/ 120 w 309"/>
                  <a:gd name="T45" fmla="*/ 548 h 548"/>
                  <a:gd name="T46" fmla="*/ 0 w 309"/>
                  <a:gd name="T47" fmla="*/ 547 h 548"/>
                  <a:gd name="T48" fmla="*/ 1 w 309"/>
                  <a:gd name="T49" fmla="*/ 495 h 548"/>
                  <a:gd name="T50" fmla="*/ 267 w 309"/>
                  <a:gd name="T51" fmla="*/ 491 h 548"/>
                  <a:gd name="T52" fmla="*/ 267 w 309"/>
                  <a:gd name="T53" fmla="*/ 462 h 548"/>
                  <a:gd name="T54" fmla="*/ 120 w 309"/>
                  <a:gd name="T55" fmla="*/ 462 h 548"/>
                  <a:gd name="T56" fmla="*/ 204 w 309"/>
                  <a:gd name="T57" fmla="*/ 462 h 548"/>
                  <a:gd name="T58" fmla="*/ 24 w 309"/>
                  <a:gd name="T59" fmla="*/ 462 h 548"/>
                  <a:gd name="T60" fmla="*/ 24 w 309"/>
                  <a:gd name="T61" fmla="*/ 492 h 548"/>
                  <a:gd name="T62" fmla="*/ 24 w 309"/>
                  <a:gd name="T63" fmla="*/ 520 h 548"/>
                  <a:gd name="T64" fmla="*/ 120 w 309"/>
                  <a:gd name="T65" fmla="*/ 520 h 548"/>
                  <a:gd name="T66" fmla="*/ 267 w 309"/>
                  <a:gd name="T67" fmla="*/ 518 h 548"/>
                  <a:gd name="T68" fmla="*/ 267 w 309"/>
                  <a:gd name="T69" fmla="*/ 491 h 548"/>
                  <a:gd name="T70" fmla="*/ 163 w 309"/>
                  <a:gd name="T71" fmla="*/ 232 h 548"/>
                  <a:gd name="T72" fmla="*/ 163 w 309"/>
                  <a:gd name="T73" fmla="*/ 31 h 548"/>
                  <a:gd name="T74" fmla="*/ 135 w 309"/>
                  <a:gd name="T75" fmla="*/ 31 h 548"/>
                  <a:gd name="T76" fmla="*/ 106 w 309"/>
                  <a:gd name="T77" fmla="*/ 31 h 548"/>
                  <a:gd name="T78" fmla="*/ 106 w 309"/>
                  <a:gd name="T79" fmla="*/ 232 h 548"/>
                  <a:gd name="T80" fmla="*/ 106 w 309"/>
                  <a:gd name="T81" fmla="*/ 441 h 548"/>
                  <a:gd name="T82" fmla="*/ 136 w 309"/>
                  <a:gd name="T83" fmla="*/ 441 h 548"/>
                  <a:gd name="T84" fmla="*/ 165 w 309"/>
                  <a:gd name="T85" fmla="*/ 441 h 548"/>
                  <a:gd name="T86" fmla="*/ 163 w 309"/>
                  <a:gd name="T87" fmla="*/ 232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09" h="548">
                    <a:moveTo>
                      <a:pt x="1" y="495"/>
                    </a:moveTo>
                    <a:lnTo>
                      <a:pt x="1" y="442"/>
                    </a:lnTo>
                    <a:lnTo>
                      <a:pt x="77" y="439"/>
                    </a:lnTo>
                    <a:lnTo>
                      <a:pt x="77" y="410"/>
                    </a:lnTo>
                    <a:lnTo>
                      <a:pt x="77" y="192"/>
                    </a:lnTo>
                    <a:lnTo>
                      <a:pt x="76" y="0"/>
                    </a:lnTo>
                    <a:lnTo>
                      <a:pt x="128" y="0"/>
                    </a:lnTo>
                    <a:lnTo>
                      <a:pt x="166" y="0"/>
                    </a:lnTo>
                    <a:lnTo>
                      <a:pt x="192" y="0"/>
                    </a:lnTo>
                    <a:lnTo>
                      <a:pt x="192" y="60"/>
                    </a:lnTo>
                    <a:lnTo>
                      <a:pt x="238" y="60"/>
                    </a:lnTo>
                    <a:lnTo>
                      <a:pt x="278" y="60"/>
                    </a:lnTo>
                    <a:lnTo>
                      <a:pt x="278" y="126"/>
                    </a:lnTo>
                    <a:lnTo>
                      <a:pt x="267" y="126"/>
                    </a:lnTo>
                    <a:lnTo>
                      <a:pt x="267" y="83"/>
                    </a:lnTo>
                    <a:lnTo>
                      <a:pt x="192" y="83"/>
                    </a:lnTo>
                    <a:lnTo>
                      <a:pt x="192" y="263"/>
                    </a:lnTo>
                    <a:lnTo>
                      <a:pt x="194" y="441"/>
                    </a:lnTo>
                    <a:lnTo>
                      <a:pt x="237" y="442"/>
                    </a:lnTo>
                    <a:lnTo>
                      <a:pt x="309" y="442"/>
                    </a:lnTo>
                    <a:lnTo>
                      <a:pt x="309" y="491"/>
                    </a:lnTo>
                    <a:lnTo>
                      <a:pt x="309" y="547"/>
                    </a:lnTo>
                    <a:lnTo>
                      <a:pt x="120" y="548"/>
                    </a:lnTo>
                    <a:lnTo>
                      <a:pt x="0" y="547"/>
                    </a:lnTo>
                    <a:lnTo>
                      <a:pt x="1" y="495"/>
                    </a:lnTo>
                    <a:close/>
                    <a:moveTo>
                      <a:pt x="267" y="491"/>
                    </a:moveTo>
                    <a:lnTo>
                      <a:pt x="267" y="462"/>
                    </a:lnTo>
                    <a:lnTo>
                      <a:pt x="120" y="462"/>
                    </a:lnTo>
                    <a:lnTo>
                      <a:pt x="204" y="462"/>
                    </a:lnTo>
                    <a:lnTo>
                      <a:pt x="24" y="462"/>
                    </a:lnTo>
                    <a:lnTo>
                      <a:pt x="24" y="492"/>
                    </a:lnTo>
                    <a:lnTo>
                      <a:pt x="24" y="520"/>
                    </a:lnTo>
                    <a:lnTo>
                      <a:pt x="120" y="520"/>
                    </a:lnTo>
                    <a:lnTo>
                      <a:pt x="267" y="518"/>
                    </a:lnTo>
                    <a:lnTo>
                      <a:pt x="267" y="491"/>
                    </a:lnTo>
                    <a:close/>
                    <a:moveTo>
                      <a:pt x="163" y="232"/>
                    </a:moveTo>
                    <a:lnTo>
                      <a:pt x="163" y="31"/>
                    </a:lnTo>
                    <a:lnTo>
                      <a:pt x="135" y="31"/>
                    </a:lnTo>
                    <a:lnTo>
                      <a:pt x="106" y="31"/>
                    </a:lnTo>
                    <a:lnTo>
                      <a:pt x="106" y="232"/>
                    </a:lnTo>
                    <a:lnTo>
                      <a:pt x="106" y="441"/>
                    </a:lnTo>
                    <a:lnTo>
                      <a:pt x="136" y="441"/>
                    </a:lnTo>
                    <a:lnTo>
                      <a:pt x="165" y="441"/>
                    </a:lnTo>
                    <a:lnTo>
                      <a:pt x="163" y="232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  <p:sp>
            <p:nvSpPr>
              <p:cNvPr id="361" name="Freeform 16"/>
              <p:cNvSpPr>
                <a:spLocks noEditPoints="1"/>
              </p:cNvSpPr>
              <p:nvPr/>
            </p:nvSpPr>
            <p:spPr bwMode="auto">
              <a:xfrm>
                <a:off x="6181725" y="3436938"/>
                <a:ext cx="11113" cy="19050"/>
              </a:xfrm>
              <a:custGeom>
                <a:avLst/>
                <a:gdLst>
                  <a:gd name="T0" fmla="*/ 7 w 21"/>
                  <a:gd name="T1" fmla="*/ 34 h 36"/>
                  <a:gd name="T2" fmla="*/ 3 w 21"/>
                  <a:gd name="T3" fmla="*/ 31 h 36"/>
                  <a:gd name="T4" fmla="*/ 0 w 21"/>
                  <a:gd name="T5" fmla="*/ 27 h 36"/>
                  <a:gd name="T6" fmla="*/ 0 w 21"/>
                  <a:gd name="T7" fmla="*/ 23 h 36"/>
                  <a:gd name="T8" fmla="*/ 0 w 21"/>
                  <a:gd name="T9" fmla="*/ 19 h 36"/>
                  <a:gd name="T10" fmla="*/ 3 w 21"/>
                  <a:gd name="T11" fmla="*/ 13 h 36"/>
                  <a:gd name="T12" fmla="*/ 7 w 21"/>
                  <a:gd name="T13" fmla="*/ 7 h 36"/>
                  <a:gd name="T14" fmla="*/ 10 w 21"/>
                  <a:gd name="T15" fmla="*/ 3 h 36"/>
                  <a:gd name="T16" fmla="*/ 10 w 21"/>
                  <a:gd name="T17" fmla="*/ 0 h 36"/>
                  <a:gd name="T18" fmla="*/ 10 w 21"/>
                  <a:gd name="T19" fmla="*/ 0 h 36"/>
                  <a:gd name="T20" fmla="*/ 11 w 21"/>
                  <a:gd name="T21" fmla="*/ 3 h 36"/>
                  <a:gd name="T22" fmla="*/ 16 w 21"/>
                  <a:gd name="T23" fmla="*/ 9 h 36"/>
                  <a:gd name="T24" fmla="*/ 18 w 21"/>
                  <a:gd name="T25" fmla="*/ 13 h 36"/>
                  <a:gd name="T26" fmla="*/ 21 w 21"/>
                  <a:gd name="T27" fmla="*/ 21 h 36"/>
                  <a:gd name="T28" fmla="*/ 20 w 21"/>
                  <a:gd name="T29" fmla="*/ 30 h 36"/>
                  <a:gd name="T30" fmla="*/ 14 w 21"/>
                  <a:gd name="T31" fmla="*/ 34 h 36"/>
                  <a:gd name="T32" fmla="*/ 11 w 21"/>
                  <a:gd name="T33" fmla="*/ 36 h 36"/>
                  <a:gd name="T34" fmla="*/ 7 w 21"/>
                  <a:gd name="T35" fmla="*/ 30 h 36"/>
                  <a:gd name="T36" fmla="*/ 7 w 21"/>
                  <a:gd name="T37" fmla="*/ 29 h 36"/>
                  <a:gd name="T38" fmla="*/ 7 w 21"/>
                  <a:gd name="T39" fmla="*/ 29 h 36"/>
                  <a:gd name="T40" fmla="*/ 7 w 21"/>
                  <a:gd name="T41" fmla="*/ 29 h 36"/>
                  <a:gd name="T42" fmla="*/ 5 w 21"/>
                  <a:gd name="T43" fmla="*/ 27 h 36"/>
                  <a:gd name="T44" fmla="*/ 4 w 21"/>
                  <a:gd name="T45" fmla="*/ 26 h 36"/>
                  <a:gd name="T46" fmla="*/ 4 w 21"/>
                  <a:gd name="T47" fmla="*/ 19 h 36"/>
                  <a:gd name="T48" fmla="*/ 4 w 21"/>
                  <a:gd name="T49" fmla="*/ 17 h 36"/>
                  <a:gd name="T50" fmla="*/ 4 w 21"/>
                  <a:gd name="T51" fmla="*/ 17 h 36"/>
                  <a:gd name="T52" fmla="*/ 4 w 21"/>
                  <a:gd name="T53" fmla="*/ 17 h 36"/>
                  <a:gd name="T54" fmla="*/ 4 w 21"/>
                  <a:gd name="T55" fmla="*/ 17 h 36"/>
                  <a:gd name="T56" fmla="*/ 4 w 21"/>
                  <a:gd name="T57" fmla="*/ 17 h 36"/>
                  <a:gd name="T58" fmla="*/ 3 w 21"/>
                  <a:gd name="T59" fmla="*/ 21 h 36"/>
                  <a:gd name="T60" fmla="*/ 3 w 21"/>
                  <a:gd name="T61" fmla="*/ 24 h 36"/>
                  <a:gd name="T62" fmla="*/ 5 w 21"/>
                  <a:gd name="T63" fmla="*/ 30 h 36"/>
                  <a:gd name="T64" fmla="*/ 5 w 21"/>
                  <a:gd name="T65" fmla="*/ 30 h 36"/>
                  <a:gd name="T66" fmla="*/ 7 w 21"/>
                  <a:gd name="T6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36">
                    <a:moveTo>
                      <a:pt x="10" y="36"/>
                    </a:moveTo>
                    <a:lnTo>
                      <a:pt x="7" y="34"/>
                    </a:lnTo>
                    <a:lnTo>
                      <a:pt x="4" y="33"/>
                    </a:lnTo>
                    <a:lnTo>
                      <a:pt x="3" y="31"/>
                    </a:lnTo>
                    <a:lnTo>
                      <a:pt x="1" y="29"/>
                    </a:lnTo>
                    <a:lnTo>
                      <a:pt x="0" y="27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8" y="4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3"/>
                    </a:lnTo>
                    <a:lnTo>
                      <a:pt x="14" y="9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18" y="13"/>
                    </a:lnTo>
                    <a:lnTo>
                      <a:pt x="20" y="16"/>
                    </a:lnTo>
                    <a:lnTo>
                      <a:pt x="21" y="21"/>
                    </a:lnTo>
                    <a:lnTo>
                      <a:pt x="21" y="26"/>
                    </a:lnTo>
                    <a:lnTo>
                      <a:pt x="20" y="30"/>
                    </a:lnTo>
                    <a:lnTo>
                      <a:pt x="17" y="33"/>
                    </a:lnTo>
                    <a:lnTo>
                      <a:pt x="14" y="34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10" y="36"/>
                    </a:lnTo>
                    <a:close/>
                    <a:moveTo>
                      <a:pt x="7" y="30"/>
                    </a:moveTo>
                    <a:lnTo>
                      <a:pt x="7" y="30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3" y="23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3" y="20"/>
                    </a:lnTo>
                    <a:lnTo>
                      <a:pt x="3" y="21"/>
                    </a:lnTo>
                    <a:lnTo>
                      <a:pt x="1" y="23"/>
                    </a:lnTo>
                    <a:lnTo>
                      <a:pt x="3" y="24"/>
                    </a:lnTo>
                    <a:lnTo>
                      <a:pt x="3" y="27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1"/>
                    </a:lnTo>
                    <a:lnTo>
                      <a:pt x="7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  <p:sp>
            <p:nvSpPr>
              <p:cNvPr id="362" name="Freeform 17"/>
              <p:cNvSpPr>
                <a:spLocks noEditPoints="1"/>
              </p:cNvSpPr>
              <p:nvPr/>
            </p:nvSpPr>
            <p:spPr bwMode="auto">
              <a:xfrm>
                <a:off x="6181725" y="3467101"/>
                <a:ext cx="12700" cy="19050"/>
              </a:xfrm>
              <a:custGeom>
                <a:avLst/>
                <a:gdLst>
                  <a:gd name="T0" fmla="*/ 8 w 23"/>
                  <a:gd name="T1" fmla="*/ 35 h 36"/>
                  <a:gd name="T2" fmla="*/ 4 w 23"/>
                  <a:gd name="T3" fmla="*/ 32 h 36"/>
                  <a:gd name="T4" fmla="*/ 1 w 23"/>
                  <a:gd name="T5" fmla="*/ 28 h 36"/>
                  <a:gd name="T6" fmla="*/ 0 w 23"/>
                  <a:gd name="T7" fmla="*/ 23 h 36"/>
                  <a:gd name="T8" fmla="*/ 1 w 23"/>
                  <a:gd name="T9" fmla="*/ 19 h 36"/>
                  <a:gd name="T10" fmla="*/ 4 w 23"/>
                  <a:gd name="T11" fmla="*/ 13 h 36"/>
                  <a:gd name="T12" fmla="*/ 8 w 23"/>
                  <a:gd name="T13" fmla="*/ 8 h 36"/>
                  <a:gd name="T14" fmla="*/ 11 w 23"/>
                  <a:gd name="T15" fmla="*/ 3 h 36"/>
                  <a:gd name="T16" fmla="*/ 11 w 23"/>
                  <a:gd name="T17" fmla="*/ 0 h 36"/>
                  <a:gd name="T18" fmla="*/ 11 w 23"/>
                  <a:gd name="T19" fmla="*/ 0 h 36"/>
                  <a:gd name="T20" fmla="*/ 13 w 23"/>
                  <a:gd name="T21" fmla="*/ 3 h 36"/>
                  <a:gd name="T22" fmla="*/ 16 w 23"/>
                  <a:gd name="T23" fmla="*/ 9 h 36"/>
                  <a:gd name="T24" fmla="*/ 20 w 23"/>
                  <a:gd name="T25" fmla="*/ 13 h 36"/>
                  <a:gd name="T26" fmla="*/ 23 w 23"/>
                  <a:gd name="T27" fmla="*/ 22 h 36"/>
                  <a:gd name="T28" fmla="*/ 21 w 23"/>
                  <a:gd name="T29" fmla="*/ 30 h 36"/>
                  <a:gd name="T30" fmla="*/ 16 w 23"/>
                  <a:gd name="T31" fmla="*/ 35 h 36"/>
                  <a:gd name="T32" fmla="*/ 11 w 23"/>
                  <a:gd name="T33" fmla="*/ 36 h 36"/>
                  <a:gd name="T34" fmla="*/ 8 w 23"/>
                  <a:gd name="T35" fmla="*/ 30 h 36"/>
                  <a:gd name="T36" fmla="*/ 8 w 23"/>
                  <a:gd name="T37" fmla="*/ 29 h 36"/>
                  <a:gd name="T38" fmla="*/ 8 w 23"/>
                  <a:gd name="T39" fmla="*/ 29 h 36"/>
                  <a:gd name="T40" fmla="*/ 8 w 23"/>
                  <a:gd name="T41" fmla="*/ 29 h 36"/>
                  <a:gd name="T42" fmla="*/ 7 w 23"/>
                  <a:gd name="T43" fmla="*/ 28 h 36"/>
                  <a:gd name="T44" fmla="*/ 5 w 23"/>
                  <a:gd name="T45" fmla="*/ 26 h 36"/>
                  <a:gd name="T46" fmla="*/ 4 w 23"/>
                  <a:gd name="T47" fmla="*/ 19 h 36"/>
                  <a:gd name="T48" fmla="*/ 5 w 23"/>
                  <a:gd name="T49" fmla="*/ 18 h 36"/>
                  <a:gd name="T50" fmla="*/ 5 w 23"/>
                  <a:gd name="T51" fmla="*/ 18 h 36"/>
                  <a:gd name="T52" fmla="*/ 5 w 23"/>
                  <a:gd name="T53" fmla="*/ 18 h 36"/>
                  <a:gd name="T54" fmla="*/ 5 w 23"/>
                  <a:gd name="T55" fmla="*/ 18 h 36"/>
                  <a:gd name="T56" fmla="*/ 4 w 23"/>
                  <a:gd name="T57" fmla="*/ 18 h 36"/>
                  <a:gd name="T58" fmla="*/ 3 w 23"/>
                  <a:gd name="T59" fmla="*/ 22 h 36"/>
                  <a:gd name="T60" fmla="*/ 3 w 23"/>
                  <a:gd name="T61" fmla="*/ 25 h 36"/>
                  <a:gd name="T62" fmla="*/ 7 w 23"/>
                  <a:gd name="T63" fmla="*/ 30 h 36"/>
                  <a:gd name="T64" fmla="*/ 7 w 23"/>
                  <a:gd name="T65" fmla="*/ 30 h 36"/>
                  <a:gd name="T66" fmla="*/ 8 w 23"/>
                  <a:gd name="T6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36">
                    <a:moveTo>
                      <a:pt x="11" y="36"/>
                    </a:moveTo>
                    <a:lnTo>
                      <a:pt x="8" y="35"/>
                    </a:lnTo>
                    <a:lnTo>
                      <a:pt x="5" y="33"/>
                    </a:lnTo>
                    <a:lnTo>
                      <a:pt x="4" y="32"/>
                    </a:lnTo>
                    <a:lnTo>
                      <a:pt x="1" y="29"/>
                    </a:lnTo>
                    <a:lnTo>
                      <a:pt x="1" y="28"/>
                    </a:lnTo>
                    <a:lnTo>
                      <a:pt x="1" y="25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19"/>
                    </a:lnTo>
                    <a:lnTo>
                      <a:pt x="3" y="15"/>
                    </a:lnTo>
                    <a:lnTo>
                      <a:pt x="4" y="13"/>
                    </a:lnTo>
                    <a:lnTo>
                      <a:pt x="5" y="10"/>
                    </a:lnTo>
                    <a:lnTo>
                      <a:pt x="8" y="8"/>
                    </a:lnTo>
                    <a:lnTo>
                      <a:pt x="10" y="5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3" y="3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7" y="10"/>
                    </a:lnTo>
                    <a:lnTo>
                      <a:pt x="20" y="13"/>
                    </a:lnTo>
                    <a:lnTo>
                      <a:pt x="20" y="16"/>
                    </a:lnTo>
                    <a:lnTo>
                      <a:pt x="23" y="22"/>
                    </a:lnTo>
                    <a:lnTo>
                      <a:pt x="23" y="26"/>
                    </a:lnTo>
                    <a:lnTo>
                      <a:pt x="21" y="30"/>
                    </a:lnTo>
                    <a:lnTo>
                      <a:pt x="18" y="33"/>
                    </a:lnTo>
                    <a:lnTo>
                      <a:pt x="16" y="35"/>
                    </a:lnTo>
                    <a:lnTo>
                      <a:pt x="13" y="35"/>
                    </a:lnTo>
                    <a:lnTo>
                      <a:pt x="11" y="36"/>
                    </a:lnTo>
                    <a:lnTo>
                      <a:pt x="11" y="36"/>
                    </a:lnTo>
                    <a:close/>
                    <a:moveTo>
                      <a:pt x="8" y="30"/>
                    </a:moveTo>
                    <a:lnTo>
                      <a:pt x="8" y="30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3" y="25"/>
                    </a:lnTo>
                    <a:lnTo>
                      <a:pt x="4" y="28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8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  <p:sp>
            <p:nvSpPr>
              <p:cNvPr id="363" name="Freeform 18"/>
              <p:cNvSpPr>
                <a:spLocks noEditPoints="1"/>
              </p:cNvSpPr>
              <p:nvPr/>
            </p:nvSpPr>
            <p:spPr bwMode="auto">
              <a:xfrm>
                <a:off x="6169025" y="3454401"/>
                <a:ext cx="12700" cy="19050"/>
              </a:xfrm>
              <a:custGeom>
                <a:avLst/>
                <a:gdLst>
                  <a:gd name="T0" fmla="*/ 7 w 23"/>
                  <a:gd name="T1" fmla="*/ 36 h 36"/>
                  <a:gd name="T2" fmla="*/ 3 w 23"/>
                  <a:gd name="T3" fmla="*/ 32 h 36"/>
                  <a:gd name="T4" fmla="*/ 0 w 23"/>
                  <a:gd name="T5" fmla="*/ 28 h 36"/>
                  <a:gd name="T6" fmla="*/ 0 w 23"/>
                  <a:gd name="T7" fmla="*/ 25 h 36"/>
                  <a:gd name="T8" fmla="*/ 0 w 23"/>
                  <a:gd name="T9" fmla="*/ 19 h 36"/>
                  <a:gd name="T10" fmla="*/ 5 w 23"/>
                  <a:gd name="T11" fmla="*/ 13 h 36"/>
                  <a:gd name="T12" fmla="*/ 7 w 23"/>
                  <a:gd name="T13" fmla="*/ 8 h 36"/>
                  <a:gd name="T14" fmla="*/ 10 w 23"/>
                  <a:gd name="T15" fmla="*/ 3 h 36"/>
                  <a:gd name="T16" fmla="*/ 12 w 23"/>
                  <a:gd name="T17" fmla="*/ 0 h 36"/>
                  <a:gd name="T18" fmla="*/ 12 w 23"/>
                  <a:gd name="T19" fmla="*/ 0 h 36"/>
                  <a:gd name="T20" fmla="*/ 12 w 23"/>
                  <a:gd name="T21" fmla="*/ 5 h 36"/>
                  <a:gd name="T22" fmla="*/ 16 w 23"/>
                  <a:gd name="T23" fmla="*/ 9 h 36"/>
                  <a:gd name="T24" fmla="*/ 19 w 23"/>
                  <a:gd name="T25" fmla="*/ 15 h 36"/>
                  <a:gd name="T26" fmla="*/ 23 w 23"/>
                  <a:gd name="T27" fmla="*/ 22 h 36"/>
                  <a:gd name="T28" fmla="*/ 20 w 23"/>
                  <a:gd name="T29" fmla="*/ 31 h 36"/>
                  <a:gd name="T30" fmla="*/ 16 w 23"/>
                  <a:gd name="T31" fmla="*/ 35 h 36"/>
                  <a:gd name="T32" fmla="*/ 12 w 23"/>
                  <a:gd name="T33" fmla="*/ 36 h 36"/>
                  <a:gd name="T34" fmla="*/ 7 w 23"/>
                  <a:gd name="T35" fmla="*/ 32 h 36"/>
                  <a:gd name="T36" fmla="*/ 9 w 23"/>
                  <a:gd name="T37" fmla="*/ 31 h 36"/>
                  <a:gd name="T38" fmla="*/ 9 w 23"/>
                  <a:gd name="T39" fmla="*/ 31 h 36"/>
                  <a:gd name="T40" fmla="*/ 7 w 23"/>
                  <a:gd name="T41" fmla="*/ 29 h 36"/>
                  <a:gd name="T42" fmla="*/ 6 w 23"/>
                  <a:gd name="T43" fmla="*/ 28 h 36"/>
                  <a:gd name="T44" fmla="*/ 5 w 23"/>
                  <a:gd name="T45" fmla="*/ 26 h 36"/>
                  <a:gd name="T46" fmla="*/ 5 w 23"/>
                  <a:gd name="T47" fmla="*/ 21 h 36"/>
                  <a:gd name="T48" fmla="*/ 5 w 23"/>
                  <a:gd name="T49" fmla="*/ 19 h 36"/>
                  <a:gd name="T50" fmla="*/ 5 w 23"/>
                  <a:gd name="T51" fmla="*/ 19 h 36"/>
                  <a:gd name="T52" fmla="*/ 5 w 23"/>
                  <a:gd name="T53" fmla="*/ 18 h 36"/>
                  <a:gd name="T54" fmla="*/ 5 w 23"/>
                  <a:gd name="T55" fmla="*/ 18 h 36"/>
                  <a:gd name="T56" fmla="*/ 5 w 23"/>
                  <a:gd name="T57" fmla="*/ 19 h 36"/>
                  <a:gd name="T58" fmla="*/ 3 w 23"/>
                  <a:gd name="T59" fmla="*/ 22 h 36"/>
                  <a:gd name="T60" fmla="*/ 3 w 23"/>
                  <a:gd name="T61" fmla="*/ 25 h 36"/>
                  <a:gd name="T62" fmla="*/ 6 w 23"/>
                  <a:gd name="T63" fmla="*/ 31 h 36"/>
                  <a:gd name="T64" fmla="*/ 6 w 23"/>
                  <a:gd name="T65" fmla="*/ 32 h 36"/>
                  <a:gd name="T66" fmla="*/ 7 w 23"/>
                  <a:gd name="T67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36">
                    <a:moveTo>
                      <a:pt x="10" y="36"/>
                    </a:moveTo>
                    <a:lnTo>
                      <a:pt x="7" y="36"/>
                    </a:lnTo>
                    <a:lnTo>
                      <a:pt x="6" y="35"/>
                    </a:lnTo>
                    <a:lnTo>
                      <a:pt x="3" y="32"/>
                    </a:lnTo>
                    <a:lnTo>
                      <a:pt x="2" y="31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6"/>
                    </a:lnTo>
                    <a:lnTo>
                      <a:pt x="5" y="13"/>
                    </a:lnTo>
                    <a:lnTo>
                      <a:pt x="6" y="12"/>
                    </a:lnTo>
                    <a:lnTo>
                      <a:pt x="7" y="8"/>
                    </a:lnTo>
                    <a:lnTo>
                      <a:pt x="9" y="6"/>
                    </a:lnTo>
                    <a:lnTo>
                      <a:pt x="10" y="3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5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6" y="11"/>
                    </a:lnTo>
                    <a:lnTo>
                      <a:pt x="19" y="15"/>
                    </a:lnTo>
                    <a:lnTo>
                      <a:pt x="20" y="16"/>
                    </a:lnTo>
                    <a:lnTo>
                      <a:pt x="23" y="22"/>
                    </a:lnTo>
                    <a:lnTo>
                      <a:pt x="22" y="26"/>
                    </a:lnTo>
                    <a:lnTo>
                      <a:pt x="20" y="31"/>
                    </a:lnTo>
                    <a:lnTo>
                      <a:pt x="18" y="34"/>
                    </a:lnTo>
                    <a:lnTo>
                      <a:pt x="16" y="35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0" y="36"/>
                    </a:lnTo>
                    <a:close/>
                    <a:moveTo>
                      <a:pt x="7" y="32"/>
                    </a:move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9"/>
                    </a:lnTo>
                    <a:lnTo>
                      <a:pt x="3" y="21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3" y="25"/>
                    </a:lnTo>
                    <a:lnTo>
                      <a:pt x="3" y="29"/>
                    </a:lnTo>
                    <a:lnTo>
                      <a:pt x="6" y="31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7" y="32"/>
                    </a:lnTo>
                    <a:lnTo>
                      <a:pt x="7" y="32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  <p:sp>
            <p:nvSpPr>
              <p:cNvPr id="364" name="Freeform 19"/>
              <p:cNvSpPr>
                <a:spLocks noEditPoints="1"/>
              </p:cNvSpPr>
              <p:nvPr/>
            </p:nvSpPr>
            <p:spPr bwMode="auto">
              <a:xfrm>
                <a:off x="6170613" y="3482976"/>
                <a:ext cx="11113" cy="19050"/>
              </a:xfrm>
              <a:custGeom>
                <a:avLst/>
                <a:gdLst>
                  <a:gd name="T0" fmla="*/ 7 w 21"/>
                  <a:gd name="T1" fmla="*/ 35 h 35"/>
                  <a:gd name="T2" fmla="*/ 3 w 21"/>
                  <a:gd name="T3" fmla="*/ 32 h 35"/>
                  <a:gd name="T4" fmla="*/ 0 w 21"/>
                  <a:gd name="T5" fmla="*/ 26 h 35"/>
                  <a:gd name="T6" fmla="*/ 0 w 21"/>
                  <a:gd name="T7" fmla="*/ 23 h 35"/>
                  <a:gd name="T8" fmla="*/ 0 w 21"/>
                  <a:gd name="T9" fmla="*/ 19 h 35"/>
                  <a:gd name="T10" fmla="*/ 3 w 21"/>
                  <a:gd name="T11" fmla="*/ 13 h 35"/>
                  <a:gd name="T12" fmla="*/ 7 w 21"/>
                  <a:gd name="T13" fmla="*/ 7 h 35"/>
                  <a:gd name="T14" fmla="*/ 10 w 21"/>
                  <a:gd name="T15" fmla="*/ 1 h 35"/>
                  <a:gd name="T16" fmla="*/ 10 w 21"/>
                  <a:gd name="T17" fmla="*/ 0 h 35"/>
                  <a:gd name="T18" fmla="*/ 10 w 21"/>
                  <a:gd name="T19" fmla="*/ 0 h 35"/>
                  <a:gd name="T20" fmla="*/ 11 w 21"/>
                  <a:gd name="T21" fmla="*/ 3 h 35"/>
                  <a:gd name="T22" fmla="*/ 14 w 21"/>
                  <a:gd name="T23" fmla="*/ 9 h 35"/>
                  <a:gd name="T24" fmla="*/ 18 w 21"/>
                  <a:gd name="T25" fmla="*/ 13 h 35"/>
                  <a:gd name="T26" fmla="*/ 21 w 21"/>
                  <a:gd name="T27" fmla="*/ 20 h 35"/>
                  <a:gd name="T28" fmla="*/ 20 w 21"/>
                  <a:gd name="T29" fmla="*/ 30 h 35"/>
                  <a:gd name="T30" fmla="*/ 14 w 21"/>
                  <a:gd name="T31" fmla="*/ 35 h 35"/>
                  <a:gd name="T32" fmla="*/ 11 w 21"/>
                  <a:gd name="T33" fmla="*/ 35 h 35"/>
                  <a:gd name="T34" fmla="*/ 7 w 21"/>
                  <a:gd name="T35" fmla="*/ 30 h 35"/>
                  <a:gd name="T36" fmla="*/ 7 w 21"/>
                  <a:gd name="T37" fmla="*/ 29 h 35"/>
                  <a:gd name="T38" fmla="*/ 7 w 21"/>
                  <a:gd name="T39" fmla="*/ 29 h 35"/>
                  <a:gd name="T40" fmla="*/ 7 w 21"/>
                  <a:gd name="T41" fmla="*/ 29 h 35"/>
                  <a:gd name="T42" fmla="*/ 5 w 21"/>
                  <a:gd name="T43" fmla="*/ 27 h 35"/>
                  <a:gd name="T44" fmla="*/ 4 w 21"/>
                  <a:gd name="T45" fmla="*/ 24 h 35"/>
                  <a:gd name="T46" fmla="*/ 3 w 21"/>
                  <a:gd name="T47" fmla="*/ 19 h 35"/>
                  <a:gd name="T48" fmla="*/ 4 w 21"/>
                  <a:gd name="T49" fmla="*/ 17 h 35"/>
                  <a:gd name="T50" fmla="*/ 4 w 21"/>
                  <a:gd name="T51" fmla="*/ 17 h 35"/>
                  <a:gd name="T52" fmla="*/ 4 w 21"/>
                  <a:gd name="T53" fmla="*/ 17 h 35"/>
                  <a:gd name="T54" fmla="*/ 4 w 21"/>
                  <a:gd name="T55" fmla="*/ 17 h 35"/>
                  <a:gd name="T56" fmla="*/ 4 w 21"/>
                  <a:gd name="T57" fmla="*/ 17 h 35"/>
                  <a:gd name="T58" fmla="*/ 1 w 21"/>
                  <a:gd name="T59" fmla="*/ 22 h 35"/>
                  <a:gd name="T60" fmla="*/ 1 w 21"/>
                  <a:gd name="T61" fmla="*/ 24 h 35"/>
                  <a:gd name="T62" fmla="*/ 5 w 21"/>
                  <a:gd name="T63" fmla="*/ 30 h 35"/>
                  <a:gd name="T64" fmla="*/ 5 w 21"/>
                  <a:gd name="T65" fmla="*/ 30 h 35"/>
                  <a:gd name="T66" fmla="*/ 7 w 21"/>
                  <a:gd name="T6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35">
                    <a:moveTo>
                      <a:pt x="10" y="35"/>
                    </a:moveTo>
                    <a:lnTo>
                      <a:pt x="7" y="35"/>
                    </a:lnTo>
                    <a:lnTo>
                      <a:pt x="4" y="33"/>
                    </a:lnTo>
                    <a:lnTo>
                      <a:pt x="3" y="32"/>
                    </a:lnTo>
                    <a:lnTo>
                      <a:pt x="1" y="29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8" y="4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3"/>
                    </a:lnTo>
                    <a:lnTo>
                      <a:pt x="14" y="7"/>
                    </a:lnTo>
                    <a:lnTo>
                      <a:pt x="14" y="9"/>
                    </a:lnTo>
                    <a:lnTo>
                      <a:pt x="16" y="10"/>
                    </a:lnTo>
                    <a:lnTo>
                      <a:pt x="18" y="13"/>
                    </a:lnTo>
                    <a:lnTo>
                      <a:pt x="20" y="16"/>
                    </a:lnTo>
                    <a:lnTo>
                      <a:pt x="21" y="20"/>
                    </a:lnTo>
                    <a:lnTo>
                      <a:pt x="21" y="26"/>
                    </a:lnTo>
                    <a:lnTo>
                      <a:pt x="20" y="30"/>
                    </a:lnTo>
                    <a:lnTo>
                      <a:pt x="17" y="33"/>
                    </a:lnTo>
                    <a:lnTo>
                      <a:pt x="14" y="35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10" y="35"/>
                    </a:lnTo>
                    <a:close/>
                    <a:moveTo>
                      <a:pt x="7" y="30"/>
                    </a:moveTo>
                    <a:lnTo>
                      <a:pt x="7" y="30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3" y="19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3" y="19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1" y="24"/>
                    </a:lnTo>
                    <a:lnTo>
                      <a:pt x="3" y="27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7" y="3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800"/>
              </a:p>
            </p:txBody>
          </p:sp>
        </p:grpSp>
        <p:sp>
          <p:nvSpPr>
            <p:cNvPr id="367" name="Ellipse 12"/>
            <p:cNvSpPr/>
            <p:nvPr/>
          </p:nvSpPr>
          <p:spPr>
            <a:xfrm flipV="1">
              <a:off x="11032609" y="914889"/>
              <a:ext cx="406733" cy="185420"/>
            </a:xfrm>
            <a:prstGeom prst="trapezoid">
              <a:avLst>
                <a:gd name="adj" fmla="val 44781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prstClr val="white"/>
                </a:solidFill>
              </a:endParaRPr>
            </a:p>
          </p:txBody>
        </p:sp>
        <p:sp>
          <p:nvSpPr>
            <p:cNvPr id="368" name="Ellipse 12"/>
            <p:cNvSpPr/>
            <p:nvPr/>
          </p:nvSpPr>
          <p:spPr>
            <a:xfrm flipV="1">
              <a:off x="11415814" y="3457485"/>
              <a:ext cx="406733" cy="185420"/>
            </a:xfrm>
            <a:prstGeom prst="trapezoid">
              <a:avLst>
                <a:gd name="adj" fmla="val 44781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prstClr val="white"/>
                </a:solidFill>
              </a:endParaRPr>
            </a:p>
          </p:txBody>
        </p:sp>
      </p:grpSp>
      <p:sp>
        <p:nvSpPr>
          <p:cNvPr id="161" name="Rounded Rectangle 5"/>
          <p:cNvSpPr/>
          <p:nvPr/>
        </p:nvSpPr>
        <p:spPr>
          <a:xfrm>
            <a:off x="4263005" y="2180591"/>
            <a:ext cx="1487138" cy="2618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prstClr val="black"/>
                </a:solidFill>
              </a:rPr>
              <a:t>Federation 1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164" name="Rounded Rectangle 5"/>
          <p:cNvSpPr/>
          <p:nvPr/>
        </p:nvSpPr>
        <p:spPr>
          <a:xfrm>
            <a:off x="4165383" y="5803899"/>
            <a:ext cx="1487138" cy="2618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prstClr val="black"/>
                </a:solidFill>
              </a:rPr>
              <a:t>Federation 2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546759" y="1359502"/>
            <a:ext cx="1997612" cy="2290915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5" name="Rounded Rectangle 5"/>
          <p:cNvSpPr/>
          <p:nvPr/>
        </p:nvSpPr>
        <p:spPr>
          <a:xfrm>
            <a:off x="6738718" y="1045250"/>
            <a:ext cx="1487138" cy="26184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prstClr val="black"/>
                </a:solidFill>
              </a:rPr>
              <a:t>Federation 1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166" name="Rounded Rectangle 165"/>
          <p:cNvSpPr/>
          <p:nvPr/>
        </p:nvSpPr>
        <p:spPr>
          <a:xfrm>
            <a:off x="6597091" y="3891232"/>
            <a:ext cx="1997612" cy="2686526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7" name="Rounded Rectangle 5"/>
          <p:cNvSpPr/>
          <p:nvPr/>
        </p:nvSpPr>
        <p:spPr>
          <a:xfrm>
            <a:off x="6816024" y="6525942"/>
            <a:ext cx="1487138" cy="26184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prstClr val="black"/>
                </a:solidFill>
              </a:rPr>
              <a:t>Federation 2</a:t>
            </a:r>
            <a:endParaRPr lang="en-GB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34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523757"/>
              </p:ext>
            </p:extLst>
          </p:nvPr>
        </p:nvGraphicFramePr>
        <p:xfrm>
          <a:off x="319319" y="1436423"/>
          <a:ext cx="11700000" cy="2286000"/>
        </p:xfrm>
        <a:graphic>
          <a:graphicData uri="http://schemas.openxmlformats.org/drawingml/2006/table">
            <a:tbl>
              <a:tblPr firstRow="1" firstCol="1" bandRow="1"/>
              <a:tblGrid>
                <a:gridCol w="4320000">
                  <a:extLst>
                    <a:ext uri="{9D8B030D-6E8A-4147-A177-3AD203B41FA5}">
                      <a16:colId xmlns:a16="http://schemas.microsoft.com/office/drawing/2014/main" val="1721098501"/>
                    </a:ext>
                  </a:extLst>
                </a:gridCol>
                <a:gridCol w="3060000">
                  <a:extLst>
                    <a:ext uri="{9D8B030D-6E8A-4147-A177-3AD203B41FA5}">
                      <a16:colId xmlns:a16="http://schemas.microsoft.com/office/drawing/2014/main" val="1564784374"/>
                    </a:ext>
                  </a:extLst>
                </a:gridCol>
                <a:gridCol w="4320000">
                  <a:extLst>
                    <a:ext uri="{9D8B030D-6E8A-4147-A177-3AD203B41FA5}">
                      <a16:colId xmlns:a16="http://schemas.microsoft.com/office/drawing/2014/main" val="33162630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ለ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)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አነስተኛ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የውሃ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ተቋማት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ያላቸውና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በየግላቸው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ቀበሌያቱ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 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ራሳቸውን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ማስተዳደር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የማይችሉ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ወይም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ራሳቸውን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ችለው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ፌዴሬሽን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 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መሆን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የማይችሉ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፣</a:t>
                      </a:r>
                      <a:endParaRPr lang="en-GB" sz="1400" kern="1200" dirty="0" smtClean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Calibri" panose="020F0502020204030204" pitchFamily="34" charset="0"/>
                        <a:cs typeface="Nyala"/>
                      </a:endParaRPr>
                    </a:p>
                    <a:p>
                      <a:pPr marL="432435" indent="-144145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Calibri" panose="020F0502020204030204" pitchFamily="34" charset="0"/>
                        <a:cs typeface="Ebrima" panose="02000000000000000000" pitchFamily="2" charset="0"/>
                      </a:endParaRPr>
                    </a:p>
                    <a:p>
                      <a:pPr marL="650240" lvl="0" indent="-179705" algn="just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፩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የውሃ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ተጠቃሚዎች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ማህበር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እንደማንኛውም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ማህበር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መብትና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ግዴታ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ኖሩአቸው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 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የአጎራባች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ቀበሌ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የውሃ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አገልግሎት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ድርጅት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አባል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ይሆናል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።</a:t>
                      </a:r>
                      <a:endParaRPr lang="en-GB" sz="1400" kern="1200" dirty="0" smtClean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Calibri" panose="020F0502020204030204" pitchFamily="34" charset="0"/>
                        <a:cs typeface="Nyala"/>
                      </a:endParaRPr>
                    </a:p>
                    <a:p>
                      <a:pPr marL="650240" indent="-179705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GB" sz="1400" dirty="0" smtClean="0">
                        <a:solidFill>
                          <a:srgbClr val="000000"/>
                        </a:solidFill>
                        <a:effectLst/>
                        <a:latin typeface="Power Geez Unicode1" panose="00000400000000000000" pitchFamily="2" charset="0"/>
                        <a:ea typeface="Calibri" panose="020F0502020204030204" pitchFamily="34" charset="0"/>
                        <a:cs typeface="Nyala"/>
                      </a:endParaRPr>
                    </a:p>
                    <a:p>
                      <a:pPr marL="650240" lvl="0" indent="-179705" algn="just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፪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ይህ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አባልነት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በማንኛውም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ጊዜ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በማህበሩ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እና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በወረዳዉ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 ጽ/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ቤት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ሊሰረዝ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ይችላል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Nyala"/>
                        </a:rPr>
                        <a:t>።</a:t>
                      </a:r>
                      <a:endParaRPr lang="en-GB" sz="1400" kern="1200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0" indent="-45720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b)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Kebeles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that have small water schemes and are unable to govern such schemes individually or that cannot establish a federation on their own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Nyala"/>
                      </a:endParaRPr>
                    </a:p>
                    <a:p>
                      <a:pPr marL="742950" lvl="1" indent="-28575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The water users’ association shall be a member of the water service organization of the neighboring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kebele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, having same rights and duties as any other association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.</a:t>
                      </a:r>
                    </a:p>
                    <a:p>
                      <a:pPr marL="742950" lvl="1" indent="-28575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Nyala"/>
                      </a:endParaRPr>
                    </a:p>
                    <a:p>
                      <a:pPr marL="742950" lvl="1" indent="-28575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This membership may be cancelled at any time by the association or by the Bureau.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Nyala"/>
                      </a:endParaRPr>
                    </a:p>
                    <a:p>
                      <a:pPr marL="914400" indent="-45720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 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36304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5566" y="184041"/>
            <a:ext cx="9220590" cy="618370"/>
          </a:xfrm>
        </p:spPr>
        <p:txBody>
          <a:bodyPr/>
          <a:lstStyle/>
          <a:p>
            <a:r>
              <a:rPr lang="en-US" kern="0" spc="0" dirty="0">
                <a:solidFill>
                  <a:srgbClr val="000000"/>
                </a:solidFill>
                <a:ea typeface="Calibri" panose="020F0502020204030204" pitchFamily="34" charset="0"/>
                <a:cs typeface="Nyala"/>
              </a:rPr>
              <a:t>Establishment and Structure of Service Provider Organization</a:t>
            </a:r>
            <a:endParaRPr lang="en-GB" kern="0" spc="0" dirty="0">
              <a:solidFill>
                <a:srgbClr val="000000"/>
              </a:solidFill>
              <a:ea typeface="Calibri" panose="020F0502020204030204" pitchFamily="34" charset="0"/>
              <a:cs typeface="Nyala"/>
            </a:endParaRPr>
          </a:p>
        </p:txBody>
      </p:sp>
      <p:sp>
        <p:nvSpPr>
          <p:cNvPr id="163" name="Rounded Rectangle 5"/>
          <p:cNvSpPr/>
          <p:nvPr/>
        </p:nvSpPr>
        <p:spPr>
          <a:xfrm>
            <a:off x="7544409" y="5605245"/>
            <a:ext cx="3345522" cy="31374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prstClr val="black"/>
                </a:solidFill>
              </a:rPr>
              <a:t>Delegation to a single federation</a:t>
            </a:r>
            <a:endParaRPr lang="en-GB" sz="1400" b="1" dirty="0">
              <a:solidFill>
                <a:prstClr val="black"/>
              </a:solidFill>
            </a:endParaRPr>
          </a:p>
        </p:txBody>
      </p:sp>
      <p:sp>
        <p:nvSpPr>
          <p:cNvPr id="223" name="Rectangle à coins arrondis 3"/>
          <p:cNvSpPr/>
          <p:nvPr/>
        </p:nvSpPr>
        <p:spPr>
          <a:xfrm>
            <a:off x="5250340" y="1122737"/>
            <a:ext cx="1796802" cy="3943252"/>
          </a:xfrm>
          <a:prstGeom prst="roundRect">
            <a:avLst>
              <a:gd name="adj" fmla="val 10827"/>
            </a:avLst>
          </a:prstGeom>
          <a:solidFill>
            <a:srgbClr val="E7EFF5"/>
          </a:solidFill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24" name="Rectangle à coins arrondis 3"/>
          <p:cNvSpPr/>
          <p:nvPr/>
        </p:nvSpPr>
        <p:spPr>
          <a:xfrm>
            <a:off x="5250341" y="5070408"/>
            <a:ext cx="1796802" cy="1334866"/>
          </a:xfrm>
          <a:prstGeom prst="roundRect">
            <a:avLst>
              <a:gd name="adj" fmla="val 10827"/>
            </a:avLst>
          </a:prstGeom>
          <a:solidFill>
            <a:srgbClr val="E7EFF5"/>
          </a:solidFill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225" name="Connecteur droit 13"/>
          <p:cNvCxnSpPr/>
          <p:nvPr/>
        </p:nvCxnSpPr>
        <p:spPr>
          <a:xfrm>
            <a:off x="6482228" y="1941187"/>
            <a:ext cx="115647" cy="201453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Connecteur droit 14"/>
          <p:cNvCxnSpPr/>
          <p:nvPr/>
        </p:nvCxnSpPr>
        <p:spPr>
          <a:xfrm flipH="1">
            <a:off x="5535245" y="2142640"/>
            <a:ext cx="1062630" cy="267216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Connecteur droit 16"/>
          <p:cNvCxnSpPr/>
          <p:nvPr/>
        </p:nvCxnSpPr>
        <p:spPr>
          <a:xfrm>
            <a:off x="5635606" y="1885909"/>
            <a:ext cx="491594" cy="373043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Rounded Rectangle 5"/>
          <p:cNvSpPr/>
          <p:nvPr/>
        </p:nvSpPr>
        <p:spPr>
          <a:xfrm>
            <a:off x="5290787" y="6086797"/>
            <a:ext cx="1874210" cy="31405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err="1" smtClean="0">
                <a:solidFill>
                  <a:srgbClr val="E7E6E6">
                    <a:lumMod val="25000"/>
                  </a:srgbClr>
                </a:solidFill>
              </a:rPr>
              <a:t>Kebele</a:t>
            </a:r>
            <a:r>
              <a:rPr lang="en-GB" b="1" dirty="0" smtClean="0">
                <a:solidFill>
                  <a:srgbClr val="E7E6E6">
                    <a:lumMod val="25000"/>
                  </a:srgbClr>
                </a:solidFill>
              </a:rPr>
              <a:t> 2</a:t>
            </a:r>
            <a:endParaRPr lang="en-GB" b="1" dirty="0">
              <a:solidFill>
                <a:srgbClr val="E7E6E6">
                  <a:lumMod val="25000"/>
                </a:srgbClr>
              </a:solidFill>
            </a:endParaRPr>
          </a:p>
        </p:txBody>
      </p:sp>
      <p:cxnSp>
        <p:nvCxnSpPr>
          <p:cNvPr id="229" name="Connecteur droit 43"/>
          <p:cNvCxnSpPr/>
          <p:nvPr/>
        </p:nvCxnSpPr>
        <p:spPr>
          <a:xfrm flipH="1">
            <a:off x="6138967" y="2138221"/>
            <a:ext cx="458907" cy="928881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Rounded Rectangle 5"/>
          <p:cNvSpPr/>
          <p:nvPr/>
        </p:nvSpPr>
        <p:spPr>
          <a:xfrm>
            <a:off x="6104179" y="2308014"/>
            <a:ext cx="870499" cy="314058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err="1" smtClean="0">
                <a:solidFill>
                  <a:prstClr val="black"/>
                </a:solidFill>
              </a:rPr>
              <a:t>Asso</a:t>
            </a:r>
            <a:r>
              <a:rPr lang="en-GB" sz="1400" dirty="0" smtClean="0">
                <a:solidFill>
                  <a:prstClr val="black"/>
                </a:solidFill>
              </a:rPr>
              <a:t> 1</a:t>
            </a:r>
            <a:endParaRPr lang="en-GB" sz="1400" dirty="0">
              <a:solidFill>
                <a:prstClr val="black"/>
              </a:solidFill>
            </a:endParaRPr>
          </a:p>
        </p:txBody>
      </p:sp>
      <p:cxnSp>
        <p:nvCxnSpPr>
          <p:cNvPr id="231" name="Straight Connector 230"/>
          <p:cNvCxnSpPr/>
          <p:nvPr/>
        </p:nvCxnSpPr>
        <p:spPr>
          <a:xfrm>
            <a:off x="5537414" y="2402644"/>
            <a:ext cx="50465" cy="24774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Rounded Rectangle 5"/>
          <p:cNvSpPr/>
          <p:nvPr/>
        </p:nvSpPr>
        <p:spPr>
          <a:xfrm>
            <a:off x="5172933" y="1208732"/>
            <a:ext cx="1874210" cy="31405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err="1" smtClean="0">
                <a:solidFill>
                  <a:srgbClr val="E7E6E6">
                    <a:lumMod val="25000"/>
                  </a:srgbClr>
                </a:solidFill>
              </a:rPr>
              <a:t>Kebele</a:t>
            </a:r>
            <a:r>
              <a:rPr lang="en-GB" b="1" dirty="0" smtClean="0">
                <a:solidFill>
                  <a:srgbClr val="E7E6E6">
                    <a:lumMod val="25000"/>
                  </a:srgbClr>
                </a:solidFill>
              </a:rPr>
              <a:t> 1</a:t>
            </a:r>
            <a:endParaRPr lang="en-GB" b="1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164" name="Rounded Rectangle 5"/>
          <p:cNvSpPr/>
          <p:nvPr/>
        </p:nvSpPr>
        <p:spPr>
          <a:xfrm>
            <a:off x="5290787" y="5261309"/>
            <a:ext cx="870499" cy="314058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err="1" smtClean="0">
                <a:solidFill>
                  <a:prstClr val="black"/>
                </a:solidFill>
              </a:rPr>
              <a:t>Asso</a:t>
            </a:r>
            <a:r>
              <a:rPr lang="en-GB" sz="1400" dirty="0" smtClean="0">
                <a:solidFill>
                  <a:prstClr val="black"/>
                </a:solidFill>
              </a:rPr>
              <a:t> 3</a:t>
            </a:r>
            <a:endParaRPr lang="en-GB" sz="1400" dirty="0">
              <a:solidFill>
                <a:prstClr val="black"/>
              </a:solidFill>
            </a:endParaRPr>
          </a:p>
        </p:txBody>
      </p:sp>
      <p:cxnSp>
        <p:nvCxnSpPr>
          <p:cNvPr id="165" name="Connecteur droit 25"/>
          <p:cNvCxnSpPr/>
          <p:nvPr/>
        </p:nvCxnSpPr>
        <p:spPr>
          <a:xfrm flipH="1">
            <a:off x="6206209" y="4673551"/>
            <a:ext cx="256486" cy="33300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Connecteur droit 44"/>
          <p:cNvCxnSpPr/>
          <p:nvPr/>
        </p:nvCxnSpPr>
        <p:spPr>
          <a:xfrm flipH="1">
            <a:off x="5917655" y="5720063"/>
            <a:ext cx="338788" cy="223515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Connecteur droit 45"/>
          <p:cNvCxnSpPr/>
          <p:nvPr/>
        </p:nvCxnSpPr>
        <p:spPr>
          <a:xfrm flipH="1" flipV="1">
            <a:off x="6256444" y="5720063"/>
            <a:ext cx="258335" cy="10719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>
            <a:stCxn id="182" idx="0"/>
          </p:cNvCxnSpPr>
          <p:nvPr/>
        </p:nvCxnSpPr>
        <p:spPr>
          <a:xfrm flipH="1">
            <a:off x="6256445" y="3557905"/>
            <a:ext cx="411271" cy="216215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>
            <a:stCxn id="182" idx="0"/>
          </p:cNvCxnSpPr>
          <p:nvPr/>
        </p:nvCxnSpPr>
        <p:spPr>
          <a:xfrm>
            <a:off x="6667716" y="3557905"/>
            <a:ext cx="178845" cy="451429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Rounded Rectangle 5"/>
          <p:cNvSpPr/>
          <p:nvPr/>
        </p:nvSpPr>
        <p:spPr>
          <a:xfrm>
            <a:off x="5476014" y="3430738"/>
            <a:ext cx="870499" cy="314058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err="1" smtClean="0">
                <a:solidFill>
                  <a:prstClr val="black"/>
                </a:solidFill>
              </a:rPr>
              <a:t>Asso</a:t>
            </a:r>
            <a:r>
              <a:rPr lang="en-GB" sz="1400" dirty="0" smtClean="0">
                <a:solidFill>
                  <a:prstClr val="black"/>
                </a:solidFill>
              </a:rPr>
              <a:t> 2</a:t>
            </a:r>
            <a:endParaRPr lang="en-GB" sz="1400" dirty="0">
              <a:solidFill>
                <a:prstClr val="black"/>
              </a:solidFill>
            </a:endParaRPr>
          </a:p>
        </p:txBody>
      </p:sp>
      <p:cxnSp>
        <p:nvCxnSpPr>
          <p:cNvPr id="172" name="Straight Connector 171"/>
          <p:cNvCxnSpPr/>
          <p:nvPr/>
        </p:nvCxnSpPr>
        <p:spPr>
          <a:xfrm flipH="1">
            <a:off x="6425042" y="4012793"/>
            <a:ext cx="155241" cy="6375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3" name="Group 172"/>
          <p:cNvGrpSpPr/>
          <p:nvPr/>
        </p:nvGrpSpPr>
        <p:grpSpPr>
          <a:xfrm>
            <a:off x="5799802" y="5677390"/>
            <a:ext cx="129129" cy="268397"/>
            <a:chOff x="6037263" y="3362326"/>
            <a:chExt cx="163513" cy="290513"/>
          </a:xfrm>
          <a:solidFill>
            <a:schemeClr val="bg2">
              <a:lumMod val="25000"/>
            </a:schemeClr>
          </a:solidFill>
        </p:grpSpPr>
        <p:sp>
          <p:nvSpPr>
            <p:cNvPr id="218" name="Freeform 14"/>
            <p:cNvSpPr>
              <a:spLocks noEditPoints="1"/>
            </p:cNvSpPr>
            <p:nvPr/>
          </p:nvSpPr>
          <p:spPr bwMode="auto">
            <a:xfrm>
              <a:off x="6037263" y="3362326"/>
              <a:ext cx="163513" cy="290513"/>
            </a:xfrm>
            <a:custGeom>
              <a:avLst/>
              <a:gdLst>
                <a:gd name="T0" fmla="*/ 1 w 309"/>
                <a:gd name="T1" fmla="*/ 495 h 548"/>
                <a:gd name="T2" fmla="*/ 1 w 309"/>
                <a:gd name="T3" fmla="*/ 442 h 548"/>
                <a:gd name="T4" fmla="*/ 77 w 309"/>
                <a:gd name="T5" fmla="*/ 439 h 548"/>
                <a:gd name="T6" fmla="*/ 77 w 309"/>
                <a:gd name="T7" fmla="*/ 410 h 548"/>
                <a:gd name="T8" fmla="*/ 77 w 309"/>
                <a:gd name="T9" fmla="*/ 192 h 548"/>
                <a:gd name="T10" fmla="*/ 76 w 309"/>
                <a:gd name="T11" fmla="*/ 0 h 548"/>
                <a:gd name="T12" fmla="*/ 128 w 309"/>
                <a:gd name="T13" fmla="*/ 0 h 548"/>
                <a:gd name="T14" fmla="*/ 166 w 309"/>
                <a:gd name="T15" fmla="*/ 0 h 548"/>
                <a:gd name="T16" fmla="*/ 192 w 309"/>
                <a:gd name="T17" fmla="*/ 0 h 548"/>
                <a:gd name="T18" fmla="*/ 192 w 309"/>
                <a:gd name="T19" fmla="*/ 60 h 548"/>
                <a:gd name="T20" fmla="*/ 238 w 309"/>
                <a:gd name="T21" fmla="*/ 60 h 548"/>
                <a:gd name="T22" fmla="*/ 278 w 309"/>
                <a:gd name="T23" fmla="*/ 60 h 548"/>
                <a:gd name="T24" fmla="*/ 278 w 309"/>
                <a:gd name="T25" fmla="*/ 126 h 548"/>
                <a:gd name="T26" fmla="*/ 267 w 309"/>
                <a:gd name="T27" fmla="*/ 126 h 548"/>
                <a:gd name="T28" fmla="*/ 267 w 309"/>
                <a:gd name="T29" fmla="*/ 83 h 548"/>
                <a:gd name="T30" fmla="*/ 192 w 309"/>
                <a:gd name="T31" fmla="*/ 83 h 548"/>
                <a:gd name="T32" fmla="*/ 192 w 309"/>
                <a:gd name="T33" fmla="*/ 263 h 548"/>
                <a:gd name="T34" fmla="*/ 194 w 309"/>
                <a:gd name="T35" fmla="*/ 441 h 548"/>
                <a:gd name="T36" fmla="*/ 237 w 309"/>
                <a:gd name="T37" fmla="*/ 442 h 548"/>
                <a:gd name="T38" fmla="*/ 309 w 309"/>
                <a:gd name="T39" fmla="*/ 442 h 548"/>
                <a:gd name="T40" fmla="*/ 309 w 309"/>
                <a:gd name="T41" fmla="*/ 491 h 548"/>
                <a:gd name="T42" fmla="*/ 309 w 309"/>
                <a:gd name="T43" fmla="*/ 547 h 548"/>
                <a:gd name="T44" fmla="*/ 120 w 309"/>
                <a:gd name="T45" fmla="*/ 548 h 548"/>
                <a:gd name="T46" fmla="*/ 0 w 309"/>
                <a:gd name="T47" fmla="*/ 547 h 548"/>
                <a:gd name="T48" fmla="*/ 1 w 309"/>
                <a:gd name="T49" fmla="*/ 495 h 548"/>
                <a:gd name="T50" fmla="*/ 267 w 309"/>
                <a:gd name="T51" fmla="*/ 491 h 548"/>
                <a:gd name="T52" fmla="*/ 267 w 309"/>
                <a:gd name="T53" fmla="*/ 462 h 548"/>
                <a:gd name="T54" fmla="*/ 120 w 309"/>
                <a:gd name="T55" fmla="*/ 462 h 548"/>
                <a:gd name="T56" fmla="*/ 204 w 309"/>
                <a:gd name="T57" fmla="*/ 462 h 548"/>
                <a:gd name="T58" fmla="*/ 24 w 309"/>
                <a:gd name="T59" fmla="*/ 462 h 548"/>
                <a:gd name="T60" fmla="*/ 24 w 309"/>
                <a:gd name="T61" fmla="*/ 492 h 548"/>
                <a:gd name="T62" fmla="*/ 24 w 309"/>
                <a:gd name="T63" fmla="*/ 520 h 548"/>
                <a:gd name="T64" fmla="*/ 120 w 309"/>
                <a:gd name="T65" fmla="*/ 520 h 548"/>
                <a:gd name="T66" fmla="*/ 267 w 309"/>
                <a:gd name="T67" fmla="*/ 518 h 548"/>
                <a:gd name="T68" fmla="*/ 267 w 309"/>
                <a:gd name="T69" fmla="*/ 491 h 548"/>
                <a:gd name="T70" fmla="*/ 163 w 309"/>
                <a:gd name="T71" fmla="*/ 232 h 548"/>
                <a:gd name="T72" fmla="*/ 163 w 309"/>
                <a:gd name="T73" fmla="*/ 31 h 548"/>
                <a:gd name="T74" fmla="*/ 135 w 309"/>
                <a:gd name="T75" fmla="*/ 31 h 548"/>
                <a:gd name="T76" fmla="*/ 106 w 309"/>
                <a:gd name="T77" fmla="*/ 31 h 548"/>
                <a:gd name="T78" fmla="*/ 106 w 309"/>
                <a:gd name="T79" fmla="*/ 232 h 548"/>
                <a:gd name="T80" fmla="*/ 106 w 309"/>
                <a:gd name="T81" fmla="*/ 441 h 548"/>
                <a:gd name="T82" fmla="*/ 136 w 309"/>
                <a:gd name="T83" fmla="*/ 441 h 548"/>
                <a:gd name="T84" fmla="*/ 165 w 309"/>
                <a:gd name="T85" fmla="*/ 441 h 548"/>
                <a:gd name="T86" fmla="*/ 163 w 309"/>
                <a:gd name="T87" fmla="*/ 232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9" h="548">
                  <a:moveTo>
                    <a:pt x="1" y="495"/>
                  </a:moveTo>
                  <a:lnTo>
                    <a:pt x="1" y="442"/>
                  </a:lnTo>
                  <a:lnTo>
                    <a:pt x="77" y="439"/>
                  </a:lnTo>
                  <a:lnTo>
                    <a:pt x="77" y="410"/>
                  </a:lnTo>
                  <a:lnTo>
                    <a:pt x="77" y="192"/>
                  </a:lnTo>
                  <a:lnTo>
                    <a:pt x="76" y="0"/>
                  </a:lnTo>
                  <a:lnTo>
                    <a:pt x="128" y="0"/>
                  </a:lnTo>
                  <a:lnTo>
                    <a:pt x="166" y="0"/>
                  </a:lnTo>
                  <a:lnTo>
                    <a:pt x="192" y="0"/>
                  </a:lnTo>
                  <a:lnTo>
                    <a:pt x="192" y="60"/>
                  </a:lnTo>
                  <a:lnTo>
                    <a:pt x="238" y="60"/>
                  </a:lnTo>
                  <a:lnTo>
                    <a:pt x="278" y="60"/>
                  </a:lnTo>
                  <a:lnTo>
                    <a:pt x="278" y="126"/>
                  </a:lnTo>
                  <a:lnTo>
                    <a:pt x="267" y="126"/>
                  </a:lnTo>
                  <a:lnTo>
                    <a:pt x="267" y="83"/>
                  </a:lnTo>
                  <a:lnTo>
                    <a:pt x="192" y="83"/>
                  </a:lnTo>
                  <a:lnTo>
                    <a:pt x="192" y="263"/>
                  </a:lnTo>
                  <a:lnTo>
                    <a:pt x="194" y="441"/>
                  </a:lnTo>
                  <a:lnTo>
                    <a:pt x="237" y="442"/>
                  </a:lnTo>
                  <a:lnTo>
                    <a:pt x="309" y="442"/>
                  </a:lnTo>
                  <a:lnTo>
                    <a:pt x="309" y="491"/>
                  </a:lnTo>
                  <a:lnTo>
                    <a:pt x="309" y="547"/>
                  </a:lnTo>
                  <a:lnTo>
                    <a:pt x="120" y="548"/>
                  </a:lnTo>
                  <a:lnTo>
                    <a:pt x="0" y="547"/>
                  </a:lnTo>
                  <a:lnTo>
                    <a:pt x="1" y="495"/>
                  </a:lnTo>
                  <a:close/>
                  <a:moveTo>
                    <a:pt x="267" y="491"/>
                  </a:moveTo>
                  <a:lnTo>
                    <a:pt x="267" y="462"/>
                  </a:lnTo>
                  <a:lnTo>
                    <a:pt x="120" y="462"/>
                  </a:lnTo>
                  <a:lnTo>
                    <a:pt x="204" y="462"/>
                  </a:lnTo>
                  <a:lnTo>
                    <a:pt x="24" y="462"/>
                  </a:lnTo>
                  <a:lnTo>
                    <a:pt x="24" y="492"/>
                  </a:lnTo>
                  <a:lnTo>
                    <a:pt x="24" y="520"/>
                  </a:lnTo>
                  <a:lnTo>
                    <a:pt x="120" y="520"/>
                  </a:lnTo>
                  <a:lnTo>
                    <a:pt x="267" y="518"/>
                  </a:lnTo>
                  <a:lnTo>
                    <a:pt x="267" y="491"/>
                  </a:lnTo>
                  <a:close/>
                  <a:moveTo>
                    <a:pt x="163" y="232"/>
                  </a:moveTo>
                  <a:lnTo>
                    <a:pt x="163" y="31"/>
                  </a:lnTo>
                  <a:lnTo>
                    <a:pt x="135" y="31"/>
                  </a:lnTo>
                  <a:lnTo>
                    <a:pt x="106" y="31"/>
                  </a:lnTo>
                  <a:lnTo>
                    <a:pt x="106" y="232"/>
                  </a:lnTo>
                  <a:lnTo>
                    <a:pt x="106" y="441"/>
                  </a:lnTo>
                  <a:lnTo>
                    <a:pt x="136" y="441"/>
                  </a:lnTo>
                  <a:lnTo>
                    <a:pt x="165" y="441"/>
                  </a:lnTo>
                  <a:lnTo>
                    <a:pt x="163" y="232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800"/>
            </a:p>
          </p:txBody>
        </p:sp>
        <p:sp>
          <p:nvSpPr>
            <p:cNvPr id="219" name="Freeform 16"/>
            <p:cNvSpPr>
              <a:spLocks noEditPoints="1"/>
            </p:cNvSpPr>
            <p:nvPr/>
          </p:nvSpPr>
          <p:spPr bwMode="auto">
            <a:xfrm>
              <a:off x="6181725" y="3436938"/>
              <a:ext cx="11113" cy="19050"/>
            </a:xfrm>
            <a:custGeom>
              <a:avLst/>
              <a:gdLst>
                <a:gd name="T0" fmla="*/ 7 w 21"/>
                <a:gd name="T1" fmla="*/ 34 h 36"/>
                <a:gd name="T2" fmla="*/ 3 w 21"/>
                <a:gd name="T3" fmla="*/ 31 h 36"/>
                <a:gd name="T4" fmla="*/ 0 w 21"/>
                <a:gd name="T5" fmla="*/ 27 h 36"/>
                <a:gd name="T6" fmla="*/ 0 w 21"/>
                <a:gd name="T7" fmla="*/ 23 h 36"/>
                <a:gd name="T8" fmla="*/ 0 w 21"/>
                <a:gd name="T9" fmla="*/ 19 h 36"/>
                <a:gd name="T10" fmla="*/ 3 w 21"/>
                <a:gd name="T11" fmla="*/ 13 h 36"/>
                <a:gd name="T12" fmla="*/ 7 w 21"/>
                <a:gd name="T13" fmla="*/ 7 h 36"/>
                <a:gd name="T14" fmla="*/ 10 w 21"/>
                <a:gd name="T15" fmla="*/ 3 h 36"/>
                <a:gd name="T16" fmla="*/ 10 w 21"/>
                <a:gd name="T17" fmla="*/ 0 h 36"/>
                <a:gd name="T18" fmla="*/ 10 w 21"/>
                <a:gd name="T19" fmla="*/ 0 h 36"/>
                <a:gd name="T20" fmla="*/ 11 w 21"/>
                <a:gd name="T21" fmla="*/ 3 h 36"/>
                <a:gd name="T22" fmla="*/ 16 w 21"/>
                <a:gd name="T23" fmla="*/ 9 h 36"/>
                <a:gd name="T24" fmla="*/ 18 w 21"/>
                <a:gd name="T25" fmla="*/ 13 h 36"/>
                <a:gd name="T26" fmla="*/ 21 w 21"/>
                <a:gd name="T27" fmla="*/ 21 h 36"/>
                <a:gd name="T28" fmla="*/ 20 w 21"/>
                <a:gd name="T29" fmla="*/ 30 h 36"/>
                <a:gd name="T30" fmla="*/ 14 w 21"/>
                <a:gd name="T31" fmla="*/ 34 h 36"/>
                <a:gd name="T32" fmla="*/ 11 w 21"/>
                <a:gd name="T33" fmla="*/ 36 h 36"/>
                <a:gd name="T34" fmla="*/ 7 w 21"/>
                <a:gd name="T35" fmla="*/ 30 h 36"/>
                <a:gd name="T36" fmla="*/ 7 w 21"/>
                <a:gd name="T37" fmla="*/ 29 h 36"/>
                <a:gd name="T38" fmla="*/ 7 w 21"/>
                <a:gd name="T39" fmla="*/ 29 h 36"/>
                <a:gd name="T40" fmla="*/ 7 w 21"/>
                <a:gd name="T41" fmla="*/ 29 h 36"/>
                <a:gd name="T42" fmla="*/ 5 w 21"/>
                <a:gd name="T43" fmla="*/ 27 h 36"/>
                <a:gd name="T44" fmla="*/ 4 w 21"/>
                <a:gd name="T45" fmla="*/ 26 h 36"/>
                <a:gd name="T46" fmla="*/ 4 w 21"/>
                <a:gd name="T47" fmla="*/ 19 h 36"/>
                <a:gd name="T48" fmla="*/ 4 w 21"/>
                <a:gd name="T49" fmla="*/ 17 h 36"/>
                <a:gd name="T50" fmla="*/ 4 w 21"/>
                <a:gd name="T51" fmla="*/ 17 h 36"/>
                <a:gd name="T52" fmla="*/ 4 w 21"/>
                <a:gd name="T53" fmla="*/ 17 h 36"/>
                <a:gd name="T54" fmla="*/ 4 w 21"/>
                <a:gd name="T55" fmla="*/ 17 h 36"/>
                <a:gd name="T56" fmla="*/ 4 w 21"/>
                <a:gd name="T57" fmla="*/ 17 h 36"/>
                <a:gd name="T58" fmla="*/ 3 w 21"/>
                <a:gd name="T59" fmla="*/ 21 h 36"/>
                <a:gd name="T60" fmla="*/ 3 w 21"/>
                <a:gd name="T61" fmla="*/ 24 h 36"/>
                <a:gd name="T62" fmla="*/ 5 w 21"/>
                <a:gd name="T63" fmla="*/ 30 h 36"/>
                <a:gd name="T64" fmla="*/ 5 w 21"/>
                <a:gd name="T65" fmla="*/ 30 h 36"/>
                <a:gd name="T66" fmla="*/ 7 w 21"/>
                <a:gd name="T6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" h="36">
                  <a:moveTo>
                    <a:pt x="10" y="36"/>
                  </a:moveTo>
                  <a:lnTo>
                    <a:pt x="7" y="34"/>
                  </a:lnTo>
                  <a:lnTo>
                    <a:pt x="4" y="33"/>
                  </a:lnTo>
                  <a:lnTo>
                    <a:pt x="3" y="31"/>
                  </a:lnTo>
                  <a:lnTo>
                    <a:pt x="1" y="29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5" y="10"/>
                  </a:lnTo>
                  <a:lnTo>
                    <a:pt x="7" y="7"/>
                  </a:lnTo>
                  <a:lnTo>
                    <a:pt x="8" y="4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3"/>
                  </a:lnTo>
                  <a:lnTo>
                    <a:pt x="14" y="9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8" y="13"/>
                  </a:lnTo>
                  <a:lnTo>
                    <a:pt x="20" y="16"/>
                  </a:lnTo>
                  <a:lnTo>
                    <a:pt x="21" y="21"/>
                  </a:lnTo>
                  <a:lnTo>
                    <a:pt x="21" y="26"/>
                  </a:lnTo>
                  <a:lnTo>
                    <a:pt x="20" y="30"/>
                  </a:lnTo>
                  <a:lnTo>
                    <a:pt x="17" y="33"/>
                  </a:lnTo>
                  <a:lnTo>
                    <a:pt x="14" y="34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0" y="36"/>
                  </a:lnTo>
                  <a:close/>
                  <a:moveTo>
                    <a:pt x="7" y="30"/>
                  </a:moveTo>
                  <a:lnTo>
                    <a:pt x="7" y="30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3" y="23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1" y="23"/>
                  </a:lnTo>
                  <a:lnTo>
                    <a:pt x="3" y="24"/>
                  </a:lnTo>
                  <a:lnTo>
                    <a:pt x="3" y="27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1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B0F0"/>
            </a:solidFill>
            <a:ln w="317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800"/>
            </a:p>
          </p:txBody>
        </p:sp>
        <p:sp>
          <p:nvSpPr>
            <p:cNvPr id="220" name="Freeform 17"/>
            <p:cNvSpPr>
              <a:spLocks noEditPoints="1"/>
            </p:cNvSpPr>
            <p:nvPr/>
          </p:nvSpPr>
          <p:spPr bwMode="auto">
            <a:xfrm>
              <a:off x="6181725" y="3467101"/>
              <a:ext cx="12700" cy="19050"/>
            </a:xfrm>
            <a:custGeom>
              <a:avLst/>
              <a:gdLst>
                <a:gd name="T0" fmla="*/ 8 w 23"/>
                <a:gd name="T1" fmla="*/ 35 h 36"/>
                <a:gd name="T2" fmla="*/ 4 w 23"/>
                <a:gd name="T3" fmla="*/ 32 h 36"/>
                <a:gd name="T4" fmla="*/ 1 w 23"/>
                <a:gd name="T5" fmla="*/ 28 h 36"/>
                <a:gd name="T6" fmla="*/ 0 w 23"/>
                <a:gd name="T7" fmla="*/ 23 h 36"/>
                <a:gd name="T8" fmla="*/ 1 w 23"/>
                <a:gd name="T9" fmla="*/ 19 h 36"/>
                <a:gd name="T10" fmla="*/ 4 w 23"/>
                <a:gd name="T11" fmla="*/ 13 h 36"/>
                <a:gd name="T12" fmla="*/ 8 w 23"/>
                <a:gd name="T13" fmla="*/ 8 h 36"/>
                <a:gd name="T14" fmla="*/ 11 w 23"/>
                <a:gd name="T15" fmla="*/ 3 h 36"/>
                <a:gd name="T16" fmla="*/ 11 w 23"/>
                <a:gd name="T17" fmla="*/ 0 h 36"/>
                <a:gd name="T18" fmla="*/ 11 w 23"/>
                <a:gd name="T19" fmla="*/ 0 h 36"/>
                <a:gd name="T20" fmla="*/ 13 w 23"/>
                <a:gd name="T21" fmla="*/ 3 h 36"/>
                <a:gd name="T22" fmla="*/ 16 w 23"/>
                <a:gd name="T23" fmla="*/ 9 h 36"/>
                <a:gd name="T24" fmla="*/ 20 w 23"/>
                <a:gd name="T25" fmla="*/ 13 h 36"/>
                <a:gd name="T26" fmla="*/ 23 w 23"/>
                <a:gd name="T27" fmla="*/ 22 h 36"/>
                <a:gd name="T28" fmla="*/ 21 w 23"/>
                <a:gd name="T29" fmla="*/ 30 h 36"/>
                <a:gd name="T30" fmla="*/ 16 w 23"/>
                <a:gd name="T31" fmla="*/ 35 h 36"/>
                <a:gd name="T32" fmla="*/ 11 w 23"/>
                <a:gd name="T33" fmla="*/ 36 h 36"/>
                <a:gd name="T34" fmla="*/ 8 w 23"/>
                <a:gd name="T35" fmla="*/ 30 h 36"/>
                <a:gd name="T36" fmla="*/ 8 w 23"/>
                <a:gd name="T37" fmla="*/ 29 h 36"/>
                <a:gd name="T38" fmla="*/ 8 w 23"/>
                <a:gd name="T39" fmla="*/ 29 h 36"/>
                <a:gd name="T40" fmla="*/ 8 w 23"/>
                <a:gd name="T41" fmla="*/ 29 h 36"/>
                <a:gd name="T42" fmla="*/ 7 w 23"/>
                <a:gd name="T43" fmla="*/ 28 h 36"/>
                <a:gd name="T44" fmla="*/ 5 w 23"/>
                <a:gd name="T45" fmla="*/ 26 h 36"/>
                <a:gd name="T46" fmla="*/ 4 w 23"/>
                <a:gd name="T47" fmla="*/ 19 h 36"/>
                <a:gd name="T48" fmla="*/ 5 w 23"/>
                <a:gd name="T49" fmla="*/ 18 h 36"/>
                <a:gd name="T50" fmla="*/ 5 w 23"/>
                <a:gd name="T51" fmla="*/ 18 h 36"/>
                <a:gd name="T52" fmla="*/ 5 w 23"/>
                <a:gd name="T53" fmla="*/ 18 h 36"/>
                <a:gd name="T54" fmla="*/ 5 w 23"/>
                <a:gd name="T55" fmla="*/ 18 h 36"/>
                <a:gd name="T56" fmla="*/ 4 w 23"/>
                <a:gd name="T57" fmla="*/ 18 h 36"/>
                <a:gd name="T58" fmla="*/ 3 w 23"/>
                <a:gd name="T59" fmla="*/ 22 h 36"/>
                <a:gd name="T60" fmla="*/ 3 w 23"/>
                <a:gd name="T61" fmla="*/ 25 h 36"/>
                <a:gd name="T62" fmla="*/ 7 w 23"/>
                <a:gd name="T63" fmla="*/ 30 h 36"/>
                <a:gd name="T64" fmla="*/ 7 w 23"/>
                <a:gd name="T65" fmla="*/ 30 h 36"/>
                <a:gd name="T66" fmla="*/ 8 w 23"/>
                <a:gd name="T6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36">
                  <a:moveTo>
                    <a:pt x="11" y="36"/>
                  </a:moveTo>
                  <a:lnTo>
                    <a:pt x="8" y="35"/>
                  </a:lnTo>
                  <a:lnTo>
                    <a:pt x="5" y="33"/>
                  </a:lnTo>
                  <a:lnTo>
                    <a:pt x="4" y="32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19"/>
                  </a:lnTo>
                  <a:lnTo>
                    <a:pt x="3" y="15"/>
                  </a:lnTo>
                  <a:lnTo>
                    <a:pt x="4" y="13"/>
                  </a:lnTo>
                  <a:lnTo>
                    <a:pt x="5" y="10"/>
                  </a:lnTo>
                  <a:lnTo>
                    <a:pt x="8" y="8"/>
                  </a:lnTo>
                  <a:lnTo>
                    <a:pt x="10" y="5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3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7" y="10"/>
                  </a:lnTo>
                  <a:lnTo>
                    <a:pt x="20" y="13"/>
                  </a:lnTo>
                  <a:lnTo>
                    <a:pt x="20" y="16"/>
                  </a:lnTo>
                  <a:lnTo>
                    <a:pt x="23" y="22"/>
                  </a:lnTo>
                  <a:lnTo>
                    <a:pt x="23" y="26"/>
                  </a:lnTo>
                  <a:lnTo>
                    <a:pt x="21" y="30"/>
                  </a:lnTo>
                  <a:lnTo>
                    <a:pt x="18" y="33"/>
                  </a:lnTo>
                  <a:lnTo>
                    <a:pt x="16" y="35"/>
                  </a:lnTo>
                  <a:lnTo>
                    <a:pt x="13" y="35"/>
                  </a:lnTo>
                  <a:lnTo>
                    <a:pt x="11" y="36"/>
                  </a:lnTo>
                  <a:lnTo>
                    <a:pt x="11" y="36"/>
                  </a:lnTo>
                  <a:close/>
                  <a:moveTo>
                    <a:pt x="8" y="30"/>
                  </a:moveTo>
                  <a:lnTo>
                    <a:pt x="8" y="30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4" y="18"/>
                  </a:lnTo>
                  <a:lnTo>
                    <a:pt x="4" y="20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5"/>
                  </a:lnTo>
                  <a:lnTo>
                    <a:pt x="4" y="28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8" y="30"/>
                  </a:lnTo>
                  <a:close/>
                </a:path>
              </a:pathLst>
            </a:custGeom>
            <a:solidFill>
              <a:srgbClr val="00B0F0"/>
            </a:solidFill>
            <a:ln w="317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800"/>
            </a:p>
          </p:txBody>
        </p:sp>
        <p:sp>
          <p:nvSpPr>
            <p:cNvPr id="221" name="Freeform 18"/>
            <p:cNvSpPr>
              <a:spLocks noEditPoints="1"/>
            </p:cNvSpPr>
            <p:nvPr/>
          </p:nvSpPr>
          <p:spPr bwMode="auto">
            <a:xfrm>
              <a:off x="6169025" y="3454401"/>
              <a:ext cx="12700" cy="19050"/>
            </a:xfrm>
            <a:custGeom>
              <a:avLst/>
              <a:gdLst>
                <a:gd name="T0" fmla="*/ 7 w 23"/>
                <a:gd name="T1" fmla="*/ 36 h 36"/>
                <a:gd name="T2" fmla="*/ 3 w 23"/>
                <a:gd name="T3" fmla="*/ 32 h 36"/>
                <a:gd name="T4" fmla="*/ 0 w 23"/>
                <a:gd name="T5" fmla="*/ 28 h 36"/>
                <a:gd name="T6" fmla="*/ 0 w 23"/>
                <a:gd name="T7" fmla="*/ 25 h 36"/>
                <a:gd name="T8" fmla="*/ 0 w 23"/>
                <a:gd name="T9" fmla="*/ 19 h 36"/>
                <a:gd name="T10" fmla="*/ 5 w 23"/>
                <a:gd name="T11" fmla="*/ 13 h 36"/>
                <a:gd name="T12" fmla="*/ 7 w 23"/>
                <a:gd name="T13" fmla="*/ 8 h 36"/>
                <a:gd name="T14" fmla="*/ 10 w 23"/>
                <a:gd name="T15" fmla="*/ 3 h 36"/>
                <a:gd name="T16" fmla="*/ 12 w 23"/>
                <a:gd name="T17" fmla="*/ 0 h 36"/>
                <a:gd name="T18" fmla="*/ 12 w 23"/>
                <a:gd name="T19" fmla="*/ 0 h 36"/>
                <a:gd name="T20" fmla="*/ 12 w 23"/>
                <a:gd name="T21" fmla="*/ 5 h 36"/>
                <a:gd name="T22" fmla="*/ 16 w 23"/>
                <a:gd name="T23" fmla="*/ 9 h 36"/>
                <a:gd name="T24" fmla="*/ 19 w 23"/>
                <a:gd name="T25" fmla="*/ 15 h 36"/>
                <a:gd name="T26" fmla="*/ 23 w 23"/>
                <a:gd name="T27" fmla="*/ 22 h 36"/>
                <a:gd name="T28" fmla="*/ 20 w 23"/>
                <a:gd name="T29" fmla="*/ 31 h 36"/>
                <a:gd name="T30" fmla="*/ 16 w 23"/>
                <a:gd name="T31" fmla="*/ 35 h 36"/>
                <a:gd name="T32" fmla="*/ 12 w 23"/>
                <a:gd name="T33" fmla="*/ 36 h 36"/>
                <a:gd name="T34" fmla="*/ 7 w 23"/>
                <a:gd name="T35" fmla="*/ 32 h 36"/>
                <a:gd name="T36" fmla="*/ 9 w 23"/>
                <a:gd name="T37" fmla="*/ 31 h 36"/>
                <a:gd name="T38" fmla="*/ 9 w 23"/>
                <a:gd name="T39" fmla="*/ 31 h 36"/>
                <a:gd name="T40" fmla="*/ 7 w 23"/>
                <a:gd name="T41" fmla="*/ 29 h 36"/>
                <a:gd name="T42" fmla="*/ 6 w 23"/>
                <a:gd name="T43" fmla="*/ 28 h 36"/>
                <a:gd name="T44" fmla="*/ 5 w 23"/>
                <a:gd name="T45" fmla="*/ 26 h 36"/>
                <a:gd name="T46" fmla="*/ 5 w 23"/>
                <a:gd name="T47" fmla="*/ 21 h 36"/>
                <a:gd name="T48" fmla="*/ 5 w 23"/>
                <a:gd name="T49" fmla="*/ 19 h 36"/>
                <a:gd name="T50" fmla="*/ 5 w 23"/>
                <a:gd name="T51" fmla="*/ 19 h 36"/>
                <a:gd name="T52" fmla="*/ 5 w 23"/>
                <a:gd name="T53" fmla="*/ 18 h 36"/>
                <a:gd name="T54" fmla="*/ 5 w 23"/>
                <a:gd name="T55" fmla="*/ 18 h 36"/>
                <a:gd name="T56" fmla="*/ 5 w 23"/>
                <a:gd name="T57" fmla="*/ 19 h 36"/>
                <a:gd name="T58" fmla="*/ 3 w 23"/>
                <a:gd name="T59" fmla="*/ 22 h 36"/>
                <a:gd name="T60" fmla="*/ 3 w 23"/>
                <a:gd name="T61" fmla="*/ 25 h 36"/>
                <a:gd name="T62" fmla="*/ 6 w 23"/>
                <a:gd name="T63" fmla="*/ 31 h 36"/>
                <a:gd name="T64" fmla="*/ 6 w 23"/>
                <a:gd name="T65" fmla="*/ 32 h 36"/>
                <a:gd name="T66" fmla="*/ 7 w 23"/>
                <a:gd name="T67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36">
                  <a:moveTo>
                    <a:pt x="10" y="36"/>
                  </a:moveTo>
                  <a:lnTo>
                    <a:pt x="7" y="36"/>
                  </a:lnTo>
                  <a:lnTo>
                    <a:pt x="6" y="35"/>
                  </a:lnTo>
                  <a:lnTo>
                    <a:pt x="3" y="32"/>
                  </a:lnTo>
                  <a:lnTo>
                    <a:pt x="2" y="31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3" y="16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8"/>
                  </a:lnTo>
                  <a:lnTo>
                    <a:pt x="9" y="6"/>
                  </a:lnTo>
                  <a:lnTo>
                    <a:pt x="10" y="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5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9" y="15"/>
                  </a:lnTo>
                  <a:lnTo>
                    <a:pt x="20" y="16"/>
                  </a:lnTo>
                  <a:lnTo>
                    <a:pt x="23" y="22"/>
                  </a:lnTo>
                  <a:lnTo>
                    <a:pt x="22" y="26"/>
                  </a:lnTo>
                  <a:lnTo>
                    <a:pt x="20" y="31"/>
                  </a:lnTo>
                  <a:lnTo>
                    <a:pt x="18" y="34"/>
                  </a:lnTo>
                  <a:lnTo>
                    <a:pt x="16" y="35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0" y="36"/>
                  </a:lnTo>
                  <a:close/>
                  <a:moveTo>
                    <a:pt x="7" y="32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5" y="21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5"/>
                  </a:lnTo>
                  <a:lnTo>
                    <a:pt x="3" y="29"/>
                  </a:lnTo>
                  <a:lnTo>
                    <a:pt x="6" y="31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7" y="32"/>
                  </a:lnTo>
                  <a:lnTo>
                    <a:pt x="7" y="32"/>
                  </a:lnTo>
                  <a:close/>
                </a:path>
              </a:pathLst>
            </a:custGeom>
            <a:solidFill>
              <a:srgbClr val="00B0F0"/>
            </a:solidFill>
            <a:ln w="317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800"/>
            </a:p>
          </p:txBody>
        </p:sp>
        <p:sp>
          <p:nvSpPr>
            <p:cNvPr id="222" name="Freeform 19"/>
            <p:cNvSpPr>
              <a:spLocks noEditPoints="1"/>
            </p:cNvSpPr>
            <p:nvPr/>
          </p:nvSpPr>
          <p:spPr bwMode="auto">
            <a:xfrm>
              <a:off x="6170613" y="3482976"/>
              <a:ext cx="11113" cy="19050"/>
            </a:xfrm>
            <a:custGeom>
              <a:avLst/>
              <a:gdLst>
                <a:gd name="T0" fmla="*/ 7 w 21"/>
                <a:gd name="T1" fmla="*/ 35 h 35"/>
                <a:gd name="T2" fmla="*/ 3 w 21"/>
                <a:gd name="T3" fmla="*/ 32 h 35"/>
                <a:gd name="T4" fmla="*/ 0 w 21"/>
                <a:gd name="T5" fmla="*/ 26 h 35"/>
                <a:gd name="T6" fmla="*/ 0 w 21"/>
                <a:gd name="T7" fmla="*/ 23 h 35"/>
                <a:gd name="T8" fmla="*/ 0 w 21"/>
                <a:gd name="T9" fmla="*/ 19 h 35"/>
                <a:gd name="T10" fmla="*/ 3 w 21"/>
                <a:gd name="T11" fmla="*/ 13 h 35"/>
                <a:gd name="T12" fmla="*/ 7 w 21"/>
                <a:gd name="T13" fmla="*/ 7 h 35"/>
                <a:gd name="T14" fmla="*/ 10 w 21"/>
                <a:gd name="T15" fmla="*/ 1 h 35"/>
                <a:gd name="T16" fmla="*/ 10 w 21"/>
                <a:gd name="T17" fmla="*/ 0 h 35"/>
                <a:gd name="T18" fmla="*/ 10 w 21"/>
                <a:gd name="T19" fmla="*/ 0 h 35"/>
                <a:gd name="T20" fmla="*/ 11 w 21"/>
                <a:gd name="T21" fmla="*/ 3 h 35"/>
                <a:gd name="T22" fmla="*/ 14 w 21"/>
                <a:gd name="T23" fmla="*/ 9 h 35"/>
                <a:gd name="T24" fmla="*/ 18 w 21"/>
                <a:gd name="T25" fmla="*/ 13 h 35"/>
                <a:gd name="T26" fmla="*/ 21 w 21"/>
                <a:gd name="T27" fmla="*/ 20 h 35"/>
                <a:gd name="T28" fmla="*/ 20 w 21"/>
                <a:gd name="T29" fmla="*/ 30 h 35"/>
                <a:gd name="T30" fmla="*/ 14 w 21"/>
                <a:gd name="T31" fmla="*/ 35 h 35"/>
                <a:gd name="T32" fmla="*/ 11 w 21"/>
                <a:gd name="T33" fmla="*/ 35 h 35"/>
                <a:gd name="T34" fmla="*/ 7 w 21"/>
                <a:gd name="T35" fmla="*/ 30 h 35"/>
                <a:gd name="T36" fmla="*/ 7 w 21"/>
                <a:gd name="T37" fmla="*/ 29 h 35"/>
                <a:gd name="T38" fmla="*/ 7 w 21"/>
                <a:gd name="T39" fmla="*/ 29 h 35"/>
                <a:gd name="T40" fmla="*/ 7 w 21"/>
                <a:gd name="T41" fmla="*/ 29 h 35"/>
                <a:gd name="T42" fmla="*/ 5 w 21"/>
                <a:gd name="T43" fmla="*/ 27 h 35"/>
                <a:gd name="T44" fmla="*/ 4 w 21"/>
                <a:gd name="T45" fmla="*/ 24 h 35"/>
                <a:gd name="T46" fmla="*/ 3 w 21"/>
                <a:gd name="T47" fmla="*/ 19 h 35"/>
                <a:gd name="T48" fmla="*/ 4 w 21"/>
                <a:gd name="T49" fmla="*/ 17 h 35"/>
                <a:gd name="T50" fmla="*/ 4 w 21"/>
                <a:gd name="T51" fmla="*/ 17 h 35"/>
                <a:gd name="T52" fmla="*/ 4 w 21"/>
                <a:gd name="T53" fmla="*/ 17 h 35"/>
                <a:gd name="T54" fmla="*/ 4 w 21"/>
                <a:gd name="T55" fmla="*/ 17 h 35"/>
                <a:gd name="T56" fmla="*/ 4 w 21"/>
                <a:gd name="T57" fmla="*/ 17 h 35"/>
                <a:gd name="T58" fmla="*/ 1 w 21"/>
                <a:gd name="T59" fmla="*/ 22 h 35"/>
                <a:gd name="T60" fmla="*/ 1 w 21"/>
                <a:gd name="T61" fmla="*/ 24 h 35"/>
                <a:gd name="T62" fmla="*/ 5 w 21"/>
                <a:gd name="T63" fmla="*/ 30 h 35"/>
                <a:gd name="T64" fmla="*/ 5 w 21"/>
                <a:gd name="T65" fmla="*/ 30 h 35"/>
                <a:gd name="T66" fmla="*/ 7 w 21"/>
                <a:gd name="T67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" h="35">
                  <a:moveTo>
                    <a:pt x="10" y="35"/>
                  </a:moveTo>
                  <a:lnTo>
                    <a:pt x="7" y="35"/>
                  </a:lnTo>
                  <a:lnTo>
                    <a:pt x="4" y="33"/>
                  </a:lnTo>
                  <a:lnTo>
                    <a:pt x="3" y="32"/>
                  </a:lnTo>
                  <a:lnTo>
                    <a:pt x="1" y="29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5" y="10"/>
                  </a:lnTo>
                  <a:lnTo>
                    <a:pt x="7" y="7"/>
                  </a:lnTo>
                  <a:lnTo>
                    <a:pt x="8" y="4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3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6" y="10"/>
                  </a:lnTo>
                  <a:lnTo>
                    <a:pt x="18" y="13"/>
                  </a:lnTo>
                  <a:lnTo>
                    <a:pt x="20" y="16"/>
                  </a:lnTo>
                  <a:lnTo>
                    <a:pt x="21" y="20"/>
                  </a:lnTo>
                  <a:lnTo>
                    <a:pt x="21" y="26"/>
                  </a:lnTo>
                  <a:lnTo>
                    <a:pt x="20" y="30"/>
                  </a:lnTo>
                  <a:lnTo>
                    <a:pt x="17" y="33"/>
                  </a:lnTo>
                  <a:lnTo>
                    <a:pt x="14" y="35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10" y="35"/>
                  </a:lnTo>
                  <a:close/>
                  <a:moveTo>
                    <a:pt x="7" y="30"/>
                  </a:moveTo>
                  <a:lnTo>
                    <a:pt x="7" y="30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3" y="19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3" y="27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B0F0"/>
            </a:solidFill>
            <a:ln w="317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800"/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6073320" y="4728907"/>
            <a:ext cx="129129" cy="268397"/>
            <a:chOff x="6037263" y="3362326"/>
            <a:chExt cx="163513" cy="290513"/>
          </a:xfrm>
          <a:solidFill>
            <a:schemeClr val="bg2">
              <a:lumMod val="25000"/>
            </a:schemeClr>
          </a:solidFill>
        </p:grpSpPr>
        <p:sp>
          <p:nvSpPr>
            <p:cNvPr id="213" name="Freeform 14"/>
            <p:cNvSpPr>
              <a:spLocks noEditPoints="1"/>
            </p:cNvSpPr>
            <p:nvPr/>
          </p:nvSpPr>
          <p:spPr bwMode="auto">
            <a:xfrm>
              <a:off x="6037263" y="3362326"/>
              <a:ext cx="163513" cy="290513"/>
            </a:xfrm>
            <a:custGeom>
              <a:avLst/>
              <a:gdLst>
                <a:gd name="T0" fmla="*/ 1 w 309"/>
                <a:gd name="T1" fmla="*/ 495 h 548"/>
                <a:gd name="T2" fmla="*/ 1 w 309"/>
                <a:gd name="T3" fmla="*/ 442 h 548"/>
                <a:gd name="T4" fmla="*/ 77 w 309"/>
                <a:gd name="T5" fmla="*/ 439 h 548"/>
                <a:gd name="T6" fmla="*/ 77 w 309"/>
                <a:gd name="T7" fmla="*/ 410 h 548"/>
                <a:gd name="T8" fmla="*/ 77 w 309"/>
                <a:gd name="T9" fmla="*/ 192 h 548"/>
                <a:gd name="T10" fmla="*/ 76 w 309"/>
                <a:gd name="T11" fmla="*/ 0 h 548"/>
                <a:gd name="T12" fmla="*/ 128 w 309"/>
                <a:gd name="T13" fmla="*/ 0 h 548"/>
                <a:gd name="T14" fmla="*/ 166 w 309"/>
                <a:gd name="T15" fmla="*/ 0 h 548"/>
                <a:gd name="T16" fmla="*/ 192 w 309"/>
                <a:gd name="T17" fmla="*/ 0 h 548"/>
                <a:gd name="T18" fmla="*/ 192 w 309"/>
                <a:gd name="T19" fmla="*/ 60 h 548"/>
                <a:gd name="T20" fmla="*/ 238 w 309"/>
                <a:gd name="T21" fmla="*/ 60 h 548"/>
                <a:gd name="T22" fmla="*/ 278 w 309"/>
                <a:gd name="T23" fmla="*/ 60 h 548"/>
                <a:gd name="T24" fmla="*/ 278 w 309"/>
                <a:gd name="T25" fmla="*/ 126 h 548"/>
                <a:gd name="T26" fmla="*/ 267 w 309"/>
                <a:gd name="T27" fmla="*/ 126 h 548"/>
                <a:gd name="T28" fmla="*/ 267 w 309"/>
                <a:gd name="T29" fmla="*/ 83 h 548"/>
                <a:gd name="T30" fmla="*/ 192 w 309"/>
                <a:gd name="T31" fmla="*/ 83 h 548"/>
                <a:gd name="T32" fmla="*/ 192 w 309"/>
                <a:gd name="T33" fmla="*/ 263 h 548"/>
                <a:gd name="T34" fmla="*/ 194 w 309"/>
                <a:gd name="T35" fmla="*/ 441 h 548"/>
                <a:gd name="T36" fmla="*/ 237 w 309"/>
                <a:gd name="T37" fmla="*/ 442 h 548"/>
                <a:gd name="T38" fmla="*/ 309 w 309"/>
                <a:gd name="T39" fmla="*/ 442 h 548"/>
                <a:gd name="T40" fmla="*/ 309 w 309"/>
                <a:gd name="T41" fmla="*/ 491 h 548"/>
                <a:gd name="T42" fmla="*/ 309 w 309"/>
                <a:gd name="T43" fmla="*/ 547 h 548"/>
                <a:gd name="T44" fmla="*/ 120 w 309"/>
                <a:gd name="T45" fmla="*/ 548 h 548"/>
                <a:gd name="T46" fmla="*/ 0 w 309"/>
                <a:gd name="T47" fmla="*/ 547 h 548"/>
                <a:gd name="T48" fmla="*/ 1 w 309"/>
                <a:gd name="T49" fmla="*/ 495 h 548"/>
                <a:gd name="T50" fmla="*/ 267 w 309"/>
                <a:gd name="T51" fmla="*/ 491 h 548"/>
                <a:gd name="T52" fmla="*/ 267 w 309"/>
                <a:gd name="T53" fmla="*/ 462 h 548"/>
                <a:gd name="T54" fmla="*/ 120 w 309"/>
                <a:gd name="T55" fmla="*/ 462 h 548"/>
                <a:gd name="T56" fmla="*/ 204 w 309"/>
                <a:gd name="T57" fmla="*/ 462 h 548"/>
                <a:gd name="T58" fmla="*/ 24 w 309"/>
                <a:gd name="T59" fmla="*/ 462 h 548"/>
                <a:gd name="T60" fmla="*/ 24 w 309"/>
                <a:gd name="T61" fmla="*/ 492 h 548"/>
                <a:gd name="T62" fmla="*/ 24 w 309"/>
                <a:gd name="T63" fmla="*/ 520 h 548"/>
                <a:gd name="T64" fmla="*/ 120 w 309"/>
                <a:gd name="T65" fmla="*/ 520 h 548"/>
                <a:gd name="T66" fmla="*/ 267 w 309"/>
                <a:gd name="T67" fmla="*/ 518 h 548"/>
                <a:gd name="T68" fmla="*/ 267 w 309"/>
                <a:gd name="T69" fmla="*/ 491 h 548"/>
                <a:gd name="T70" fmla="*/ 163 w 309"/>
                <a:gd name="T71" fmla="*/ 232 h 548"/>
                <a:gd name="T72" fmla="*/ 163 w 309"/>
                <a:gd name="T73" fmla="*/ 31 h 548"/>
                <a:gd name="T74" fmla="*/ 135 w 309"/>
                <a:gd name="T75" fmla="*/ 31 h 548"/>
                <a:gd name="T76" fmla="*/ 106 w 309"/>
                <a:gd name="T77" fmla="*/ 31 h 548"/>
                <a:gd name="T78" fmla="*/ 106 w 309"/>
                <a:gd name="T79" fmla="*/ 232 h 548"/>
                <a:gd name="T80" fmla="*/ 106 w 309"/>
                <a:gd name="T81" fmla="*/ 441 h 548"/>
                <a:gd name="T82" fmla="*/ 136 w 309"/>
                <a:gd name="T83" fmla="*/ 441 h 548"/>
                <a:gd name="T84" fmla="*/ 165 w 309"/>
                <a:gd name="T85" fmla="*/ 441 h 548"/>
                <a:gd name="T86" fmla="*/ 163 w 309"/>
                <a:gd name="T87" fmla="*/ 232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9" h="548">
                  <a:moveTo>
                    <a:pt x="1" y="495"/>
                  </a:moveTo>
                  <a:lnTo>
                    <a:pt x="1" y="442"/>
                  </a:lnTo>
                  <a:lnTo>
                    <a:pt x="77" y="439"/>
                  </a:lnTo>
                  <a:lnTo>
                    <a:pt x="77" y="410"/>
                  </a:lnTo>
                  <a:lnTo>
                    <a:pt x="77" y="192"/>
                  </a:lnTo>
                  <a:lnTo>
                    <a:pt x="76" y="0"/>
                  </a:lnTo>
                  <a:lnTo>
                    <a:pt x="128" y="0"/>
                  </a:lnTo>
                  <a:lnTo>
                    <a:pt x="166" y="0"/>
                  </a:lnTo>
                  <a:lnTo>
                    <a:pt x="192" y="0"/>
                  </a:lnTo>
                  <a:lnTo>
                    <a:pt x="192" y="60"/>
                  </a:lnTo>
                  <a:lnTo>
                    <a:pt x="238" y="60"/>
                  </a:lnTo>
                  <a:lnTo>
                    <a:pt x="278" y="60"/>
                  </a:lnTo>
                  <a:lnTo>
                    <a:pt x="278" y="126"/>
                  </a:lnTo>
                  <a:lnTo>
                    <a:pt x="267" y="126"/>
                  </a:lnTo>
                  <a:lnTo>
                    <a:pt x="267" y="83"/>
                  </a:lnTo>
                  <a:lnTo>
                    <a:pt x="192" y="83"/>
                  </a:lnTo>
                  <a:lnTo>
                    <a:pt x="192" y="263"/>
                  </a:lnTo>
                  <a:lnTo>
                    <a:pt x="194" y="441"/>
                  </a:lnTo>
                  <a:lnTo>
                    <a:pt x="237" y="442"/>
                  </a:lnTo>
                  <a:lnTo>
                    <a:pt x="309" y="442"/>
                  </a:lnTo>
                  <a:lnTo>
                    <a:pt x="309" y="491"/>
                  </a:lnTo>
                  <a:lnTo>
                    <a:pt x="309" y="547"/>
                  </a:lnTo>
                  <a:lnTo>
                    <a:pt x="120" y="548"/>
                  </a:lnTo>
                  <a:lnTo>
                    <a:pt x="0" y="547"/>
                  </a:lnTo>
                  <a:lnTo>
                    <a:pt x="1" y="495"/>
                  </a:lnTo>
                  <a:close/>
                  <a:moveTo>
                    <a:pt x="267" y="491"/>
                  </a:moveTo>
                  <a:lnTo>
                    <a:pt x="267" y="462"/>
                  </a:lnTo>
                  <a:lnTo>
                    <a:pt x="120" y="462"/>
                  </a:lnTo>
                  <a:lnTo>
                    <a:pt x="204" y="462"/>
                  </a:lnTo>
                  <a:lnTo>
                    <a:pt x="24" y="462"/>
                  </a:lnTo>
                  <a:lnTo>
                    <a:pt x="24" y="492"/>
                  </a:lnTo>
                  <a:lnTo>
                    <a:pt x="24" y="520"/>
                  </a:lnTo>
                  <a:lnTo>
                    <a:pt x="120" y="520"/>
                  </a:lnTo>
                  <a:lnTo>
                    <a:pt x="267" y="518"/>
                  </a:lnTo>
                  <a:lnTo>
                    <a:pt x="267" y="491"/>
                  </a:lnTo>
                  <a:close/>
                  <a:moveTo>
                    <a:pt x="163" y="232"/>
                  </a:moveTo>
                  <a:lnTo>
                    <a:pt x="163" y="31"/>
                  </a:lnTo>
                  <a:lnTo>
                    <a:pt x="135" y="31"/>
                  </a:lnTo>
                  <a:lnTo>
                    <a:pt x="106" y="31"/>
                  </a:lnTo>
                  <a:lnTo>
                    <a:pt x="106" y="232"/>
                  </a:lnTo>
                  <a:lnTo>
                    <a:pt x="106" y="441"/>
                  </a:lnTo>
                  <a:lnTo>
                    <a:pt x="136" y="441"/>
                  </a:lnTo>
                  <a:lnTo>
                    <a:pt x="165" y="441"/>
                  </a:lnTo>
                  <a:lnTo>
                    <a:pt x="163" y="232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800"/>
            </a:p>
          </p:txBody>
        </p:sp>
        <p:sp>
          <p:nvSpPr>
            <p:cNvPr id="214" name="Freeform 16"/>
            <p:cNvSpPr>
              <a:spLocks noEditPoints="1"/>
            </p:cNvSpPr>
            <p:nvPr/>
          </p:nvSpPr>
          <p:spPr bwMode="auto">
            <a:xfrm>
              <a:off x="6181725" y="3436938"/>
              <a:ext cx="11113" cy="19050"/>
            </a:xfrm>
            <a:custGeom>
              <a:avLst/>
              <a:gdLst>
                <a:gd name="T0" fmla="*/ 7 w 21"/>
                <a:gd name="T1" fmla="*/ 34 h 36"/>
                <a:gd name="T2" fmla="*/ 3 w 21"/>
                <a:gd name="T3" fmla="*/ 31 h 36"/>
                <a:gd name="T4" fmla="*/ 0 w 21"/>
                <a:gd name="T5" fmla="*/ 27 h 36"/>
                <a:gd name="T6" fmla="*/ 0 w 21"/>
                <a:gd name="T7" fmla="*/ 23 h 36"/>
                <a:gd name="T8" fmla="*/ 0 w 21"/>
                <a:gd name="T9" fmla="*/ 19 h 36"/>
                <a:gd name="T10" fmla="*/ 3 w 21"/>
                <a:gd name="T11" fmla="*/ 13 h 36"/>
                <a:gd name="T12" fmla="*/ 7 w 21"/>
                <a:gd name="T13" fmla="*/ 7 h 36"/>
                <a:gd name="T14" fmla="*/ 10 w 21"/>
                <a:gd name="T15" fmla="*/ 3 h 36"/>
                <a:gd name="T16" fmla="*/ 10 w 21"/>
                <a:gd name="T17" fmla="*/ 0 h 36"/>
                <a:gd name="T18" fmla="*/ 10 w 21"/>
                <a:gd name="T19" fmla="*/ 0 h 36"/>
                <a:gd name="T20" fmla="*/ 11 w 21"/>
                <a:gd name="T21" fmla="*/ 3 h 36"/>
                <a:gd name="T22" fmla="*/ 16 w 21"/>
                <a:gd name="T23" fmla="*/ 9 h 36"/>
                <a:gd name="T24" fmla="*/ 18 w 21"/>
                <a:gd name="T25" fmla="*/ 13 h 36"/>
                <a:gd name="T26" fmla="*/ 21 w 21"/>
                <a:gd name="T27" fmla="*/ 21 h 36"/>
                <a:gd name="T28" fmla="*/ 20 w 21"/>
                <a:gd name="T29" fmla="*/ 30 h 36"/>
                <a:gd name="T30" fmla="*/ 14 w 21"/>
                <a:gd name="T31" fmla="*/ 34 h 36"/>
                <a:gd name="T32" fmla="*/ 11 w 21"/>
                <a:gd name="T33" fmla="*/ 36 h 36"/>
                <a:gd name="T34" fmla="*/ 7 w 21"/>
                <a:gd name="T35" fmla="*/ 30 h 36"/>
                <a:gd name="T36" fmla="*/ 7 w 21"/>
                <a:gd name="T37" fmla="*/ 29 h 36"/>
                <a:gd name="T38" fmla="*/ 7 w 21"/>
                <a:gd name="T39" fmla="*/ 29 h 36"/>
                <a:gd name="T40" fmla="*/ 7 w 21"/>
                <a:gd name="T41" fmla="*/ 29 h 36"/>
                <a:gd name="T42" fmla="*/ 5 w 21"/>
                <a:gd name="T43" fmla="*/ 27 h 36"/>
                <a:gd name="T44" fmla="*/ 4 w 21"/>
                <a:gd name="T45" fmla="*/ 26 h 36"/>
                <a:gd name="T46" fmla="*/ 4 w 21"/>
                <a:gd name="T47" fmla="*/ 19 h 36"/>
                <a:gd name="T48" fmla="*/ 4 w 21"/>
                <a:gd name="T49" fmla="*/ 17 h 36"/>
                <a:gd name="T50" fmla="*/ 4 w 21"/>
                <a:gd name="T51" fmla="*/ 17 h 36"/>
                <a:gd name="T52" fmla="*/ 4 w 21"/>
                <a:gd name="T53" fmla="*/ 17 h 36"/>
                <a:gd name="T54" fmla="*/ 4 w 21"/>
                <a:gd name="T55" fmla="*/ 17 h 36"/>
                <a:gd name="T56" fmla="*/ 4 w 21"/>
                <a:gd name="T57" fmla="*/ 17 h 36"/>
                <a:gd name="T58" fmla="*/ 3 w 21"/>
                <a:gd name="T59" fmla="*/ 21 h 36"/>
                <a:gd name="T60" fmla="*/ 3 w 21"/>
                <a:gd name="T61" fmla="*/ 24 h 36"/>
                <a:gd name="T62" fmla="*/ 5 w 21"/>
                <a:gd name="T63" fmla="*/ 30 h 36"/>
                <a:gd name="T64" fmla="*/ 5 w 21"/>
                <a:gd name="T65" fmla="*/ 30 h 36"/>
                <a:gd name="T66" fmla="*/ 7 w 21"/>
                <a:gd name="T6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" h="36">
                  <a:moveTo>
                    <a:pt x="10" y="36"/>
                  </a:moveTo>
                  <a:lnTo>
                    <a:pt x="7" y="34"/>
                  </a:lnTo>
                  <a:lnTo>
                    <a:pt x="4" y="33"/>
                  </a:lnTo>
                  <a:lnTo>
                    <a:pt x="3" y="31"/>
                  </a:lnTo>
                  <a:lnTo>
                    <a:pt x="1" y="29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5" y="10"/>
                  </a:lnTo>
                  <a:lnTo>
                    <a:pt x="7" y="7"/>
                  </a:lnTo>
                  <a:lnTo>
                    <a:pt x="8" y="4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3"/>
                  </a:lnTo>
                  <a:lnTo>
                    <a:pt x="14" y="9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8" y="13"/>
                  </a:lnTo>
                  <a:lnTo>
                    <a:pt x="20" y="16"/>
                  </a:lnTo>
                  <a:lnTo>
                    <a:pt x="21" y="21"/>
                  </a:lnTo>
                  <a:lnTo>
                    <a:pt x="21" y="26"/>
                  </a:lnTo>
                  <a:lnTo>
                    <a:pt x="20" y="30"/>
                  </a:lnTo>
                  <a:lnTo>
                    <a:pt x="17" y="33"/>
                  </a:lnTo>
                  <a:lnTo>
                    <a:pt x="14" y="34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0" y="36"/>
                  </a:lnTo>
                  <a:close/>
                  <a:moveTo>
                    <a:pt x="7" y="30"/>
                  </a:moveTo>
                  <a:lnTo>
                    <a:pt x="7" y="30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3" y="23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1" y="23"/>
                  </a:lnTo>
                  <a:lnTo>
                    <a:pt x="3" y="24"/>
                  </a:lnTo>
                  <a:lnTo>
                    <a:pt x="3" y="27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1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B0F0"/>
            </a:solidFill>
            <a:ln w="317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800"/>
            </a:p>
          </p:txBody>
        </p:sp>
        <p:sp>
          <p:nvSpPr>
            <p:cNvPr id="215" name="Freeform 17"/>
            <p:cNvSpPr>
              <a:spLocks noEditPoints="1"/>
            </p:cNvSpPr>
            <p:nvPr/>
          </p:nvSpPr>
          <p:spPr bwMode="auto">
            <a:xfrm>
              <a:off x="6181725" y="3467101"/>
              <a:ext cx="12700" cy="19050"/>
            </a:xfrm>
            <a:custGeom>
              <a:avLst/>
              <a:gdLst>
                <a:gd name="T0" fmla="*/ 8 w 23"/>
                <a:gd name="T1" fmla="*/ 35 h 36"/>
                <a:gd name="T2" fmla="*/ 4 w 23"/>
                <a:gd name="T3" fmla="*/ 32 h 36"/>
                <a:gd name="T4" fmla="*/ 1 w 23"/>
                <a:gd name="T5" fmla="*/ 28 h 36"/>
                <a:gd name="T6" fmla="*/ 0 w 23"/>
                <a:gd name="T7" fmla="*/ 23 h 36"/>
                <a:gd name="T8" fmla="*/ 1 w 23"/>
                <a:gd name="T9" fmla="*/ 19 h 36"/>
                <a:gd name="T10" fmla="*/ 4 w 23"/>
                <a:gd name="T11" fmla="*/ 13 h 36"/>
                <a:gd name="T12" fmla="*/ 8 w 23"/>
                <a:gd name="T13" fmla="*/ 8 h 36"/>
                <a:gd name="T14" fmla="*/ 11 w 23"/>
                <a:gd name="T15" fmla="*/ 3 h 36"/>
                <a:gd name="T16" fmla="*/ 11 w 23"/>
                <a:gd name="T17" fmla="*/ 0 h 36"/>
                <a:gd name="T18" fmla="*/ 11 w 23"/>
                <a:gd name="T19" fmla="*/ 0 h 36"/>
                <a:gd name="T20" fmla="*/ 13 w 23"/>
                <a:gd name="T21" fmla="*/ 3 h 36"/>
                <a:gd name="T22" fmla="*/ 16 w 23"/>
                <a:gd name="T23" fmla="*/ 9 h 36"/>
                <a:gd name="T24" fmla="*/ 20 w 23"/>
                <a:gd name="T25" fmla="*/ 13 h 36"/>
                <a:gd name="T26" fmla="*/ 23 w 23"/>
                <a:gd name="T27" fmla="*/ 22 h 36"/>
                <a:gd name="T28" fmla="*/ 21 w 23"/>
                <a:gd name="T29" fmla="*/ 30 h 36"/>
                <a:gd name="T30" fmla="*/ 16 w 23"/>
                <a:gd name="T31" fmla="*/ 35 h 36"/>
                <a:gd name="T32" fmla="*/ 11 w 23"/>
                <a:gd name="T33" fmla="*/ 36 h 36"/>
                <a:gd name="T34" fmla="*/ 8 w 23"/>
                <a:gd name="T35" fmla="*/ 30 h 36"/>
                <a:gd name="T36" fmla="*/ 8 w 23"/>
                <a:gd name="T37" fmla="*/ 29 h 36"/>
                <a:gd name="T38" fmla="*/ 8 w 23"/>
                <a:gd name="T39" fmla="*/ 29 h 36"/>
                <a:gd name="T40" fmla="*/ 8 w 23"/>
                <a:gd name="T41" fmla="*/ 29 h 36"/>
                <a:gd name="T42" fmla="*/ 7 w 23"/>
                <a:gd name="T43" fmla="*/ 28 h 36"/>
                <a:gd name="T44" fmla="*/ 5 w 23"/>
                <a:gd name="T45" fmla="*/ 26 h 36"/>
                <a:gd name="T46" fmla="*/ 4 w 23"/>
                <a:gd name="T47" fmla="*/ 19 h 36"/>
                <a:gd name="T48" fmla="*/ 5 w 23"/>
                <a:gd name="T49" fmla="*/ 18 h 36"/>
                <a:gd name="T50" fmla="*/ 5 w 23"/>
                <a:gd name="T51" fmla="*/ 18 h 36"/>
                <a:gd name="T52" fmla="*/ 5 w 23"/>
                <a:gd name="T53" fmla="*/ 18 h 36"/>
                <a:gd name="T54" fmla="*/ 5 w 23"/>
                <a:gd name="T55" fmla="*/ 18 h 36"/>
                <a:gd name="T56" fmla="*/ 4 w 23"/>
                <a:gd name="T57" fmla="*/ 18 h 36"/>
                <a:gd name="T58" fmla="*/ 3 w 23"/>
                <a:gd name="T59" fmla="*/ 22 h 36"/>
                <a:gd name="T60" fmla="*/ 3 w 23"/>
                <a:gd name="T61" fmla="*/ 25 h 36"/>
                <a:gd name="T62" fmla="*/ 7 w 23"/>
                <a:gd name="T63" fmla="*/ 30 h 36"/>
                <a:gd name="T64" fmla="*/ 7 w 23"/>
                <a:gd name="T65" fmla="*/ 30 h 36"/>
                <a:gd name="T66" fmla="*/ 8 w 23"/>
                <a:gd name="T6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36">
                  <a:moveTo>
                    <a:pt x="11" y="36"/>
                  </a:moveTo>
                  <a:lnTo>
                    <a:pt x="8" y="35"/>
                  </a:lnTo>
                  <a:lnTo>
                    <a:pt x="5" y="33"/>
                  </a:lnTo>
                  <a:lnTo>
                    <a:pt x="4" y="32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19"/>
                  </a:lnTo>
                  <a:lnTo>
                    <a:pt x="3" y="15"/>
                  </a:lnTo>
                  <a:lnTo>
                    <a:pt x="4" y="13"/>
                  </a:lnTo>
                  <a:lnTo>
                    <a:pt x="5" y="10"/>
                  </a:lnTo>
                  <a:lnTo>
                    <a:pt x="8" y="8"/>
                  </a:lnTo>
                  <a:lnTo>
                    <a:pt x="10" y="5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3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7" y="10"/>
                  </a:lnTo>
                  <a:lnTo>
                    <a:pt x="20" y="13"/>
                  </a:lnTo>
                  <a:lnTo>
                    <a:pt x="20" y="16"/>
                  </a:lnTo>
                  <a:lnTo>
                    <a:pt x="23" y="22"/>
                  </a:lnTo>
                  <a:lnTo>
                    <a:pt x="23" y="26"/>
                  </a:lnTo>
                  <a:lnTo>
                    <a:pt x="21" y="30"/>
                  </a:lnTo>
                  <a:lnTo>
                    <a:pt x="18" y="33"/>
                  </a:lnTo>
                  <a:lnTo>
                    <a:pt x="16" y="35"/>
                  </a:lnTo>
                  <a:lnTo>
                    <a:pt x="13" y="35"/>
                  </a:lnTo>
                  <a:lnTo>
                    <a:pt x="11" y="36"/>
                  </a:lnTo>
                  <a:lnTo>
                    <a:pt x="11" y="36"/>
                  </a:lnTo>
                  <a:close/>
                  <a:moveTo>
                    <a:pt x="8" y="30"/>
                  </a:moveTo>
                  <a:lnTo>
                    <a:pt x="8" y="30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4" y="18"/>
                  </a:lnTo>
                  <a:lnTo>
                    <a:pt x="4" y="20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5"/>
                  </a:lnTo>
                  <a:lnTo>
                    <a:pt x="4" y="28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8" y="30"/>
                  </a:lnTo>
                  <a:close/>
                </a:path>
              </a:pathLst>
            </a:custGeom>
            <a:solidFill>
              <a:srgbClr val="00B0F0"/>
            </a:solidFill>
            <a:ln w="317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800"/>
            </a:p>
          </p:txBody>
        </p:sp>
        <p:sp>
          <p:nvSpPr>
            <p:cNvPr id="216" name="Freeform 18"/>
            <p:cNvSpPr>
              <a:spLocks noEditPoints="1"/>
            </p:cNvSpPr>
            <p:nvPr/>
          </p:nvSpPr>
          <p:spPr bwMode="auto">
            <a:xfrm>
              <a:off x="6169025" y="3454401"/>
              <a:ext cx="12700" cy="19050"/>
            </a:xfrm>
            <a:custGeom>
              <a:avLst/>
              <a:gdLst>
                <a:gd name="T0" fmla="*/ 7 w 23"/>
                <a:gd name="T1" fmla="*/ 36 h 36"/>
                <a:gd name="T2" fmla="*/ 3 w 23"/>
                <a:gd name="T3" fmla="*/ 32 h 36"/>
                <a:gd name="T4" fmla="*/ 0 w 23"/>
                <a:gd name="T5" fmla="*/ 28 h 36"/>
                <a:gd name="T6" fmla="*/ 0 w 23"/>
                <a:gd name="T7" fmla="*/ 25 h 36"/>
                <a:gd name="T8" fmla="*/ 0 w 23"/>
                <a:gd name="T9" fmla="*/ 19 h 36"/>
                <a:gd name="T10" fmla="*/ 5 w 23"/>
                <a:gd name="T11" fmla="*/ 13 h 36"/>
                <a:gd name="T12" fmla="*/ 7 w 23"/>
                <a:gd name="T13" fmla="*/ 8 h 36"/>
                <a:gd name="T14" fmla="*/ 10 w 23"/>
                <a:gd name="T15" fmla="*/ 3 h 36"/>
                <a:gd name="T16" fmla="*/ 12 w 23"/>
                <a:gd name="T17" fmla="*/ 0 h 36"/>
                <a:gd name="T18" fmla="*/ 12 w 23"/>
                <a:gd name="T19" fmla="*/ 0 h 36"/>
                <a:gd name="T20" fmla="*/ 12 w 23"/>
                <a:gd name="T21" fmla="*/ 5 h 36"/>
                <a:gd name="T22" fmla="*/ 16 w 23"/>
                <a:gd name="T23" fmla="*/ 9 h 36"/>
                <a:gd name="T24" fmla="*/ 19 w 23"/>
                <a:gd name="T25" fmla="*/ 15 h 36"/>
                <a:gd name="T26" fmla="*/ 23 w 23"/>
                <a:gd name="T27" fmla="*/ 22 h 36"/>
                <a:gd name="T28" fmla="*/ 20 w 23"/>
                <a:gd name="T29" fmla="*/ 31 h 36"/>
                <a:gd name="T30" fmla="*/ 16 w 23"/>
                <a:gd name="T31" fmla="*/ 35 h 36"/>
                <a:gd name="T32" fmla="*/ 12 w 23"/>
                <a:gd name="T33" fmla="*/ 36 h 36"/>
                <a:gd name="T34" fmla="*/ 7 w 23"/>
                <a:gd name="T35" fmla="*/ 32 h 36"/>
                <a:gd name="T36" fmla="*/ 9 w 23"/>
                <a:gd name="T37" fmla="*/ 31 h 36"/>
                <a:gd name="T38" fmla="*/ 9 w 23"/>
                <a:gd name="T39" fmla="*/ 31 h 36"/>
                <a:gd name="T40" fmla="*/ 7 w 23"/>
                <a:gd name="T41" fmla="*/ 29 h 36"/>
                <a:gd name="T42" fmla="*/ 6 w 23"/>
                <a:gd name="T43" fmla="*/ 28 h 36"/>
                <a:gd name="T44" fmla="*/ 5 w 23"/>
                <a:gd name="T45" fmla="*/ 26 h 36"/>
                <a:gd name="T46" fmla="*/ 5 w 23"/>
                <a:gd name="T47" fmla="*/ 21 h 36"/>
                <a:gd name="T48" fmla="*/ 5 w 23"/>
                <a:gd name="T49" fmla="*/ 19 h 36"/>
                <a:gd name="T50" fmla="*/ 5 w 23"/>
                <a:gd name="T51" fmla="*/ 19 h 36"/>
                <a:gd name="T52" fmla="*/ 5 w 23"/>
                <a:gd name="T53" fmla="*/ 18 h 36"/>
                <a:gd name="T54" fmla="*/ 5 w 23"/>
                <a:gd name="T55" fmla="*/ 18 h 36"/>
                <a:gd name="T56" fmla="*/ 5 w 23"/>
                <a:gd name="T57" fmla="*/ 19 h 36"/>
                <a:gd name="T58" fmla="*/ 3 w 23"/>
                <a:gd name="T59" fmla="*/ 22 h 36"/>
                <a:gd name="T60" fmla="*/ 3 w 23"/>
                <a:gd name="T61" fmla="*/ 25 h 36"/>
                <a:gd name="T62" fmla="*/ 6 w 23"/>
                <a:gd name="T63" fmla="*/ 31 h 36"/>
                <a:gd name="T64" fmla="*/ 6 w 23"/>
                <a:gd name="T65" fmla="*/ 32 h 36"/>
                <a:gd name="T66" fmla="*/ 7 w 23"/>
                <a:gd name="T67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36">
                  <a:moveTo>
                    <a:pt x="10" y="36"/>
                  </a:moveTo>
                  <a:lnTo>
                    <a:pt x="7" y="36"/>
                  </a:lnTo>
                  <a:lnTo>
                    <a:pt x="6" y="35"/>
                  </a:lnTo>
                  <a:lnTo>
                    <a:pt x="3" y="32"/>
                  </a:lnTo>
                  <a:lnTo>
                    <a:pt x="2" y="31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3" y="16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8"/>
                  </a:lnTo>
                  <a:lnTo>
                    <a:pt x="9" y="6"/>
                  </a:lnTo>
                  <a:lnTo>
                    <a:pt x="10" y="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5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9" y="15"/>
                  </a:lnTo>
                  <a:lnTo>
                    <a:pt x="20" y="16"/>
                  </a:lnTo>
                  <a:lnTo>
                    <a:pt x="23" y="22"/>
                  </a:lnTo>
                  <a:lnTo>
                    <a:pt x="22" y="26"/>
                  </a:lnTo>
                  <a:lnTo>
                    <a:pt x="20" y="31"/>
                  </a:lnTo>
                  <a:lnTo>
                    <a:pt x="18" y="34"/>
                  </a:lnTo>
                  <a:lnTo>
                    <a:pt x="16" y="35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0" y="36"/>
                  </a:lnTo>
                  <a:close/>
                  <a:moveTo>
                    <a:pt x="7" y="32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5" y="21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5"/>
                  </a:lnTo>
                  <a:lnTo>
                    <a:pt x="3" y="29"/>
                  </a:lnTo>
                  <a:lnTo>
                    <a:pt x="6" y="31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7" y="32"/>
                  </a:lnTo>
                  <a:lnTo>
                    <a:pt x="7" y="32"/>
                  </a:lnTo>
                  <a:close/>
                </a:path>
              </a:pathLst>
            </a:custGeom>
            <a:solidFill>
              <a:srgbClr val="00B0F0"/>
            </a:solidFill>
            <a:ln w="317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800"/>
            </a:p>
          </p:txBody>
        </p:sp>
        <p:sp>
          <p:nvSpPr>
            <p:cNvPr id="217" name="Freeform 19"/>
            <p:cNvSpPr>
              <a:spLocks noEditPoints="1"/>
            </p:cNvSpPr>
            <p:nvPr/>
          </p:nvSpPr>
          <p:spPr bwMode="auto">
            <a:xfrm>
              <a:off x="6170613" y="3482976"/>
              <a:ext cx="11113" cy="19050"/>
            </a:xfrm>
            <a:custGeom>
              <a:avLst/>
              <a:gdLst>
                <a:gd name="T0" fmla="*/ 7 w 21"/>
                <a:gd name="T1" fmla="*/ 35 h 35"/>
                <a:gd name="T2" fmla="*/ 3 w 21"/>
                <a:gd name="T3" fmla="*/ 32 h 35"/>
                <a:gd name="T4" fmla="*/ 0 w 21"/>
                <a:gd name="T5" fmla="*/ 26 h 35"/>
                <a:gd name="T6" fmla="*/ 0 w 21"/>
                <a:gd name="T7" fmla="*/ 23 h 35"/>
                <a:gd name="T8" fmla="*/ 0 w 21"/>
                <a:gd name="T9" fmla="*/ 19 h 35"/>
                <a:gd name="T10" fmla="*/ 3 w 21"/>
                <a:gd name="T11" fmla="*/ 13 h 35"/>
                <a:gd name="T12" fmla="*/ 7 w 21"/>
                <a:gd name="T13" fmla="*/ 7 h 35"/>
                <a:gd name="T14" fmla="*/ 10 w 21"/>
                <a:gd name="T15" fmla="*/ 1 h 35"/>
                <a:gd name="T16" fmla="*/ 10 w 21"/>
                <a:gd name="T17" fmla="*/ 0 h 35"/>
                <a:gd name="T18" fmla="*/ 10 w 21"/>
                <a:gd name="T19" fmla="*/ 0 h 35"/>
                <a:gd name="T20" fmla="*/ 11 w 21"/>
                <a:gd name="T21" fmla="*/ 3 h 35"/>
                <a:gd name="T22" fmla="*/ 14 w 21"/>
                <a:gd name="T23" fmla="*/ 9 h 35"/>
                <a:gd name="T24" fmla="*/ 18 w 21"/>
                <a:gd name="T25" fmla="*/ 13 h 35"/>
                <a:gd name="T26" fmla="*/ 21 w 21"/>
                <a:gd name="T27" fmla="*/ 20 h 35"/>
                <a:gd name="T28" fmla="*/ 20 w 21"/>
                <a:gd name="T29" fmla="*/ 30 h 35"/>
                <a:gd name="T30" fmla="*/ 14 w 21"/>
                <a:gd name="T31" fmla="*/ 35 h 35"/>
                <a:gd name="T32" fmla="*/ 11 w 21"/>
                <a:gd name="T33" fmla="*/ 35 h 35"/>
                <a:gd name="T34" fmla="*/ 7 w 21"/>
                <a:gd name="T35" fmla="*/ 30 h 35"/>
                <a:gd name="T36" fmla="*/ 7 w 21"/>
                <a:gd name="T37" fmla="*/ 29 h 35"/>
                <a:gd name="T38" fmla="*/ 7 w 21"/>
                <a:gd name="T39" fmla="*/ 29 h 35"/>
                <a:gd name="T40" fmla="*/ 7 w 21"/>
                <a:gd name="T41" fmla="*/ 29 h 35"/>
                <a:gd name="T42" fmla="*/ 5 w 21"/>
                <a:gd name="T43" fmla="*/ 27 h 35"/>
                <a:gd name="T44" fmla="*/ 4 w 21"/>
                <a:gd name="T45" fmla="*/ 24 h 35"/>
                <a:gd name="T46" fmla="*/ 3 w 21"/>
                <a:gd name="T47" fmla="*/ 19 h 35"/>
                <a:gd name="T48" fmla="*/ 4 w 21"/>
                <a:gd name="T49" fmla="*/ 17 h 35"/>
                <a:gd name="T50" fmla="*/ 4 w 21"/>
                <a:gd name="T51" fmla="*/ 17 h 35"/>
                <a:gd name="T52" fmla="*/ 4 w 21"/>
                <a:gd name="T53" fmla="*/ 17 h 35"/>
                <a:gd name="T54" fmla="*/ 4 w 21"/>
                <a:gd name="T55" fmla="*/ 17 h 35"/>
                <a:gd name="T56" fmla="*/ 4 w 21"/>
                <a:gd name="T57" fmla="*/ 17 h 35"/>
                <a:gd name="T58" fmla="*/ 1 w 21"/>
                <a:gd name="T59" fmla="*/ 22 h 35"/>
                <a:gd name="T60" fmla="*/ 1 w 21"/>
                <a:gd name="T61" fmla="*/ 24 h 35"/>
                <a:gd name="T62" fmla="*/ 5 w 21"/>
                <a:gd name="T63" fmla="*/ 30 h 35"/>
                <a:gd name="T64" fmla="*/ 5 w 21"/>
                <a:gd name="T65" fmla="*/ 30 h 35"/>
                <a:gd name="T66" fmla="*/ 7 w 21"/>
                <a:gd name="T67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" h="35">
                  <a:moveTo>
                    <a:pt x="10" y="35"/>
                  </a:moveTo>
                  <a:lnTo>
                    <a:pt x="7" y="35"/>
                  </a:lnTo>
                  <a:lnTo>
                    <a:pt x="4" y="33"/>
                  </a:lnTo>
                  <a:lnTo>
                    <a:pt x="3" y="32"/>
                  </a:lnTo>
                  <a:lnTo>
                    <a:pt x="1" y="29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5" y="10"/>
                  </a:lnTo>
                  <a:lnTo>
                    <a:pt x="7" y="7"/>
                  </a:lnTo>
                  <a:lnTo>
                    <a:pt x="8" y="4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3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6" y="10"/>
                  </a:lnTo>
                  <a:lnTo>
                    <a:pt x="18" y="13"/>
                  </a:lnTo>
                  <a:lnTo>
                    <a:pt x="20" y="16"/>
                  </a:lnTo>
                  <a:lnTo>
                    <a:pt x="21" y="20"/>
                  </a:lnTo>
                  <a:lnTo>
                    <a:pt x="21" y="26"/>
                  </a:lnTo>
                  <a:lnTo>
                    <a:pt x="20" y="30"/>
                  </a:lnTo>
                  <a:lnTo>
                    <a:pt x="17" y="33"/>
                  </a:lnTo>
                  <a:lnTo>
                    <a:pt x="14" y="35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10" y="35"/>
                  </a:lnTo>
                  <a:close/>
                  <a:moveTo>
                    <a:pt x="7" y="30"/>
                  </a:moveTo>
                  <a:lnTo>
                    <a:pt x="7" y="30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3" y="19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3" y="27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B0F0"/>
            </a:solidFill>
            <a:ln w="317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800"/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6462694" y="5809379"/>
            <a:ext cx="129129" cy="268397"/>
            <a:chOff x="6037263" y="3362326"/>
            <a:chExt cx="163513" cy="290513"/>
          </a:xfrm>
          <a:solidFill>
            <a:schemeClr val="bg2">
              <a:lumMod val="25000"/>
            </a:schemeClr>
          </a:solidFill>
        </p:grpSpPr>
        <p:sp>
          <p:nvSpPr>
            <p:cNvPr id="208" name="Freeform 14"/>
            <p:cNvSpPr>
              <a:spLocks noEditPoints="1"/>
            </p:cNvSpPr>
            <p:nvPr/>
          </p:nvSpPr>
          <p:spPr bwMode="auto">
            <a:xfrm>
              <a:off x="6037263" y="3362326"/>
              <a:ext cx="163513" cy="290513"/>
            </a:xfrm>
            <a:custGeom>
              <a:avLst/>
              <a:gdLst>
                <a:gd name="T0" fmla="*/ 1 w 309"/>
                <a:gd name="T1" fmla="*/ 495 h 548"/>
                <a:gd name="T2" fmla="*/ 1 w 309"/>
                <a:gd name="T3" fmla="*/ 442 h 548"/>
                <a:gd name="T4" fmla="*/ 77 w 309"/>
                <a:gd name="T5" fmla="*/ 439 h 548"/>
                <a:gd name="T6" fmla="*/ 77 w 309"/>
                <a:gd name="T7" fmla="*/ 410 h 548"/>
                <a:gd name="T8" fmla="*/ 77 w 309"/>
                <a:gd name="T9" fmla="*/ 192 h 548"/>
                <a:gd name="T10" fmla="*/ 76 w 309"/>
                <a:gd name="T11" fmla="*/ 0 h 548"/>
                <a:gd name="T12" fmla="*/ 128 w 309"/>
                <a:gd name="T13" fmla="*/ 0 h 548"/>
                <a:gd name="T14" fmla="*/ 166 w 309"/>
                <a:gd name="T15" fmla="*/ 0 h 548"/>
                <a:gd name="T16" fmla="*/ 192 w 309"/>
                <a:gd name="T17" fmla="*/ 0 h 548"/>
                <a:gd name="T18" fmla="*/ 192 w 309"/>
                <a:gd name="T19" fmla="*/ 60 h 548"/>
                <a:gd name="T20" fmla="*/ 238 w 309"/>
                <a:gd name="T21" fmla="*/ 60 h 548"/>
                <a:gd name="T22" fmla="*/ 278 w 309"/>
                <a:gd name="T23" fmla="*/ 60 h 548"/>
                <a:gd name="T24" fmla="*/ 278 w 309"/>
                <a:gd name="T25" fmla="*/ 126 h 548"/>
                <a:gd name="T26" fmla="*/ 267 w 309"/>
                <a:gd name="T27" fmla="*/ 126 h 548"/>
                <a:gd name="T28" fmla="*/ 267 w 309"/>
                <a:gd name="T29" fmla="*/ 83 h 548"/>
                <a:gd name="T30" fmla="*/ 192 w 309"/>
                <a:gd name="T31" fmla="*/ 83 h 548"/>
                <a:gd name="T32" fmla="*/ 192 w 309"/>
                <a:gd name="T33" fmla="*/ 263 h 548"/>
                <a:gd name="T34" fmla="*/ 194 w 309"/>
                <a:gd name="T35" fmla="*/ 441 h 548"/>
                <a:gd name="T36" fmla="*/ 237 w 309"/>
                <a:gd name="T37" fmla="*/ 442 h 548"/>
                <a:gd name="T38" fmla="*/ 309 w 309"/>
                <a:gd name="T39" fmla="*/ 442 h 548"/>
                <a:gd name="T40" fmla="*/ 309 w 309"/>
                <a:gd name="T41" fmla="*/ 491 h 548"/>
                <a:gd name="T42" fmla="*/ 309 w 309"/>
                <a:gd name="T43" fmla="*/ 547 h 548"/>
                <a:gd name="T44" fmla="*/ 120 w 309"/>
                <a:gd name="T45" fmla="*/ 548 h 548"/>
                <a:gd name="T46" fmla="*/ 0 w 309"/>
                <a:gd name="T47" fmla="*/ 547 h 548"/>
                <a:gd name="T48" fmla="*/ 1 w 309"/>
                <a:gd name="T49" fmla="*/ 495 h 548"/>
                <a:gd name="T50" fmla="*/ 267 w 309"/>
                <a:gd name="T51" fmla="*/ 491 h 548"/>
                <a:gd name="T52" fmla="*/ 267 w 309"/>
                <a:gd name="T53" fmla="*/ 462 h 548"/>
                <a:gd name="T54" fmla="*/ 120 w 309"/>
                <a:gd name="T55" fmla="*/ 462 h 548"/>
                <a:gd name="T56" fmla="*/ 204 w 309"/>
                <a:gd name="T57" fmla="*/ 462 h 548"/>
                <a:gd name="T58" fmla="*/ 24 w 309"/>
                <a:gd name="T59" fmla="*/ 462 h 548"/>
                <a:gd name="T60" fmla="*/ 24 w 309"/>
                <a:gd name="T61" fmla="*/ 492 h 548"/>
                <a:gd name="T62" fmla="*/ 24 w 309"/>
                <a:gd name="T63" fmla="*/ 520 h 548"/>
                <a:gd name="T64" fmla="*/ 120 w 309"/>
                <a:gd name="T65" fmla="*/ 520 h 548"/>
                <a:gd name="T66" fmla="*/ 267 w 309"/>
                <a:gd name="T67" fmla="*/ 518 h 548"/>
                <a:gd name="T68" fmla="*/ 267 w 309"/>
                <a:gd name="T69" fmla="*/ 491 h 548"/>
                <a:gd name="T70" fmla="*/ 163 w 309"/>
                <a:gd name="T71" fmla="*/ 232 h 548"/>
                <a:gd name="T72" fmla="*/ 163 w 309"/>
                <a:gd name="T73" fmla="*/ 31 h 548"/>
                <a:gd name="T74" fmla="*/ 135 w 309"/>
                <a:gd name="T75" fmla="*/ 31 h 548"/>
                <a:gd name="T76" fmla="*/ 106 w 309"/>
                <a:gd name="T77" fmla="*/ 31 h 548"/>
                <a:gd name="T78" fmla="*/ 106 w 309"/>
                <a:gd name="T79" fmla="*/ 232 h 548"/>
                <a:gd name="T80" fmla="*/ 106 w 309"/>
                <a:gd name="T81" fmla="*/ 441 h 548"/>
                <a:gd name="T82" fmla="*/ 136 w 309"/>
                <a:gd name="T83" fmla="*/ 441 h 548"/>
                <a:gd name="T84" fmla="*/ 165 w 309"/>
                <a:gd name="T85" fmla="*/ 441 h 548"/>
                <a:gd name="T86" fmla="*/ 163 w 309"/>
                <a:gd name="T87" fmla="*/ 232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9" h="548">
                  <a:moveTo>
                    <a:pt x="1" y="495"/>
                  </a:moveTo>
                  <a:lnTo>
                    <a:pt x="1" y="442"/>
                  </a:lnTo>
                  <a:lnTo>
                    <a:pt x="77" y="439"/>
                  </a:lnTo>
                  <a:lnTo>
                    <a:pt x="77" y="410"/>
                  </a:lnTo>
                  <a:lnTo>
                    <a:pt x="77" y="192"/>
                  </a:lnTo>
                  <a:lnTo>
                    <a:pt x="76" y="0"/>
                  </a:lnTo>
                  <a:lnTo>
                    <a:pt x="128" y="0"/>
                  </a:lnTo>
                  <a:lnTo>
                    <a:pt x="166" y="0"/>
                  </a:lnTo>
                  <a:lnTo>
                    <a:pt x="192" y="0"/>
                  </a:lnTo>
                  <a:lnTo>
                    <a:pt x="192" y="60"/>
                  </a:lnTo>
                  <a:lnTo>
                    <a:pt x="238" y="60"/>
                  </a:lnTo>
                  <a:lnTo>
                    <a:pt x="278" y="60"/>
                  </a:lnTo>
                  <a:lnTo>
                    <a:pt x="278" y="126"/>
                  </a:lnTo>
                  <a:lnTo>
                    <a:pt x="267" y="126"/>
                  </a:lnTo>
                  <a:lnTo>
                    <a:pt x="267" y="83"/>
                  </a:lnTo>
                  <a:lnTo>
                    <a:pt x="192" y="83"/>
                  </a:lnTo>
                  <a:lnTo>
                    <a:pt x="192" y="263"/>
                  </a:lnTo>
                  <a:lnTo>
                    <a:pt x="194" y="441"/>
                  </a:lnTo>
                  <a:lnTo>
                    <a:pt x="237" y="442"/>
                  </a:lnTo>
                  <a:lnTo>
                    <a:pt x="309" y="442"/>
                  </a:lnTo>
                  <a:lnTo>
                    <a:pt x="309" y="491"/>
                  </a:lnTo>
                  <a:lnTo>
                    <a:pt x="309" y="547"/>
                  </a:lnTo>
                  <a:lnTo>
                    <a:pt x="120" y="548"/>
                  </a:lnTo>
                  <a:lnTo>
                    <a:pt x="0" y="547"/>
                  </a:lnTo>
                  <a:lnTo>
                    <a:pt x="1" y="495"/>
                  </a:lnTo>
                  <a:close/>
                  <a:moveTo>
                    <a:pt x="267" y="491"/>
                  </a:moveTo>
                  <a:lnTo>
                    <a:pt x="267" y="462"/>
                  </a:lnTo>
                  <a:lnTo>
                    <a:pt x="120" y="462"/>
                  </a:lnTo>
                  <a:lnTo>
                    <a:pt x="204" y="462"/>
                  </a:lnTo>
                  <a:lnTo>
                    <a:pt x="24" y="462"/>
                  </a:lnTo>
                  <a:lnTo>
                    <a:pt x="24" y="492"/>
                  </a:lnTo>
                  <a:lnTo>
                    <a:pt x="24" y="520"/>
                  </a:lnTo>
                  <a:lnTo>
                    <a:pt x="120" y="520"/>
                  </a:lnTo>
                  <a:lnTo>
                    <a:pt x="267" y="518"/>
                  </a:lnTo>
                  <a:lnTo>
                    <a:pt x="267" y="491"/>
                  </a:lnTo>
                  <a:close/>
                  <a:moveTo>
                    <a:pt x="163" y="232"/>
                  </a:moveTo>
                  <a:lnTo>
                    <a:pt x="163" y="31"/>
                  </a:lnTo>
                  <a:lnTo>
                    <a:pt x="135" y="31"/>
                  </a:lnTo>
                  <a:lnTo>
                    <a:pt x="106" y="31"/>
                  </a:lnTo>
                  <a:lnTo>
                    <a:pt x="106" y="232"/>
                  </a:lnTo>
                  <a:lnTo>
                    <a:pt x="106" y="441"/>
                  </a:lnTo>
                  <a:lnTo>
                    <a:pt x="136" y="441"/>
                  </a:lnTo>
                  <a:lnTo>
                    <a:pt x="165" y="441"/>
                  </a:lnTo>
                  <a:lnTo>
                    <a:pt x="163" y="232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800"/>
            </a:p>
          </p:txBody>
        </p:sp>
        <p:sp>
          <p:nvSpPr>
            <p:cNvPr id="209" name="Freeform 16"/>
            <p:cNvSpPr>
              <a:spLocks noEditPoints="1"/>
            </p:cNvSpPr>
            <p:nvPr/>
          </p:nvSpPr>
          <p:spPr bwMode="auto">
            <a:xfrm>
              <a:off x="6181725" y="3436938"/>
              <a:ext cx="11113" cy="19050"/>
            </a:xfrm>
            <a:custGeom>
              <a:avLst/>
              <a:gdLst>
                <a:gd name="T0" fmla="*/ 7 w 21"/>
                <a:gd name="T1" fmla="*/ 34 h 36"/>
                <a:gd name="T2" fmla="*/ 3 w 21"/>
                <a:gd name="T3" fmla="*/ 31 h 36"/>
                <a:gd name="T4" fmla="*/ 0 w 21"/>
                <a:gd name="T5" fmla="*/ 27 h 36"/>
                <a:gd name="T6" fmla="*/ 0 w 21"/>
                <a:gd name="T7" fmla="*/ 23 h 36"/>
                <a:gd name="T8" fmla="*/ 0 w 21"/>
                <a:gd name="T9" fmla="*/ 19 h 36"/>
                <a:gd name="T10" fmla="*/ 3 w 21"/>
                <a:gd name="T11" fmla="*/ 13 h 36"/>
                <a:gd name="T12" fmla="*/ 7 w 21"/>
                <a:gd name="T13" fmla="*/ 7 h 36"/>
                <a:gd name="T14" fmla="*/ 10 w 21"/>
                <a:gd name="T15" fmla="*/ 3 h 36"/>
                <a:gd name="T16" fmla="*/ 10 w 21"/>
                <a:gd name="T17" fmla="*/ 0 h 36"/>
                <a:gd name="T18" fmla="*/ 10 w 21"/>
                <a:gd name="T19" fmla="*/ 0 h 36"/>
                <a:gd name="T20" fmla="*/ 11 w 21"/>
                <a:gd name="T21" fmla="*/ 3 h 36"/>
                <a:gd name="T22" fmla="*/ 16 w 21"/>
                <a:gd name="T23" fmla="*/ 9 h 36"/>
                <a:gd name="T24" fmla="*/ 18 w 21"/>
                <a:gd name="T25" fmla="*/ 13 h 36"/>
                <a:gd name="T26" fmla="*/ 21 w 21"/>
                <a:gd name="T27" fmla="*/ 21 h 36"/>
                <a:gd name="T28" fmla="*/ 20 w 21"/>
                <a:gd name="T29" fmla="*/ 30 h 36"/>
                <a:gd name="T30" fmla="*/ 14 w 21"/>
                <a:gd name="T31" fmla="*/ 34 h 36"/>
                <a:gd name="T32" fmla="*/ 11 w 21"/>
                <a:gd name="T33" fmla="*/ 36 h 36"/>
                <a:gd name="T34" fmla="*/ 7 w 21"/>
                <a:gd name="T35" fmla="*/ 30 h 36"/>
                <a:gd name="T36" fmla="*/ 7 w 21"/>
                <a:gd name="T37" fmla="*/ 29 h 36"/>
                <a:gd name="T38" fmla="*/ 7 w 21"/>
                <a:gd name="T39" fmla="*/ 29 h 36"/>
                <a:gd name="T40" fmla="*/ 7 w 21"/>
                <a:gd name="T41" fmla="*/ 29 h 36"/>
                <a:gd name="T42" fmla="*/ 5 w 21"/>
                <a:gd name="T43" fmla="*/ 27 h 36"/>
                <a:gd name="T44" fmla="*/ 4 w 21"/>
                <a:gd name="T45" fmla="*/ 26 h 36"/>
                <a:gd name="T46" fmla="*/ 4 w 21"/>
                <a:gd name="T47" fmla="*/ 19 h 36"/>
                <a:gd name="T48" fmla="*/ 4 w 21"/>
                <a:gd name="T49" fmla="*/ 17 h 36"/>
                <a:gd name="T50" fmla="*/ 4 w 21"/>
                <a:gd name="T51" fmla="*/ 17 h 36"/>
                <a:gd name="T52" fmla="*/ 4 w 21"/>
                <a:gd name="T53" fmla="*/ 17 h 36"/>
                <a:gd name="T54" fmla="*/ 4 w 21"/>
                <a:gd name="T55" fmla="*/ 17 h 36"/>
                <a:gd name="T56" fmla="*/ 4 w 21"/>
                <a:gd name="T57" fmla="*/ 17 h 36"/>
                <a:gd name="T58" fmla="*/ 3 w 21"/>
                <a:gd name="T59" fmla="*/ 21 h 36"/>
                <a:gd name="T60" fmla="*/ 3 w 21"/>
                <a:gd name="T61" fmla="*/ 24 h 36"/>
                <a:gd name="T62" fmla="*/ 5 w 21"/>
                <a:gd name="T63" fmla="*/ 30 h 36"/>
                <a:gd name="T64" fmla="*/ 5 w 21"/>
                <a:gd name="T65" fmla="*/ 30 h 36"/>
                <a:gd name="T66" fmla="*/ 7 w 21"/>
                <a:gd name="T6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" h="36">
                  <a:moveTo>
                    <a:pt x="10" y="36"/>
                  </a:moveTo>
                  <a:lnTo>
                    <a:pt x="7" y="34"/>
                  </a:lnTo>
                  <a:lnTo>
                    <a:pt x="4" y="33"/>
                  </a:lnTo>
                  <a:lnTo>
                    <a:pt x="3" y="31"/>
                  </a:lnTo>
                  <a:lnTo>
                    <a:pt x="1" y="29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5" y="10"/>
                  </a:lnTo>
                  <a:lnTo>
                    <a:pt x="7" y="7"/>
                  </a:lnTo>
                  <a:lnTo>
                    <a:pt x="8" y="4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3"/>
                  </a:lnTo>
                  <a:lnTo>
                    <a:pt x="14" y="9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8" y="13"/>
                  </a:lnTo>
                  <a:lnTo>
                    <a:pt x="20" y="16"/>
                  </a:lnTo>
                  <a:lnTo>
                    <a:pt x="21" y="21"/>
                  </a:lnTo>
                  <a:lnTo>
                    <a:pt x="21" y="26"/>
                  </a:lnTo>
                  <a:lnTo>
                    <a:pt x="20" y="30"/>
                  </a:lnTo>
                  <a:lnTo>
                    <a:pt x="17" y="33"/>
                  </a:lnTo>
                  <a:lnTo>
                    <a:pt x="14" y="34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0" y="36"/>
                  </a:lnTo>
                  <a:close/>
                  <a:moveTo>
                    <a:pt x="7" y="30"/>
                  </a:moveTo>
                  <a:lnTo>
                    <a:pt x="7" y="30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3" y="23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1" y="23"/>
                  </a:lnTo>
                  <a:lnTo>
                    <a:pt x="3" y="24"/>
                  </a:lnTo>
                  <a:lnTo>
                    <a:pt x="3" y="27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1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B0F0"/>
            </a:solidFill>
            <a:ln w="317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800"/>
            </a:p>
          </p:txBody>
        </p:sp>
        <p:sp>
          <p:nvSpPr>
            <p:cNvPr id="210" name="Freeform 17"/>
            <p:cNvSpPr>
              <a:spLocks noEditPoints="1"/>
            </p:cNvSpPr>
            <p:nvPr/>
          </p:nvSpPr>
          <p:spPr bwMode="auto">
            <a:xfrm>
              <a:off x="6181725" y="3467101"/>
              <a:ext cx="12700" cy="19050"/>
            </a:xfrm>
            <a:custGeom>
              <a:avLst/>
              <a:gdLst>
                <a:gd name="T0" fmla="*/ 8 w 23"/>
                <a:gd name="T1" fmla="*/ 35 h 36"/>
                <a:gd name="T2" fmla="*/ 4 w 23"/>
                <a:gd name="T3" fmla="*/ 32 h 36"/>
                <a:gd name="T4" fmla="*/ 1 w 23"/>
                <a:gd name="T5" fmla="*/ 28 h 36"/>
                <a:gd name="T6" fmla="*/ 0 w 23"/>
                <a:gd name="T7" fmla="*/ 23 h 36"/>
                <a:gd name="T8" fmla="*/ 1 w 23"/>
                <a:gd name="T9" fmla="*/ 19 h 36"/>
                <a:gd name="T10" fmla="*/ 4 w 23"/>
                <a:gd name="T11" fmla="*/ 13 h 36"/>
                <a:gd name="T12" fmla="*/ 8 w 23"/>
                <a:gd name="T13" fmla="*/ 8 h 36"/>
                <a:gd name="T14" fmla="*/ 11 w 23"/>
                <a:gd name="T15" fmla="*/ 3 h 36"/>
                <a:gd name="T16" fmla="*/ 11 w 23"/>
                <a:gd name="T17" fmla="*/ 0 h 36"/>
                <a:gd name="T18" fmla="*/ 11 w 23"/>
                <a:gd name="T19" fmla="*/ 0 h 36"/>
                <a:gd name="T20" fmla="*/ 13 w 23"/>
                <a:gd name="T21" fmla="*/ 3 h 36"/>
                <a:gd name="T22" fmla="*/ 16 w 23"/>
                <a:gd name="T23" fmla="*/ 9 h 36"/>
                <a:gd name="T24" fmla="*/ 20 w 23"/>
                <a:gd name="T25" fmla="*/ 13 h 36"/>
                <a:gd name="T26" fmla="*/ 23 w 23"/>
                <a:gd name="T27" fmla="*/ 22 h 36"/>
                <a:gd name="T28" fmla="*/ 21 w 23"/>
                <a:gd name="T29" fmla="*/ 30 h 36"/>
                <a:gd name="T30" fmla="*/ 16 w 23"/>
                <a:gd name="T31" fmla="*/ 35 h 36"/>
                <a:gd name="T32" fmla="*/ 11 w 23"/>
                <a:gd name="T33" fmla="*/ 36 h 36"/>
                <a:gd name="T34" fmla="*/ 8 w 23"/>
                <a:gd name="T35" fmla="*/ 30 h 36"/>
                <a:gd name="T36" fmla="*/ 8 w 23"/>
                <a:gd name="T37" fmla="*/ 29 h 36"/>
                <a:gd name="T38" fmla="*/ 8 w 23"/>
                <a:gd name="T39" fmla="*/ 29 h 36"/>
                <a:gd name="T40" fmla="*/ 8 w 23"/>
                <a:gd name="T41" fmla="*/ 29 h 36"/>
                <a:gd name="T42" fmla="*/ 7 w 23"/>
                <a:gd name="T43" fmla="*/ 28 h 36"/>
                <a:gd name="T44" fmla="*/ 5 w 23"/>
                <a:gd name="T45" fmla="*/ 26 h 36"/>
                <a:gd name="T46" fmla="*/ 4 w 23"/>
                <a:gd name="T47" fmla="*/ 19 h 36"/>
                <a:gd name="T48" fmla="*/ 5 w 23"/>
                <a:gd name="T49" fmla="*/ 18 h 36"/>
                <a:gd name="T50" fmla="*/ 5 w 23"/>
                <a:gd name="T51" fmla="*/ 18 h 36"/>
                <a:gd name="T52" fmla="*/ 5 w 23"/>
                <a:gd name="T53" fmla="*/ 18 h 36"/>
                <a:gd name="T54" fmla="*/ 5 w 23"/>
                <a:gd name="T55" fmla="*/ 18 h 36"/>
                <a:gd name="T56" fmla="*/ 4 w 23"/>
                <a:gd name="T57" fmla="*/ 18 h 36"/>
                <a:gd name="T58" fmla="*/ 3 w 23"/>
                <a:gd name="T59" fmla="*/ 22 h 36"/>
                <a:gd name="T60" fmla="*/ 3 w 23"/>
                <a:gd name="T61" fmla="*/ 25 h 36"/>
                <a:gd name="T62" fmla="*/ 7 w 23"/>
                <a:gd name="T63" fmla="*/ 30 h 36"/>
                <a:gd name="T64" fmla="*/ 7 w 23"/>
                <a:gd name="T65" fmla="*/ 30 h 36"/>
                <a:gd name="T66" fmla="*/ 8 w 23"/>
                <a:gd name="T6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36">
                  <a:moveTo>
                    <a:pt x="11" y="36"/>
                  </a:moveTo>
                  <a:lnTo>
                    <a:pt x="8" y="35"/>
                  </a:lnTo>
                  <a:lnTo>
                    <a:pt x="5" y="33"/>
                  </a:lnTo>
                  <a:lnTo>
                    <a:pt x="4" y="32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19"/>
                  </a:lnTo>
                  <a:lnTo>
                    <a:pt x="3" y="15"/>
                  </a:lnTo>
                  <a:lnTo>
                    <a:pt x="4" y="13"/>
                  </a:lnTo>
                  <a:lnTo>
                    <a:pt x="5" y="10"/>
                  </a:lnTo>
                  <a:lnTo>
                    <a:pt x="8" y="8"/>
                  </a:lnTo>
                  <a:lnTo>
                    <a:pt x="10" y="5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3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7" y="10"/>
                  </a:lnTo>
                  <a:lnTo>
                    <a:pt x="20" y="13"/>
                  </a:lnTo>
                  <a:lnTo>
                    <a:pt x="20" y="16"/>
                  </a:lnTo>
                  <a:lnTo>
                    <a:pt x="23" y="22"/>
                  </a:lnTo>
                  <a:lnTo>
                    <a:pt x="23" y="26"/>
                  </a:lnTo>
                  <a:lnTo>
                    <a:pt x="21" y="30"/>
                  </a:lnTo>
                  <a:lnTo>
                    <a:pt x="18" y="33"/>
                  </a:lnTo>
                  <a:lnTo>
                    <a:pt x="16" y="35"/>
                  </a:lnTo>
                  <a:lnTo>
                    <a:pt x="13" y="35"/>
                  </a:lnTo>
                  <a:lnTo>
                    <a:pt x="11" y="36"/>
                  </a:lnTo>
                  <a:lnTo>
                    <a:pt x="11" y="36"/>
                  </a:lnTo>
                  <a:close/>
                  <a:moveTo>
                    <a:pt x="8" y="30"/>
                  </a:moveTo>
                  <a:lnTo>
                    <a:pt x="8" y="30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4" y="18"/>
                  </a:lnTo>
                  <a:lnTo>
                    <a:pt x="4" y="20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5"/>
                  </a:lnTo>
                  <a:lnTo>
                    <a:pt x="4" y="28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8" y="30"/>
                  </a:lnTo>
                  <a:close/>
                </a:path>
              </a:pathLst>
            </a:custGeom>
            <a:solidFill>
              <a:srgbClr val="00B0F0"/>
            </a:solidFill>
            <a:ln w="317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800"/>
            </a:p>
          </p:txBody>
        </p:sp>
        <p:sp>
          <p:nvSpPr>
            <p:cNvPr id="211" name="Freeform 18"/>
            <p:cNvSpPr>
              <a:spLocks noEditPoints="1"/>
            </p:cNvSpPr>
            <p:nvPr/>
          </p:nvSpPr>
          <p:spPr bwMode="auto">
            <a:xfrm>
              <a:off x="6169025" y="3454401"/>
              <a:ext cx="12700" cy="19050"/>
            </a:xfrm>
            <a:custGeom>
              <a:avLst/>
              <a:gdLst>
                <a:gd name="T0" fmla="*/ 7 w 23"/>
                <a:gd name="T1" fmla="*/ 36 h 36"/>
                <a:gd name="T2" fmla="*/ 3 w 23"/>
                <a:gd name="T3" fmla="*/ 32 h 36"/>
                <a:gd name="T4" fmla="*/ 0 w 23"/>
                <a:gd name="T5" fmla="*/ 28 h 36"/>
                <a:gd name="T6" fmla="*/ 0 w 23"/>
                <a:gd name="T7" fmla="*/ 25 h 36"/>
                <a:gd name="T8" fmla="*/ 0 w 23"/>
                <a:gd name="T9" fmla="*/ 19 h 36"/>
                <a:gd name="T10" fmla="*/ 5 w 23"/>
                <a:gd name="T11" fmla="*/ 13 h 36"/>
                <a:gd name="T12" fmla="*/ 7 w 23"/>
                <a:gd name="T13" fmla="*/ 8 h 36"/>
                <a:gd name="T14" fmla="*/ 10 w 23"/>
                <a:gd name="T15" fmla="*/ 3 h 36"/>
                <a:gd name="T16" fmla="*/ 12 w 23"/>
                <a:gd name="T17" fmla="*/ 0 h 36"/>
                <a:gd name="T18" fmla="*/ 12 w 23"/>
                <a:gd name="T19" fmla="*/ 0 h 36"/>
                <a:gd name="T20" fmla="*/ 12 w 23"/>
                <a:gd name="T21" fmla="*/ 5 h 36"/>
                <a:gd name="T22" fmla="*/ 16 w 23"/>
                <a:gd name="T23" fmla="*/ 9 h 36"/>
                <a:gd name="T24" fmla="*/ 19 w 23"/>
                <a:gd name="T25" fmla="*/ 15 h 36"/>
                <a:gd name="T26" fmla="*/ 23 w 23"/>
                <a:gd name="T27" fmla="*/ 22 h 36"/>
                <a:gd name="T28" fmla="*/ 20 w 23"/>
                <a:gd name="T29" fmla="*/ 31 h 36"/>
                <a:gd name="T30" fmla="*/ 16 w 23"/>
                <a:gd name="T31" fmla="*/ 35 h 36"/>
                <a:gd name="T32" fmla="*/ 12 w 23"/>
                <a:gd name="T33" fmla="*/ 36 h 36"/>
                <a:gd name="T34" fmla="*/ 7 w 23"/>
                <a:gd name="T35" fmla="*/ 32 h 36"/>
                <a:gd name="T36" fmla="*/ 9 w 23"/>
                <a:gd name="T37" fmla="*/ 31 h 36"/>
                <a:gd name="T38" fmla="*/ 9 w 23"/>
                <a:gd name="T39" fmla="*/ 31 h 36"/>
                <a:gd name="T40" fmla="*/ 7 w 23"/>
                <a:gd name="T41" fmla="*/ 29 h 36"/>
                <a:gd name="T42" fmla="*/ 6 w 23"/>
                <a:gd name="T43" fmla="*/ 28 h 36"/>
                <a:gd name="T44" fmla="*/ 5 w 23"/>
                <a:gd name="T45" fmla="*/ 26 h 36"/>
                <a:gd name="T46" fmla="*/ 5 w 23"/>
                <a:gd name="T47" fmla="*/ 21 h 36"/>
                <a:gd name="T48" fmla="*/ 5 w 23"/>
                <a:gd name="T49" fmla="*/ 19 h 36"/>
                <a:gd name="T50" fmla="*/ 5 w 23"/>
                <a:gd name="T51" fmla="*/ 19 h 36"/>
                <a:gd name="T52" fmla="*/ 5 w 23"/>
                <a:gd name="T53" fmla="*/ 18 h 36"/>
                <a:gd name="T54" fmla="*/ 5 w 23"/>
                <a:gd name="T55" fmla="*/ 18 h 36"/>
                <a:gd name="T56" fmla="*/ 5 w 23"/>
                <a:gd name="T57" fmla="*/ 19 h 36"/>
                <a:gd name="T58" fmla="*/ 3 w 23"/>
                <a:gd name="T59" fmla="*/ 22 h 36"/>
                <a:gd name="T60" fmla="*/ 3 w 23"/>
                <a:gd name="T61" fmla="*/ 25 h 36"/>
                <a:gd name="T62" fmla="*/ 6 w 23"/>
                <a:gd name="T63" fmla="*/ 31 h 36"/>
                <a:gd name="T64" fmla="*/ 6 w 23"/>
                <a:gd name="T65" fmla="*/ 32 h 36"/>
                <a:gd name="T66" fmla="*/ 7 w 23"/>
                <a:gd name="T67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36">
                  <a:moveTo>
                    <a:pt x="10" y="36"/>
                  </a:moveTo>
                  <a:lnTo>
                    <a:pt x="7" y="36"/>
                  </a:lnTo>
                  <a:lnTo>
                    <a:pt x="6" y="35"/>
                  </a:lnTo>
                  <a:lnTo>
                    <a:pt x="3" y="32"/>
                  </a:lnTo>
                  <a:lnTo>
                    <a:pt x="2" y="31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3" y="16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8"/>
                  </a:lnTo>
                  <a:lnTo>
                    <a:pt x="9" y="6"/>
                  </a:lnTo>
                  <a:lnTo>
                    <a:pt x="10" y="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5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9" y="15"/>
                  </a:lnTo>
                  <a:lnTo>
                    <a:pt x="20" y="16"/>
                  </a:lnTo>
                  <a:lnTo>
                    <a:pt x="23" y="22"/>
                  </a:lnTo>
                  <a:lnTo>
                    <a:pt x="22" y="26"/>
                  </a:lnTo>
                  <a:lnTo>
                    <a:pt x="20" y="31"/>
                  </a:lnTo>
                  <a:lnTo>
                    <a:pt x="18" y="34"/>
                  </a:lnTo>
                  <a:lnTo>
                    <a:pt x="16" y="35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0" y="36"/>
                  </a:lnTo>
                  <a:close/>
                  <a:moveTo>
                    <a:pt x="7" y="32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5" y="21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5"/>
                  </a:lnTo>
                  <a:lnTo>
                    <a:pt x="3" y="29"/>
                  </a:lnTo>
                  <a:lnTo>
                    <a:pt x="6" y="31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7" y="32"/>
                  </a:lnTo>
                  <a:lnTo>
                    <a:pt x="7" y="32"/>
                  </a:lnTo>
                  <a:close/>
                </a:path>
              </a:pathLst>
            </a:custGeom>
            <a:solidFill>
              <a:srgbClr val="00B0F0"/>
            </a:solidFill>
            <a:ln w="317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800"/>
            </a:p>
          </p:txBody>
        </p:sp>
        <p:sp>
          <p:nvSpPr>
            <p:cNvPr id="212" name="Freeform 19"/>
            <p:cNvSpPr>
              <a:spLocks noEditPoints="1"/>
            </p:cNvSpPr>
            <p:nvPr/>
          </p:nvSpPr>
          <p:spPr bwMode="auto">
            <a:xfrm>
              <a:off x="6170613" y="3482976"/>
              <a:ext cx="11113" cy="19050"/>
            </a:xfrm>
            <a:custGeom>
              <a:avLst/>
              <a:gdLst>
                <a:gd name="T0" fmla="*/ 7 w 21"/>
                <a:gd name="T1" fmla="*/ 35 h 35"/>
                <a:gd name="T2" fmla="*/ 3 w 21"/>
                <a:gd name="T3" fmla="*/ 32 h 35"/>
                <a:gd name="T4" fmla="*/ 0 w 21"/>
                <a:gd name="T5" fmla="*/ 26 h 35"/>
                <a:gd name="T6" fmla="*/ 0 w 21"/>
                <a:gd name="T7" fmla="*/ 23 h 35"/>
                <a:gd name="T8" fmla="*/ 0 w 21"/>
                <a:gd name="T9" fmla="*/ 19 h 35"/>
                <a:gd name="T10" fmla="*/ 3 w 21"/>
                <a:gd name="T11" fmla="*/ 13 h 35"/>
                <a:gd name="T12" fmla="*/ 7 w 21"/>
                <a:gd name="T13" fmla="*/ 7 h 35"/>
                <a:gd name="T14" fmla="*/ 10 w 21"/>
                <a:gd name="T15" fmla="*/ 1 h 35"/>
                <a:gd name="T16" fmla="*/ 10 w 21"/>
                <a:gd name="T17" fmla="*/ 0 h 35"/>
                <a:gd name="T18" fmla="*/ 10 w 21"/>
                <a:gd name="T19" fmla="*/ 0 h 35"/>
                <a:gd name="T20" fmla="*/ 11 w 21"/>
                <a:gd name="T21" fmla="*/ 3 h 35"/>
                <a:gd name="T22" fmla="*/ 14 w 21"/>
                <a:gd name="T23" fmla="*/ 9 h 35"/>
                <a:gd name="T24" fmla="*/ 18 w 21"/>
                <a:gd name="T25" fmla="*/ 13 h 35"/>
                <a:gd name="T26" fmla="*/ 21 w 21"/>
                <a:gd name="T27" fmla="*/ 20 h 35"/>
                <a:gd name="T28" fmla="*/ 20 w 21"/>
                <a:gd name="T29" fmla="*/ 30 h 35"/>
                <a:gd name="T30" fmla="*/ 14 w 21"/>
                <a:gd name="T31" fmla="*/ 35 h 35"/>
                <a:gd name="T32" fmla="*/ 11 w 21"/>
                <a:gd name="T33" fmla="*/ 35 h 35"/>
                <a:gd name="T34" fmla="*/ 7 w 21"/>
                <a:gd name="T35" fmla="*/ 30 h 35"/>
                <a:gd name="T36" fmla="*/ 7 w 21"/>
                <a:gd name="T37" fmla="*/ 29 h 35"/>
                <a:gd name="T38" fmla="*/ 7 w 21"/>
                <a:gd name="T39" fmla="*/ 29 h 35"/>
                <a:gd name="T40" fmla="*/ 7 w 21"/>
                <a:gd name="T41" fmla="*/ 29 h 35"/>
                <a:gd name="T42" fmla="*/ 5 w 21"/>
                <a:gd name="T43" fmla="*/ 27 h 35"/>
                <a:gd name="T44" fmla="*/ 4 w 21"/>
                <a:gd name="T45" fmla="*/ 24 h 35"/>
                <a:gd name="T46" fmla="*/ 3 w 21"/>
                <a:gd name="T47" fmla="*/ 19 h 35"/>
                <a:gd name="T48" fmla="*/ 4 w 21"/>
                <a:gd name="T49" fmla="*/ 17 h 35"/>
                <a:gd name="T50" fmla="*/ 4 w 21"/>
                <a:gd name="T51" fmla="*/ 17 h 35"/>
                <a:gd name="T52" fmla="*/ 4 w 21"/>
                <a:gd name="T53" fmla="*/ 17 h 35"/>
                <a:gd name="T54" fmla="*/ 4 w 21"/>
                <a:gd name="T55" fmla="*/ 17 h 35"/>
                <a:gd name="T56" fmla="*/ 4 w 21"/>
                <a:gd name="T57" fmla="*/ 17 h 35"/>
                <a:gd name="T58" fmla="*/ 1 w 21"/>
                <a:gd name="T59" fmla="*/ 22 h 35"/>
                <a:gd name="T60" fmla="*/ 1 w 21"/>
                <a:gd name="T61" fmla="*/ 24 h 35"/>
                <a:gd name="T62" fmla="*/ 5 w 21"/>
                <a:gd name="T63" fmla="*/ 30 h 35"/>
                <a:gd name="T64" fmla="*/ 5 w 21"/>
                <a:gd name="T65" fmla="*/ 30 h 35"/>
                <a:gd name="T66" fmla="*/ 7 w 21"/>
                <a:gd name="T67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" h="35">
                  <a:moveTo>
                    <a:pt x="10" y="35"/>
                  </a:moveTo>
                  <a:lnTo>
                    <a:pt x="7" y="35"/>
                  </a:lnTo>
                  <a:lnTo>
                    <a:pt x="4" y="33"/>
                  </a:lnTo>
                  <a:lnTo>
                    <a:pt x="3" y="32"/>
                  </a:lnTo>
                  <a:lnTo>
                    <a:pt x="1" y="29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5" y="10"/>
                  </a:lnTo>
                  <a:lnTo>
                    <a:pt x="7" y="7"/>
                  </a:lnTo>
                  <a:lnTo>
                    <a:pt x="8" y="4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3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6" y="10"/>
                  </a:lnTo>
                  <a:lnTo>
                    <a:pt x="18" y="13"/>
                  </a:lnTo>
                  <a:lnTo>
                    <a:pt x="20" y="16"/>
                  </a:lnTo>
                  <a:lnTo>
                    <a:pt x="21" y="20"/>
                  </a:lnTo>
                  <a:lnTo>
                    <a:pt x="21" y="26"/>
                  </a:lnTo>
                  <a:lnTo>
                    <a:pt x="20" y="30"/>
                  </a:lnTo>
                  <a:lnTo>
                    <a:pt x="17" y="33"/>
                  </a:lnTo>
                  <a:lnTo>
                    <a:pt x="14" y="35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10" y="35"/>
                  </a:lnTo>
                  <a:close/>
                  <a:moveTo>
                    <a:pt x="7" y="30"/>
                  </a:moveTo>
                  <a:lnTo>
                    <a:pt x="7" y="30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3" y="19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3" y="27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B0F0"/>
            </a:solidFill>
            <a:ln w="317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800"/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6027122" y="2814477"/>
            <a:ext cx="129129" cy="268397"/>
            <a:chOff x="6037263" y="3362326"/>
            <a:chExt cx="163513" cy="290513"/>
          </a:xfrm>
          <a:solidFill>
            <a:schemeClr val="bg2">
              <a:lumMod val="25000"/>
            </a:schemeClr>
          </a:solidFill>
        </p:grpSpPr>
        <p:sp>
          <p:nvSpPr>
            <p:cNvPr id="193" name="Freeform 14"/>
            <p:cNvSpPr>
              <a:spLocks noEditPoints="1"/>
            </p:cNvSpPr>
            <p:nvPr/>
          </p:nvSpPr>
          <p:spPr bwMode="auto">
            <a:xfrm>
              <a:off x="6037263" y="3362326"/>
              <a:ext cx="163513" cy="290513"/>
            </a:xfrm>
            <a:custGeom>
              <a:avLst/>
              <a:gdLst>
                <a:gd name="T0" fmla="*/ 1 w 309"/>
                <a:gd name="T1" fmla="*/ 495 h 548"/>
                <a:gd name="T2" fmla="*/ 1 w 309"/>
                <a:gd name="T3" fmla="*/ 442 h 548"/>
                <a:gd name="T4" fmla="*/ 77 w 309"/>
                <a:gd name="T5" fmla="*/ 439 h 548"/>
                <a:gd name="T6" fmla="*/ 77 w 309"/>
                <a:gd name="T7" fmla="*/ 410 h 548"/>
                <a:gd name="T8" fmla="*/ 77 w 309"/>
                <a:gd name="T9" fmla="*/ 192 h 548"/>
                <a:gd name="T10" fmla="*/ 76 w 309"/>
                <a:gd name="T11" fmla="*/ 0 h 548"/>
                <a:gd name="T12" fmla="*/ 128 w 309"/>
                <a:gd name="T13" fmla="*/ 0 h 548"/>
                <a:gd name="T14" fmla="*/ 166 w 309"/>
                <a:gd name="T15" fmla="*/ 0 h 548"/>
                <a:gd name="T16" fmla="*/ 192 w 309"/>
                <a:gd name="T17" fmla="*/ 0 h 548"/>
                <a:gd name="T18" fmla="*/ 192 w 309"/>
                <a:gd name="T19" fmla="*/ 60 h 548"/>
                <a:gd name="T20" fmla="*/ 238 w 309"/>
                <a:gd name="T21" fmla="*/ 60 h 548"/>
                <a:gd name="T22" fmla="*/ 278 w 309"/>
                <a:gd name="T23" fmla="*/ 60 h 548"/>
                <a:gd name="T24" fmla="*/ 278 w 309"/>
                <a:gd name="T25" fmla="*/ 126 h 548"/>
                <a:gd name="T26" fmla="*/ 267 w 309"/>
                <a:gd name="T27" fmla="*/ 126 h 548"/>
                <a:gd name="T28" fmla="*/ 267 w 309"/>
                <a:gd name="T29" fmla="*/ 83 h 548"/>
                <a:gd name="T30" fmla="*/ 192 w 309"/>
                <a:gd name="T31" fmla="*/ 83 h 548"/>
                <a:gd name="T32" fmla="*/ 192 w 309"/>
                <a:gd name="T33" fmla="*/ 263 h 548"/>
                <a:gd name="T34" fmla="*/ 194 w 309"/>
                <a:gd name="T35" fmla="*/ 441 h 548"/>
                <a:gd name="T36" fmla="*/ 237 w 309"/>
                <a:gd name="T37" fmla="*/ 442 h 548"/>
                <a:gd name="T38" fmla="*/ 309 w 309"/>
                <a:gd name="T39" fmla="*/ 442 h 548"/>
                <a:gd name="T40" fmla="*/ 309 w 309"/>
                <a:gd name="T41" fmla="*/ 491 h 548"/>
                <a:gd name="T42" fmla="*/ 309 w 309"/>
                <a:gd name="T43" fmla="*/ 547 h 548"/>
                <a:gd name="T44" fmla="*/ 120 w 309"/>
                <a:gd name="T45" fmla="*/ 548 h 548"/>
                <a:gd name="T46" fmla="*/ 0 w 309"/>
                <a:gd name="T47" fmla="*/ 547 h 548"/>
                <a:gd name="T48" fmla="*/ 1 w 309"/>
                <a:gd name="T49" fmla="*/ 495 h 548"/>
                <a:gd name="T50" fmla="*/ 267 w 309"/>
                <a:gd name="T51" fmla="*/ 491 h 548"/>
                <a:gd name="T52" fmla="*/ 267 w 309"/>
                <a:gd name="T53" fmla="*/ 462 h 548"/>
                <a:gd name="T54" fmla="*/ 120 w 309"/>
                <a:gd name="T55" fmla="*/ 462 h 548"/>
                <a:gd name="T56" fmla="*/ 204 w 309"/>
                <a:gd name="T57" fmla="*/ 462 h 548"/>
                <a:gd name="T58" fmla="*/ 24 w 309"/>
                <a:gd name="T59" fmla="*/ 462 h 548"/>
                <a:gd name="T60" fmla="*/ 24 w 309"/>
                <a:gd name="T61" fmla="*/ 492 h 548"/>
                <a:gd name="T62" fmla="*/ 24 w 309"/>
                <a:gd name="T63" fmla="*/ 520 h 548"/>
                <a:gd name="T64" fmla="*/ 120 w 309"/>
                <a:gd name="T65" fmla="*/ 520 h 548"/>
                <a:gd name="T66" fmla="*/ 267 w 309"/>
                <a:gd name="T67" fmla="*/ 518 h 548"/>
                <a:gd name="T68" fmla="*/ 267 w 309"/>
                <a:gd name="T69" fmla="*/ 491 h 548"/>
                <a:gd name="T70" fmla="*/ 163 w 309"/>
                <a:gd name="T71" fmla="*/ 232 h 548"/>
                <a:gd name="T72" fmla="*/ 163 w 309"/>
                <a:gd name="T73" fmla="*/ 31 h 548"/>
                <a:gd name="T74" fmla="*/ 135 w 309"/>
                <a:gd name="T75" fmla="*/ 31 h 548"/>
                <a:gd name="T76" fmla="*/ 106 w 309"/>
                <a:gd name="T77" fmla="*/ 31 h 548"/>
                <a:gd name="T78" fmla="*/ 106 w 309"/>
                <a:gd name="T79" fmla="*/ 232 h 548"/>
                <a:gd name="T80" fmla="*/ 106 w 309"/>
                <a:gd name="T81" fmla="*/ 441 h 548"/>
                <a:gd name="T82" fmla="*/ 136 w 309"/>
                <a:gd name="T83" fmla="*/ 441 h 548"/>
                <a:gd name="T84" fmla="*/ 165 w 309"/>
                <a:gd name="T85" fmla="*/ 441 h 548"/>
                <a:gd name="T86" fmla="*/ 163 w 309"/>
                <a:gd name="T87" fmla="*/ 232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9" h="548">
                  <a:moveTo>
                    <a:pt x="1" y="495"/>
                  </a:moveTo>
                  <a:lnTo>
                    <a:pt x="1" y="442"/>
                  </a:lnTo>
                  <a:lnTo>
                    <a:pt x="77" y="439"/>
                  </a:lnTo>
                  <a:lnTo>
                    <a:pt x="77" y="410"/>
                  </a:lnTo>
                  <a:lnTo>
                    <a:pt x="77" y="192"/>
                  </a:lnTo>
                  <a:lnTo>
                    <a:pt x="76" y="0"/>
                  </a:lnTo>
                  <a:lnTo>
                    <a:pt x="128" y="0"/>
                  </a:lnTo>
                  <a:lnTo>
                    <a:pt x="166" y="0"/>
                  </a:lnTo>
                  <a:lnTo>
                    <a:pt x="192" y="0"/>
                  </a:lnTo>
                  <a:lnTo>
                    <a:pt x="192" y="60"/>
                  </a:lnTo>
                  <a:lnTo>
                    <a:pt x="238" y="60"/>
                  </a:lnTo>
                  <a:lnTo>
                    <a:pt x="278" y="60"/>
                  </a:lnTo>
                  <a:lnTo>
                    <a:pt x="278" y="126"/>
                  </a:lnTo>
                  <a:lnTo>
                    <a:pt x="267" y="126"/>
                  </a:lnTo>
                  <a:lnTo>
                    <a:pt x="267" y="83"/>
                  </a:lnTo>
                  <a:lnTo>
                    <a:pt x="192" y="83"/>
                  </a:lnTo>
                  <a:lnTo>
                    <a:pt x="192" y="263"/>
                  </a:lnTo>
                  <a:lnTo>
                    <a:pt x="194" y="441"/>
                  </a:lnTo>
                  <a:lnTo>
                    <a:pt x="237" y="442"/>
                  </a:lnTo>
                  <a:lnTo>
                    <a:pt x="309" y="442"/>
                  </a:lnTo>
                  <a:lnTo>
                    <a:pt x="309" y="491"/>
                  </a:lnTo>
                  <a:lnTo>
                    <a:pt x="309" y="547"/>
                  </a:lnTo>
                  <a:lnTo>
                    <a:pt x="120" y="548"/>
                  </a:lnTo>
                  <a:lnTo>
                    <a:pt x="0" y="547"/>
                  </a:lnTo>
                  <a:lnTo>
                    <a:pt x="1" y="495"/>
                  </a:lnTo>
                  <a:close/>
                  <a:moveTo>
                    <a:pt x="267" y="491"/>
                  </a:moveTo>
                  <a:lnTo>
                    <a:pt x="267" y="462"/>
                  </a:lnTo>
                  <a:lnTo>
                    <a:pt x="120" y="462"/>
                  </a:lnTo>
                  <a:lnTo>
                    <a:pt x="204" y="462"/>
                  </a:lnTo>
                  <a:lnTo>
                    <a:pt x="24" y="462"/>
                  </a:lnTo>
                  <a:lnTo>
                    <a:pt x="24" y="492"/>
                  </a:lnTo>
                  <a:lnTo>
                    <a:pt x="24" y="520"/>
                  </a:lnTo>
                  <a:lnTo>
                    <a:pt x="120" y="520"/>
                  </a:lnTo>
                  <a:lnTo>
                    <a:pt x="267" y="518"/>
                  </a:lnTo>
                  <a:lnTo>
                    <a:pt x="267" y="491"/>
                  </a:lnTo>
                  <a:close/>
                  <a:moveTo>
                    <a:pt x="163" y="232"/>
                  </a:moveTo>
                  <a:lnTo>
                    <a:pt x="163" y="31"/>
                  </a:lnTo>
                  <a:lnTo>
                    <a:pt x="135" y="31"/>
                  </a:lnTo>
                  <a:lnTo>
                    <a:pt x="106" y="31"/>
                  </a:lnTo>
                  <a:lnTo>
                    <a:pt x="106" y="232"/>
                  </a:lnTo>
                  <a:lnTo>
                    <a:pt x="106" y="441"/>
                  </a:lnTo>
                  <a:lnTo>
                    <a:pt x="136" y="441"/>
                  </a:lnTo>
                  <a:lnTo>
                    <a:pt x="165" y="441"/>
                  </a:lnTo>
                  <a:lnTo>
                    <a:pt x="163" y="232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800"/>
            </a:p>
          </p:txBody>
        </p:sp>
        <p:sp>
          <p:nvSpPr>
            <p:cNvPr id="194" name="Freeform 16"/>
            <p:cNvSpPr>
              <a:spLocks noEditPoints="1"/>
            </p:cNvSpPr>
            <p:nvPr/>
          </p:nvSpPr>
          <p:spPr bwMode="auto">
            <a:xfrm>
              <a:off x="6181725" y="3436938"/>
              <a:ext cx="11113" cy="19050"/>
            </a:xfrm>
            <a:custGeom>
              <a:avLst/>
              <a:gdLst>
                <a:gd name="T0" fmla="*/ 7 w 21"/>
                <a:gd name="T1" fmla="*/ 34 h 36"/>
                <a:gd name="T2" fmla="*/ 3 w 21"/>
                <a:gd name="T3" fmla="*/ 31 h 36"/>
                <a:gd name="T4" fmla="*/ 0 w 21"/>
                <a:gd name="T5" fmla="*/ 27 h 36"/>
                <a:gd name="T6" fmla="*/ 0 w 21"/>
                <a:gd name="T7" fmla="*/ 23 h 36"/>
                <a:gd name="T8" fmla="*/ 0 w 21"/>
                <a:gd name="T9" fmla="*/ 19 h 36"/>
                <a:gd name="T10" fmla="*/ 3 w 21"/>
                <a:gd name="T11" fmla="*/ 13 h 36"/>
                <a:gd name="T12" fmla="*/ 7 w 21"/>
                <a:gd name="T13" fmla="*/ 7 h 36"/>
                <a:gd name="T14" fmla="*/ 10 w 21"/>
                <a:gd name="T15" fmla="*/ 3 h 36"/>
                <a:gd name="T16" fmla="*/ 10 w 21"/>
                <a:gd name="T17" fmla="*/ 0 h 36"/>
                <a:gd name="T18" fmla="*/ 10 w 21"/>
                <a:gd name="T19" fmla="*/ 0 h 36"/>
                <a:gd name="T20" fmla="*/ 11 w 21"/>
                <a:gd name="T21" fmla="*/ 3 h 36"/>
                <a:gd name="T22" fmla="*/ 16 w 21"/>
                <a:gd name="T23" fmla="*/ 9 h 36"/>
                <a:gd name="T24" fmla="*/ 18 w 21"/>
                <a:gd name="T25" fmla="*/ 13 h 36"/>
                <a:gd name="T26" fmla="*/ 21 w 21"/>
                <a:gd name="T27" fmla="*/ 21 h 36"/>
                <a:gd name="T28" fmla="*/ 20 w 21"/>
                <a:gd name="T29" fmla="*/ 30 h 36"/>
                <a:gd name="T30" fmla="*/ 14 w 21"/>
                <a:gd name="T31" fmla="*/ 34 h 36"/>
                <a:gd name="T32" fmla="*/ 11 w 21"/>
                <a:gd name="T33" fmla="*/ 36 h 36"/>
                <a:gd name="T34" fmla="*/ 7 w 21"/>
                <a:gd name="T35" fmla="*/ 30 h 36"/>
                <a:gd name="T36" fmla="*/ 7 w 21"/>
                <a:gd name="T37" fmla="*/ 29 h 36"/>
                <a:gd name="T38" fmla="*/ 7 w 21"/>
                <a:gd name="T39" fmla="*/ 29 h 36"/>
                <a:gd name="T40" fmla="*/ 7 w 21"/>
                <a:gd name="T41" fmla="*/ 29 h 36"/>
                <a:gd name="T42" fmla="*/ 5 w 21"/>
                <a:gd name="T43" fmla="*/ 27 h 36"/>
                <a:gd name="T44" fmla="*/ 4 w 21"/>
                <a:gd name="T45" fmla="*/ 26 h 36"/>
                <a:gd name="T46" fmla="*/ 4 w 21"/>
                <a:gd name="T47" fmla="*/ 19 h 36"/>
                <a:gd name="T48" fmla="*/ 4 w 21"/>
                <a:gd name="T49" fmla="*/ 17 h 36"/>
                <a:gd name="T50" fmla="*/ 4 w 21"/>
                <a:gd name="T51" fmla="*/ 17 h 36"/>
                <a:gd name="T52" fmla="*/ 4 w 21"/>
                <a:gd name="T53" fmla="*/ 17 h 36"/>
                <a:gd name="T54" fmla="*/ 4 w 21"/>
                <a:gd name="T55" fmla="*/ 17 h 36"/>
                <a:gd name="T56" fmla="*/ 4 w 21"/>
                <a:gd name="T57" fmla="*/ 17 h 36"/>
                <a:gd name="T58" fmla="*/ 3 w 21"/>
                <a:gd name="T59" fmla="*/ 21 h 36"/>
                <a:gd name="T60" fmla="*/ 3 w 21"/>
                <a:gd name="T61" fmla="*/ 24 h 36"/>
                <a:gd name="T62" fmla="*/ 5 w 21"/>
                <a:gd name="T63" fmla="*/ 30 h 36"/>
                <a:gd name="T64" fmla="*/ 5 w 21"/>
                <a:gd name="T65" fmla="*/ 30 h 36"/>
                <a:gd name="T66" fmla="*/ 7 w 21"/>
                <a:gd name="T6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" h="36">
                  <a:moveTo>
                    <a:pt x="10" y="36"/>
                  </a:moveTo>
                  <a:lnTo>
                    <a:pt x="7" y="34"/>
                  </a:lnTo>
                  <a:lnTo>
                    <a:pt x="4" y="33"/>
                  </a:lnTo>
                  <a:lnTo>
                    <a:pt x="3" y="31"/>
                  </a:lnTo>
                  <a:lnTo>
                    <a:pt x="1" y="29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5" y="10"/>
                  </a:lnTo>
                  <a:lnTo>
                    <a:pt x="7" y="7"/>
                  </a:lnTo>
                  <a:lnTo>
                    <a:pt x="8" y="4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3"/>
                  </a:lnTo>
                  <a:lnTo>
                    <a:pt x="14" y="9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8" y="13"/>
                  </a:lnTo>
                  <a:lnTo>
                    <a:pt x="20" y="16"/>
                  </a:lnTo>
                  <a:lnTo>
                    <a:pt x="21" y="21"/>
                  </a:lnTo>
                  <a:lnTo>
                    <a:pt x="21" y="26"/>
                  </a:lnTo>
                  <a:lnTo>
                    <a:pt x="20" y="30"/>
                  </a:lnTo>
                  <a:lnTo>
                    <a:pt x="17" y="33"/>
                  </a:lnTo>
                  <a:lnTo>
                    <a:pt x="14" y="34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0" y="36"/>
                  </a:lnTo>
                  <a:close/>
                  <a:moveTo>
                    <a:pt x="7" y="30"/>
                  </a:moveTo>
                  <a:lnTo>
                    <a:pt x="7" y="30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3" y="23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1" y="23"/>
                  </a:lnTo>
                  <a:lnTo>
                    <a:pt x="3" y="24"/>
                  </a:lnTo>
                  <a:lnTo>
                    <a:pt x="3" y="27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1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B0F0"/>
            </a:solidFill>
            <a:ln w="317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800"/>
            </a:p>
          </p:txBody>
        </p:sp>
        <p:sp>
          <p:nvSpPr>
            <p:cNvPr id="195" name="Freeform 17"/>
            <p:cNvSpPr>
              <a:spLocks noEditPoints="1"/>
            </p:cNvSpPr>
            <p:nvPr/>
          </p:nvSpPr>
          <p:spPr bwMode="auto">
            <a:xfrm>
              <a:off x="6181725" y="3467101"/>
              <a:ext cx="12700" cy="19050"/>
            </a:xfrm>
            <a:custGeom>
              <a:avLst/>
              <a:gdLst>
                <a:gd name="T0" fmla="*/ 8 w 23"/>
                <a:gd name="T1" fmla="*/ 35 h 36"/>
                <a:gd name="T2" fmla="*/ 4 w 23"/>
                <a:gd name="T3" fmla="*/ 32 h 36"/>
                <a:gd name="T4" fmla="*/ 1 w 23"/>
                <a:gd name="T5" fmla="*/ 28 h 36"/>
                <a:gd name="T6" fmla="*/ 0 w 23"/>
                <a:gd name="T7" fmla="*/ 23 h 36"/>
                <a:gd name="T8" fmla="*/ 1 w 23"/>
                <a:gd name="T9" fmla="*/ 19 h 36"/>
                <a:gd name="T10" fmla="*/ 4 w 23"/>
                <a:gd name="T11" fmla="*/ 13 h 36"/>
                <a:gd name="T12" fmla="*/ 8 w 23"/>
                <a:gd name="T13" fmla="*/ 8 h 36"/>
                <a:gd name="T14" fmla="*/ 11 w 23"/>
                <a:gd name="T15" fmla="*/ 3 h 36"/>
                <a:gd name="T16" fmla="*/ 11 w 23"/>
                <a:gd name="T17" fmla="*/ 0 h 36"/>
                <a:gd name="T18" fmla="*/ 11 w 23"/>
                <a:gd name="T19" fmla="*/ 0 h 36"/>
                <a:gd name="T20" fmla="*/ 13 w 23"/>
                <a:gd name="T21" fmla="*/ 3 h 36"/>
                <a:gd name="T22" fmla="*/ 16 w 23"/>
                <a:gd name="T23" fmla="*/ 9 h 36"/>
                <a:gd name="T24" fmla="*/ 20 w 23"/>
                <a:gd name="T25" fmla="*/ 13 h 36"/>
                <a:gd name="T26" fmla="*/ 23 w 23"/>
                <a:gd name="T27" fmla="*/ 22 h 36"/>
                <a:gd name="T28" fmla="*/ 21 w 23"/>
                <a:gd name="T29" fmla="*/ 30 h 36"/>
                <a:gd name="T30" fmla="*/ 16 w 23"/>
                <a:gd name="T31" fmla="*/ 35 h 36"/>
                <a:gd name="T32" fmla="*/ 11 w 23"/>
                <a:gd name="T33" fmla="*/ 36 h 36"/>
                <a:gd name="T34" fmla="*/ 8 w 23"/>
                <a:gd name="T35" fmla="*/ 30 h 36"/>
                <a:gd name="T36" fmla="*/ 8 w 23"/>
                <a:gd name="T37" fmla="*/ 29 h 36"/>
                <a:gd name="T38" fmla="*/ 8 w 23"/>
                <a:gd name="T39" fmla="*/ 29 h 36"/>
                <a:gd name="T40" fmla="*/ 8 w 23"/>
                <a:gd name="T41" fmla="*/ 29 h 36"/>
                <a:gd name="T42" fmla="*/ 7 w 23"/>
                <a:gd name="T43" fmla="*/ 28 h 36"/>
                <a:gd name="T44" fmla="*/ 5 w 23"/>
                <a:gd name="T45" fmla="*/ 26 h 36"/>
                <a:gd name="T46" fmla="*/ 4 w 23"/>
                <a:gd name="T47" fmla="*/ 19 h 36"/>
                <a:gd name="T48" fmla="*/ 5 w 23"/>
                <a:gd name="T49" fmla="*/ 18 h 36"/>
                <a:gd name="T50" fmla="*/ 5 w 23"/>
                <a:gd name="T51" fmla="*/ 18 h 36"/>
                <a:gd name="T52" fmla="*/ 5 w 23"/>
                <a:gd name="T53" fmla="*/ 18 h 36"/>
                <a:gd name="T54" fmla="*/ 5 w 23"/>
                <a:gd name="T55" fmla="*/ 18 h 36"/>
                <a:gd name="T56" fmla="*/ 4 w 23"/>
                <a:gd name="T57" fmla="*/ 18 h 36"/>
                <a:gd name="T58" fmla="*/ 3 w 23"/>
                <a:gd name="T59" fmla="*/ 22 h 36"/>
                <a:gd name="T60" fmla="*/ 3 w 23"/>
                <a:gd name="T61" fmla="*/ 25 h 36"/>
                <a:gd name="T62" fmla="*/ 7 w 23"/>
                <a:gd name="T63" fmla="*/ 30 h 36"/>
                <a:gd name="T64" fmla="*/ 7 w 23"/>
                <a:gd name="T65" fmla="*/ 30 h 36"/>
                <a:gd name="T66" fmla="*/ 8 w 23"/>
                <a:gd name="T6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36">
                  <a:moveTo>
                    <a:pt x="11" y="36"/>
                  </a:moveTo>
                  <a:lnTo>
                    <a:pt x="8" y="35"/>
                  </a:lnTo>
                  <a:lnTo>
                    <a:pt x="5" y="33"/>
                  </a:lnTo>
                  <a:lnTo>
                    <a:pt x="4" y="32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19"/>
                  </a:lnTo>
                  <a:lnTo>
                    <a:pt x="3" y="15"/>
                  </a:lnTo>
                  <a:lnTo>
                    <a:pt x="4" y="13"/>
                  </a:lnTo>
                  <a:lnTo>
                    <a:pt x="5" y="10"/>
                  </a:lnTo>
                  <a:lnTo>
                    <a:pt x="8" y="8"/>
                  </a:lnTo>
                  <a:lnTo>
                    <a:pt x="10" y="5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3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7" y="10"/>
                  </a:lnTo>
                  <a:lnTo>
                    <a:pt x="20" y="13"/>
                  </a:lnTo>
                  <a:lnTo>
                    <a:pt x="20" y="16"/>
                  </a:lnTo>
                  <a:lnTo>
                    <a:pt x="23" y="22"/>
                  </a:lnTo>
                  <a:lnTo>
                    <a:pt x="23" y="26"/>
                  </a:lnTo>
                  <a:lnTo>
                    <a:pt x="21" y="30"/>
                  </a:lnTo>
                  <a:lnTo>
                    <a:pt x="18" y="33"/>
                  </a:lnTo>
                  <a:lnTo>
                    <a:pt x="16" y="35"/>
                  </a:lnTo>
                  <a:lnTo>
                    <a:pt x="13" y="35"/>
                  </a:lnTo>
                  <a:lnTo>
                    <a:pt x="11" y="36"/>
                  </a:lnTo>
                  <a:lnTo>
                    <a:pt x="11" y="36"/>
                  </a:lnTo>
                  <a:close/>
                  <a:moveTo>
                    <a:pt x="8" y="30"/>
                  </a:moveTo>
                  <a:lnTo>
                    <a:pt x="8" y="30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4" y="18"/>
                  </a:lnTo>
                  <a:lnTo>
                    <a:pt x="4" y="20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5"/>
                  </a:lnTo>
                  <a:lnTo>
                    <a:pt x="4" y="28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8" y="30"/>
                  </a:lnTo>
                  <a:close/>
                </a:path>
              </a:pathLst>
            </a:custGeom>
            <a:solidFill>
              <a:srgbClr val="00B0F0"/>
            </a:solidFill>
            <a:ln w="317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800"/>
            </a:p>
          </p:txBody>
        </p:sp>
        <p:sp>
          <p:nvSpPr>
            <p:cNvPr id="196" name="Freeform 18"/>
            <p:cNvSpPr>
              <a:spLocks noEditPoints="1"/>
            </p:cNvSpPr>
            <p:nvPr/>
          </p:nvSpPr>
          <p:spPr bwMode="auto">
            <a:xfrm>
              <a:off x="6169025" y="3454401"/>
              <a:ext cx="12700" cy="19050"/>
            </a:xfrm>
            <a:custGeom>
              <a:avLst/>
              <a:gdLst>
                <a:gd name="T0" fmla="*/ 7 w 23"/>
                <a:gd name="T1" fmla="*/ 36 h 36"/>
                <a:gd name="T2" fmla="*/ 3 w 23"/>
                <a:gd name="T3" fmla="*/ 32 h 36"/>
                <a:gd name="T4" fmla="*/ 0 w 23"/>
                <a:gd name="T5" fmla="*/ 28 h 36"/>
                <a:gd name="T6" fmla="*/ 0 w 23"/>
                <a:gd name="T7" fmla="*/ 25 h 36"/>
                <a:gd name="T8" fmla="*/ 0 w 23"/>
                <a:gd name="T9" fmla="*/ 19 h 36"/>
                <a:gd name="T10" fmla="*/ 5 w 23"/>
                <a:gd name="T11" fmla="*/ 13 h 36"/>
                <a:gd name="T12" fmla="*/ 7 w 23"/>
                <a:gd name="T13" fmla="*/ 8 h 36"/>
                <a:gd name="T14" fmla="*/ 10 w 23"/>
                <a:gd name="T15" fmla="*/ 3 h 36"/>
                <a:gd name="T16" fmla="*/ 12 w 23"/>
                <a:gd name="T17" fmla="*/ 0 h 36"/>
                <a:gd name="T18" fmla="*/ 12 w 23"/>
                <a:gd name="T19" fmla="*/ 0 h 36"/>
                <a:gd name="T20" fmla="*/ 12 w 23"/>
                <a:gd name="T21" fmla="*/ 5 h 36"/>
                <a:gd name="T22" fmla="*/ 16 w 23"/>
                <a:gd name="T23" fmla="*/ 9 h 36"/>
                <a:gd name="T24" fmla="*/ 19 w 23"/>
                <a:gd name="T25" fmla="*/ 15 h 36"/>
                <a:gd name="T26" fmla="*/ 23 w 23"/>
                <a:gd name="T27" fmla="*/ 22 h 36"/>
                <a:gd name="T28" fmla="*/ 20 w 23"/>
                <a:gd name="T29" fmla="*/ 31 h 36"/>
                <a:gd name="T30" fmla="*/ 16 w 23"/>
                <a:gd name="T31" fmla="*/ 35 h 36"/>
                <a:gd name="T32" fmla="*/ 12 w 23"/>
                <a:gd name="T33" fmla="*/ 36 h 36"/>
                <a:gd name="T34" fmla="*/ 7 w 23"/>
                <a:gd name="T35" fmla="*/ 32 h 36"/>
                <a:gd name="T36" fmla="*/ 9 w 23"/>
                <a:gd name="T37" fmla="*/ 31 h 36"/>
                <a:gd name="T38" fmla="*/ 9 w 23"/>
                <a:gd name="T39" fmla="*/ 31 h 36"/>
                <a:gd name="T40" fmla="*/ 7 w 23"/>
                <a:gd name="T41" fmla="*/ 29 h 36"/>
                <a:gd name="T42" fmla="*/ 6 w 23"/>
                <a:gd name="T43" fmla="*/ 28 h 36"/>
                <a:gd name="T44" fmla="*/ 5 w 23"/>
                <a:gd name="T45" fmla="*/ 26 h 36"/>
                <a:gd name="T46" fmla="*/ 5 w 23"/>
                <a:gd name="T47" fmla="*/ 21 h 36"/>
                <a:gd name="T48" fmla="*/ 5 w 23"/>
                <a:gd name="T49" fmla="*/ 19 h 36"/>
                <a:gd name="T50" fmla="*/ 5 w 23"/>
                <a:gd name="T51" fmla="*/ 19 h 36"/>
                <a:gd name="T52" fmla="*/ 5 w 23"/>
                <a:gd name="T53" fmla="*/ 18 h 36"/>
                <a:gd name="T54" fmla="*/ 5 w 23"/>
                <a:gd name="T55" fmla="*/ 18 h 36"/>
                <a:gd name="T56" fmla="*/ 5 w 23"/>
                <a:gd name="T57" fmla="*/ 19 h 36"/>
                <a:gd name="T58" fmla="*/ 3 w 23"/>
                <a:gd name="T59" fmla="*/ 22 h 36"/>
                <a:gd name="T60" fmla="*/ 3 w 23"/>
                <a:gd name="T61" fmla="*/ 25 h 36"/>
                <a:gd name="T62" fmla="*/ 6 w 23"/>
                <a:gd name="T63" fmla="*/ 31 h 36"/>
                <a:gd name="T64" fmla="*/ 6 w 23"/>
                <a:gd name="T65" fmla="*/ 32 h 36"/>
                <a:gd name="T66" fmla="*/ 7 w 23"/>
                <a:gd name="T67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36">
                  <a:moveTo>
                    <a:pt x="10" y="36"/>
                  </a:moveTo>
                  <a:lnTo>
                    <a:pt x="7" y="36"/>
                  </a:lnTo>
                  <a:lnTo>
                    <a:pt x="6" y="35"/>
                  </a:lnTo>
                  <a:lnTo>
                    <a:pt x="3" y="32"/>
                  </a:lnTo>
                  <a:lnTo>
                    <a:pt x="2" y="31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3" y="16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8"/>
                  </a:lnTo>
                  <a:lnTo>
                    <a:pt x="9" y="6"/>
                  </a:lnTo>
                  <a:lnTo>
                    <a:pt x="10" y="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5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9" y="15"/>
                  </a:lnTo>
                  <a:lnTo>
                    <a:pt x="20" y="16"/>
                  </a:lnTo>
                  <a:lnTo>
                    <a:pt x="23" y="22"/>
                  </a:lnTo>
                  <a:lnTo>
                    <a:pt x="22" y="26"/>
                  </a:lnTo>
                  <a:lnTo>
                    <a:pt x="20" y="31"/>
                  </a:lnTo>
                  <a:lnTo>
                    <a:pt x="18" y="34"/>
                  </a:lnTo>
                  <a:lnTo>
                    <a:pt x="16" y="35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0" y="36"/>
                  </a:lnTo>
                  <a:close/>
                  <a:moveTo>
                    <a:pt x="7" y="32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5" y="21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5"/>
                  </a:lnTo>
                  <a:lnTo>
                    <a:pt x="3" y="29"/>
                  </a:lnTo>
                  <a:lnTo>
                    <a:pt x="6" y="31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7" y="32"/>
                  </a:lnTo>
                  <a:lnTo>
                    <a:pt x="7" y="32"/>
                  </a:lnTo>
                  <a:close/>
                </a:path>
              </a:pathLst>
            </a:custGeom>
            <a:solidFill>
              <a:srgbClr val="00B0F0"/>
            </a:solidFill>
            <a:ln w="317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800"/>
            </a:p>
          </p:txBody>
        </p:sp>
        <p:sp>
          <p:nvSpPr>
            <p:cNvPr id="197" name="Freeform 19"/>
            <p:cNvSpPr>
              <a:spLocks noEditPoints="1"/>
            </p:cNvSpPr>
            <p:nvPr/>
          </p:nvSpPr>
          <p:spPr bwMode="auto">
            <a:xfrm>
              <a:off x="6170613" y="3482976"/>
              <a:ext cx="11113" cy="19050"/>
            </a:xfrm>
            <a:custGeom>
              <a:avLst/>
              <a:gdLst>
                <a:gd name="T0" fmla="*/ 7 w 21"/>
                <a:gd name="T1" fmla="*/ 35 h 35"/>
                <a:gd name="T2" fmla="*/ 3 w 21"/>
                <a:gd name="T3" fmla="*/ 32 h 35"/>
                <a:gd name="T4" fmla="*/ 0 w 21"/>
                <a:gd name="T5" fmla="*/ 26 h 35"/>
                <a:gd name="T6" fmla="*/ 0 w 21"/>
                <a:gd name="T7" fmla="*/ 23 h 35"/>
                <a:gd name="T8" fmla="*/ 0 w 21"/>
                <a:gd name="T9" fmla="*/ 19 h 35"/>
                <a:gd name="T10" fmla="*/ 3 w 21"/>
                <a:gd name="T11" fmla="*/ 13 h 35"/>
                <a:gd name="T12" fmla="*/ 7 w 21"/>
                <a:gd name="T13" fmla="*/ 7 h 35"/>
                <a:gd name="T14" fmla="*/ 10 w 21"/>
                <a:gd name="T15" fmla="*/ 1 h 35"/>
                <a:gd name="T16" fmla="*/ 10 w 21"/>
                <a:gd name="T17" fmla="*/ 0 h 35"/>
                <a:gd name="T18" fmla="*/ 10 w 21"/>
                <a:gd name="T19" fmla="*/ 0 h 35"/>
                <a:gd name="T20" fmla="*/ 11 w 21"/>
                <a:gd name="T21" fmla="*/ 3 h 35"/>
                <a:gd name="T22" fmla="*/ 14 w 21"/>
                <a:gd name="T23" fmla="*/ 9 h 35"/>
                <a:gd name="T24" fmla="*/ 18 w 21"/>
                <a:gd name="T25" fmla="*/ 13 h 35"/>
                <a:gd name="T26" fmla="*/ 21 w 21"/>
                <a:gd name="T27" fmla="*/ 20 h 35"/>
                <a:gd name="T28" fmla="*/ 20 w 21"/>
                <a:gd name="T29" fmla="*/ 30 h 35"/>
                <a:gd name="T30" fmla="*/ 14 w 21"/>
                <a:gd name="T31" fmla="*/ 35 h 35"/>
                <a:gd name="T32" fmla="*/ 11 w 21"/>
                <a:gd name="T33" fmla="*/ 35 h 35"/>
                <a:gd name="T34" fmla="*/ 7 w 21"/>
                <a:gd name="T35" fmla="*/ 30 h 35"/>
                <a:gd name="T36" fmla="*/ 7 w 21"/>
                <a:gd name="T37" fmla="*/ 29 h 35"/>
                <a:gd name="T38" fmla="*/ 7 w 21"/>
                <a:gd name="T39" fmla="*/ 29 h 35"/>
                <a:gd name="T40" fmla="*/ 7 w 21"/>
                <a:gd name="T41" fmla="*/ 29 h 35"/>
                <a:gd name="T42" fmla="*/ 5 w 21"/>
                <a:gd name="T43" fmla="*/ 27 h 35"/>
                <a:gd name="T44" fmla="*/ 4 w 21"/>
                <a:gd name="T45" fmla="*/ 24 h 35"/>
                <a:gd name="T46" fmla="*/ 3 w 21"/>
                <a:gd name="T47" fmla="*/ 19 h 35"/>
                <a:gd name="T48" fmla="*/ 4 w 21"/>
                <a:gd name="T49" fmla="*/ 17 h 35"/>
                <a:gd name="T50" fmla="*/ 4 w 21"/>
                <a:gd name="T51" fmla="*/ 17 h 35"/>
                <a:gd name="T52" fmla="*/ 4 w 21"/>
                <a:gd name="T53" fmla="*/ 17 h 35"/>
                <a:gd name="T54" fmla="*/ 4 w 21"/>
                <a:gd name="T55" fmla="*/ 17 h 35"/>
                <a:gd name="T56" fmla="*/ 4 w 21"/>
                <a:gd name="T57" fmla="*/ 17 h 35"/>
                <a:gd name="T58" fmla="*/ 1 w 21"/>
                <a:gd name="T59" fmla="*/ 22 h 35"/>
                <a:gd name="T60" fmla="*/ 1 w 21"/>
                <a:gd name="T61" fmla="*/ 24 h 35"/>
                <a:gd name="T62" fmla="*/ 5 w 21"/>
                <a:gd name="T63" fmla="*/ 30 h 35"/>
                <a:gd name="T64" fmla="*/ 5 w 21"/>
                <a:gd name="T65" fmla="*/ 30 h 35"/>
                <a:gd name="T66" fmla="*/ 7 w 21"/>
                <a:gd name="T67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" h="35">
                  <a:moveTo>
                    <a:pt x="10" y="35"/>
                  </a:moveTo>
                  <a:lnTo>
                    <a:pt x="7" y="35"/>
                  </a:lnTo>
                  <a:lnTo>
                    <a:pt x="4" y="33"/>
                  </a:lnTo>
                  <a:lnTo>
                    <a:pt x="3" y="32"/>
                  </a:lnTo>
                  <a:lnTo>
                    <a:pt x="1" y="29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5" y="10"/>
                  </a:lnTo>
                  <a:lnTo>
                    <a:pt x="7" y="7"/>
                  </a:lnTo>
                  <a:lnTo>
                    <a:pt x="8" y="4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3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6" y="10"/>
                  </a:lnTo>
                  <a:lnTo>
                    <a:pt x="18" y="13"/>
                  </a:lnTo>
                  <a:lnTo>
                    <a:pt x="20" y="16"/>
                  </a:lnTo>
                  <a:lnTo>
                    <a:pt x="21" y="20"/>
                  </a:lnTo>
                  <a:lnTo>
                    <a:pt x="21" y="26"/>
                  </a:lnTo>
                  <a:lnTo>
                    <a:pt x="20" y="30"/>
                  </a:lnTo>
                  <a:lnTo>
                    <a:pt x="17" y="33"/>
                  </a:lnTo>
                  <a:lnTo>
                    <a:pt x="14" y="35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10" y="35"/>
                  </a:lnTo>
                  <a:close/>
                  <a:moveTo>
                    <a:pt x="7" y="30"/>
                  </a:moveTo>
                  <a:lnTo>
                    <a:pt x="7" y="30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3" y="19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3" y="27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B0F0"/>
            </a:solidFill>
            <a:ln w="317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800"/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5559548" y="2582061"/>
            <a:ext cx="129129" cy="268397"/>
            <a:chOff x="6037263" y="3362326"/>
            <a:chExt cx="163513" cy="290513"/>
          </a:xfrm>
          <a:solidFill>
            <a:schemeClr val="bg2">
              <a:lumMod val="25000"/>
            </a:schemeClr>
          </a:solidFill>
        </p:grpSpPr>
        <p:sp>
          <p:nvSpPr>
            <p:cNvPr id="188" name="Freeform 14"/>
            <p:cNvSpPr>
              <a:spLocks noEditPoints="1"/>
            </p:cNvSpPr>
            <p:nvPr/>
          </p:nvSpPr>
          <p:spPr bwMode="auto">
            <a:xfrm>
              <a:off x="6037263" y="3362326"/>
              <a:ext cx="163513" cy="290513"/>
            </a:xfrm>
            <a:custGeom>
              <a:avLst/>
              <a:gdLst>
                <a:gd name="T0" fmla="*/ 1 w 309"/>
                <a:gd name="T1" fmla="*/ 495 h 548"/>
                <a:gd name="T2" fmla="*/ 1 w 309"/>
                <a:gd name="T3" fmla="*/ 442 h 548"/>
                <a:gd name="T4" fmla="*/ 77 w 309"/>
                <a:gd name="T5" fmla="*/ 439 h 548"/>
                <a:gd name="T6" fmla="*/ 77 w 309"/>
                <a:gd name="T7" fmla="*/ 410 h 548"/>
                <a:gd name="T8" fmla="*/ 77 w 309"/>
                <a:gd name="T9" fmla="*/ 192 h 548"/>
                <a:gd name="T10" fmla="*/ 76 w 309"/>
                <a:gd name="T11" fmla="*/ 0 h 548"/>
                <a:gd name="T12" fmla="*/ 128 w 309"/>
                <a:gd name="T13" fmla="*/ 0 h 548"/>
                <a:gd name="T14" fmla="*/ 166 w 309"/>
                <a:gd name="T15" fmla="*/ 0 h 548"/>
                <a:gd name="T16" fmla="*/ 192 w 309"/>
                <a:gd name="T17" fmla="*/ 0 h 548"/>
                <a:gd name="T18" fmla="*/ 192 w 309"/>
                <a:gd name="T19" fmla="*/ 60 h 548"/>
                <a:gd name="T20" fmla="*/ 238 w 309"/>
                <a:gd name="T21" fmla="*/ 60 h 548"/>
                <a:gd name="T22" fmla="*/ 278 w 309"/>
                <a:gd name="T23" fmla="*/ 60 h 548"/>
                <a:gd name="T24" fmla="*/ 278 w 309"/>
                <a:gd name="T25" fmla="*/ 126 h 548"/>
                <a:gd name="T26" fmla="*/ 267 w 309"/>
                <a:gd name="T27" fmla="*/ 126 h 548"/>
                <a:gd name="T28" fmla="*/ 267 w 309"/>
                <a:gd name="T29" fmla="*/ 83 h 548"/>
                <a:gd name="T30" fmla="*/ 192 w 309"/>
                <a:gd name="T31" fmla="*/ 83 h 548"/>
                <a:gd name="T32" fmla="*/ 192 w 309"/>
                <a:gd name="T33" fmla="*/ 263 h 548"/>
                <a:gd name="T34" fmla="*/ 194 w 309"/>
                <a:gd name="T35" fmla="*/ 441 h 548"/>
                <a:gd name="T36" fmla="*/ 237 w 309"/>
                <a:gd name="T37" fmla="*/ 442 h 548"/>
                <a:gd name="T38" fmla="*/ 309 w 309"/>
                <a:gd name="T39" fmla="*/ 442 h 548"/>
                <a:gd name="T40" fmla="*/ 309 w 309"/>
                <a:gd name="T41" fmla="*/ 491 h 548"/>
                <a:gd name="T42" fmla="*/ 309 w 309"/>
                <a:gd name="T43" fmla="*/ 547 h 548"/>
                <a:gd name="T44" fmla="*/ 120 w 309"/>
                <a:gd name="T45" fmla="*/ 548 h 548"/>
                <a:gd name="T46" fmla="*/ 0 w 309"/>
                <a:gd name="T47" fmla="*/ 547 h 548"/>
                <a:gd name="T48" fmla="*/ 1 w 309"/>
                <a:gd name="T49" fmla="*/ 495 h 548"/>
                <a:gd name="T50" fmla="*/ 267 w 309"/>
                <a:gd name="T51" fmla="*/ 491 h 548"/>
                <a:gd name="T52" fmla="*/ 267 w 309"/>
                <a:gd name="T53" fmla="*/ 462 h 548"/>
                <a:gd name="T54" fmla="*/ 120 w 309"/>
                <a:gd name="T55" fmla="*/ 462 h 548"/>
                <a:gd name="T56" fmla="*/ 204 w 309"/>
                <a:gd name="T57" fmla="*/ 462 h 548"/>
                <a:gd name="T58" fmla="*/ 24 w 309"/>
                <a:gd name="T59" fmla="*/ 462 h 548"/>
                <a:gd name="T60" fmla="*/ 24 w 309"/>
                <a:gd name="T61" fmla="*/ 492 h 548"/>
                <a:gd name="T62" fmla="*/ 24 w 309"/>
                <a:gd name="T63" fmla="*/ 520 h 548"/>
                <a:gd name="T64" fmla="*/ 120 w 309"/>
                <a:gd name="T65" fmla="*/ 520 h 548"/>
                <a:gd name="T66" fmla="*/ 267 w 309"/>
                <a:gd name="T67" fmla="*/ 518 h 548"/>
                <a:gd name="T68" fmla="*/ 267 w 309"/>
                <a:gd name="T69" fmla="*/ 491 h 548"/>
                <a:gd name="T70" fmla="*/ 163 w 309"/>
                <a:gd name="T71" fmla="*/ 232 h 548"/>
                <a:gd name="T72" fmla="*/ 163 w 309"/>
                <a:gd name="T73" fmla="*/ 31 h 548"/>
                <a:gd name="T74" fmla="*/ 135 w 309"/>
                <a:gd name="T75" fmla="*/ 31 h 548"/>
                <a:gd name="T76" fmla="*/ 106 w 309"/>
                <a:gd name="T77" fmla="*/ 31 h 548"/>
                <a:gd name="T78" fmla="*/ 106 w 309"/>
                <a:gd name="T79" fmla="*/ 232 h 548"/>
                <a:gd name="T80" fmla="*/ 106 w 309"/>
                <a:gd name="T81" fmla="*/ 441 h 548"/>
                <a:gd name="T82" fmla="*/ 136 w 309"/>
                <a:gd name="T83" fmla="*/ 441 h 548"/>
                <a:gd name="T84" fmla="*/ 165 w 309"/>
                <a:gd name="T85" fmla="*/ 441 h 548"/>
                <a:gd name="T86" fmla="*/ 163 w 309"/>
                <a:gd name="T87" fmla="*/ 232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9" h="548">
                  <a:moveTo>
                    <a:pt x="1" y="495"/>
                  </a:moveTo>
                  <a:lnTo>
                    <a:pt x="1" y="442"/>
                  </a:lnTo>
                  <a:lnTo>
                    <a:pt x="77" y="439"/>
                  </a:lnTo>
                  <a:lnTo>
                    <a:pt x="77" y="410"/>
                  </a:lnTo>
                  <a:lnTo>
                    <a:pt x="77" y="192"/>
                  </a:lnTo>
                  <a:lnTo>
                    <a:pt x="76" y="0"/>
                  </a:lnTo>
                  <a:lnTo>
                    <a:pt x="128" y="0"/>
                  </a:lnTo>
                  <a:lnTo>
                    <a:pt x="166" y="0"/>
                  </a:lnTo>
                  <a:lnTo>
                    <a:pt x="192" y="0"/>
                  </a:lnTo>
                  <a:lnTo>
                    <a:pt x="192" y="60"/>
                  </a:lnTo>
                  <a:lnTo>
                    <a:pt x="238" y="60"/>
                  </a:lnTo>
                  <a:lnTo>
                    <a:pt x="278" y="60"/>
                  </a:lnTo>
                  <a:lnTo>
                    <a:pt x="278" y="126"/>
                  </a:lnTo>
                  <a:lnTo>
                    <a:pt x="267" y="126"/>
                  </a:lnTo>
                  <a:lnTo>
                    <a:pt x="267" y="83"/>
                  </a:lnTo>
                  <a:lnTo>
                    <a:pt x="192" y="83"/>
                  </a:lnTo>
                  <a:lnTo>
                    <a:pt x="192" y="263"/>
                  </a:lnTo>
                  <a:lnTo>
                    <a:pt x="194" y="441"/>
                  </a:lnTo>
                  <a:lnTo>
                    <a:pt x="237" y="442"/>
                  </a:lnTo>
                  <a:lnTo>
                    <a:pt x="309" y="442"/>
                  </a:lnTo>
                  <a:lnTo>
                    <a:pt x="309" y="491"/>
                  </a:lnTo>
                  <a:lnTo>
                    <a:pt x="309" y="547"/>
                  </a:lnTo>
                  <a:lnTo>
                    <a:pt x="120" y="548"/>
                  </a:lnTo>
                  <a:lnTo>
                    <a:pt x="0" y="547"/>
                  </a:lnTo>
                  <a:lnTo>
                    <a:pt x="1" y="495"/>
                  </a:lnTo>
                  <a:close/>
                  <a:moveTo>
                    <a:pt x="267" y="491"/>
                  </a:moveTo>
                  <a:lnTo>
                    <a:pt x="267" y="462"/>
                  </a:lnTo>
                  <a:lnTo>
                    <a:pt x="120" y="462"/>
                  </a:lnTo>
                  <a:lnTo>
                    <a:pt x="204" y="462"/>
                  </a:lnTo>
                  <a:lnTo>
                    <a:pt x="24" y="462"/>
                  </a:lnTo>
                  <a:lnTo>
                    <a:pt x="24" y="492"/>
                  </a:lnTo>
                  <a:lnTo>
                    <a:pt x="24" y="520"/>
                  </a:lnTo>
                  <a:lnTo>
                    <a:pt x="120" y="520"/>
                  </a:lnTo>
                  <a:lnTo>
                    <a:pt x="267" y="518"/>
                  </a:lnTo>
                  <a:lnTo>
                    <a:pt x="267" y="491"/>
                  </a:lnTo>
                  <a:close/>
                  <a:moveTo>
                    <a:pt x="163" y="232"/>
                  </a:moveTo>
                  <a:lnTo>
                    <a:pt x="163" y="31"/>
                  </a:lnTo>
                  <a:lnTo>
                    <a:pt x="135" y="31"/>
                  </a:lnTo>
                  <a:lnTo>
                    <a:pt x="106" y="31"/>
                  </a:lnTo>
                  <a:lnTo>
                    <a:pt x="106" y="232"/>
                  </a:lnTo>
                  <a:lnTo>
                    <a:pt x="106" y="441"/>
                  </a:lnTo>
                  <a:lnTo>
                    <a:pt x="136" y="441"/>
                  </a:lnTo>
                  <a:lnTo>
                    <a:pt x="165" y="441"/>
                  </a:lnTo>
                  <a:lnTo>
                    <a:pt x="163" y="232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800"/>
            </a:p>
          </p:txBody>
        </p:sp>
        <p:sp>
          <p:nvSpPr>
            <p:cNvPr id="189" name="Freeform 16"/>
            <p:cNvSpPr>
              <a:spLocks noEditPoints="1"/>
            </p:cNvSpPr>
            <p:nvPr/>
          </p:nvSpPr>
          <p:spPr bwMode="auto">
            <a:xfrm>
              <a:off x="6181725" y="3436938"/>
              <a:ext cx="11113" cy="19050"/>
            </a:xfrm>
            <a:custGeom>
              <a:avLst/>
              <a:gdLst>
                <a:gd name="T0" fmla="*/ 7 w 21"/>
                <a:gd name="T1" fmla="*/ 34 h 36"/>
                <a:gd name="T2" fmla="*/ 3 w 21"/>
                <a:gd name="T3" fmla="*/ 31 h 36"/>
                <a:gd name="T4" fmla="*/ 0 w 21"/>
                <a:gd name="T5" fmla="*/ 27 h 36"/>
                <a:gd name="T6" fmla="*/ 0 w 21"/>
                <a:gd name="T7" fmla="*/ 23 h 36"/>
                <a:gd name="T8" fmla="*/ 0 w 21"/>
                <a:gd name="T9" fmla="*/ 19 h 36"/>
                <a:gd name="T10" fmla="*/ 3 w 21"/>
                <a:gd name="T11" fmla="*/ 13 h 36"/>
                <a:gd name="T12" fmla="*/ 7 w 21"/>
                <a:gd name="T13" fmla="*/ 7 h 36"/>
                <a:gd name="T14" fmla="*/ 10 w 21"/>
                <a:gd name="T15" fmla="*/ 3 h 36"/>
                <a:gd name="T16" fmla="*/ 10 w 21"/>
                <a:gd name="T17" fmla="*/ 0 h 36"/>
                <a:gd name="T18" fmla="*/ 10 w 21"/>
                <a:gd name="T19" fmla="*/ 0 h 36"/>
                <a:gd name="T20" fmla="*/ 11 w 21"/>
                <a:gd name="T21" fmla="*/ 3 h 36"/>
                <a:gd name="T22" fmla="*/ 16 w 21"/>
                <a:gd name="T23" fmla="*/ 9 h 36"/>
                <a:gd name="T24" fmla="*/ 18 w 21"/>
                <a:gd name="T25" fmla="*/ 13 h 36"/>
                <a:gd name="T26" fmla="*/ 21 w 21"/>
                <a:gd name="T27" fmla="*/ 21 h 36"/>
                <a:gd name="T28" fmla="*/ 20 w 21"/>
                <a:gd name="T29" fmla="*/ 30 h 36"/>
                <a:gd name="T30" fmla="*/ 14 w 21"/>
                <a:gd name="T31" fmla="*/ 34 h 36"/>
                <a:gd name="T32" fmla="*/ 11 w 21"/>
                <a:gd name="T33" fmla="*/ 36 h 36"/>
                <a:gd name="T34" fmla="*/ 7 w 21"/>
                <a:gd name="T35" fmla="*/ 30 h 36"/>
                <a:gd name="T36" fmla="*/ 7 w 21"/>
                <a:gd name="T37" fmla="*/ 29 h 36"/>
                <a:gd name="T38" fmla="*/ 7 w 21"/>
                <a:gd name="T39" fmla="*/ 29 h 36"/>
                <a:gd name="T40" fmla="*/ 7 w 21"/>
                <a:gd name="T41" fmla="*/ 29 h 36"/>
                <a:gd name="T42" fmla="*/ 5 w 21"/>
                <a:gd name="T43" fmla="*/ 27 h 36"/>
                <a:gd name="T44" fmla="*/ 4 w 21"/>
                <a:gd name="T45" fmla="*/ 26 h 36"/>
                <a:gd name="T46" fmla="*/ 4 w 21"/>
                <a:gd name="T47" fmla="*/ 19 h 36"/>
                <a:gd name="T48" fmla="*/ 4 w 21"/>
                <a:gd name="T49" fmla="*/ 17 h 36"/>
                <a:gd name="T50" fmla="*/ 4 w 21"/>
                <a:gd name="T51" fmla="*/ 17 h 36"/>
                <a:gd name="T52" fmla="*/ 4 w 21"/>
                <a:gd name="T53" fmla="*/ 17 h 36"/>
                <a:gd name="T54" fmla="*/ 4 w 21"/>
                <a:gd name="T55" fmla="*/ 17 h 36"/>
                <a:gd name="T56" fmla="*/ 4 w 21"/>
                <a:gd name="T57" fmla="*/ 17 h 36"/>
                <a:gd name="T58" fmla="*/ 3 w 21"/>
                <a:gd name="T59" fmla="*/ 21 h 36"/>
                <a:gd name="T60" fmla="*/ 3 w 21"/>
                <a:gd name="T61" fmla="*/ 24 h 36"/>
                <a:gd name="T62" fmla="*/ 5 w 21"/>
                <a:gd name="T63" fmla="*/ 30 h 36"/>
                <a:gd name="T64" fmla="*/ 5 w 21"/>
                <a:gd name="T65" fmla="*/ 30 h 36"/>
                <a:gd name="T66" fmla="*/ 7 w 21"/>
                <a:gd name="T6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" h="36">
                  <a:moveTo>
                    <a:pt x="10" y="36"/>
                  </a:moveTo>
                  <a:lnTo>
                    <a:pt x="7" y="34"/>
                  </a:lnTo>
                  <a:lnTo>
                    <a:pt x="4" y="33"/>
                  </a:lnTo>
                  <a:lnTo>
                    <a:pt x="3" y="31"/>
                  </a:lnTo>
                  <a:lnTo>
                    <a:pt x="1" y="29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5" y="10"/>
                  </a:lnTo>
                  <a:lnTo>
                    <a:pt x="7" y="7"/>
                  </a:lnTo>
                  <a:lnTo>
                    <a:pt x="8" y="4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3"/>
                  </a:lnTo>
                  <a:lnTo>
                    <a:pt x="14" y="9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8" y="13"/>
                  </a:lnTo>
                  <a:lnTo>
                    <a:pt x="20" y="16"/>
                  </a:lnTo>
                  <a:lnTo>
                    <a:pt x="21" y="21"/>
                  </a:lnTo>
                  <a:lnTo>
                    <a:pt x="21" y="26"/>
                  </a:lnTo>
                  <a:lnTo>
                    <a:pt x="20" y="30"/>
                  </a:lnTo>
                  <a:lnTo>
                    <a:pt x="17" y="33"/>
                  </a:lnTo>
                  <a:lnTo>
                    <a:pt x="14" y="34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0" y="36"/>
                  </a:lnTo>
                  <a:close/>
                  <a:moveTo>
                    <a:pt x="7" y="30"/>
                  </a:moveTo>
                  <a:lnTo>
                    <a:pt x="7" y="30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3" y="23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1" y="23"/>
                  </a:lnTo>
                  <a:lnTo>
                    <a:pt x="3" y="24"/>
                  </a:lnTo>
                  <a:lnTo>
                    <a:pt x="3" y="27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1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B0F0"/>
            </a:solidFill>
            <a:ln w="317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800"/>
            </a:p>
          </p:txBody>
        </p:sp>
        <p:sp>
          <p:nvSpPr>
            <p:cNvPr id="190" name="Freeform 17"/>
            <p:cNvSpPr>
              <a:spLocks noEditPoints="1"/>
            </p:cNvSpPr>
            <p:nvPr/>
          </p:nvSpPr>
          <p:spPr bwMode="auto">
            <a:xfrm>
              <a:off x="6181725" y="3467101"/>
              <a:ext cx="12700" cy="19050"/>
            </a:xfrm>
            <a:custGeom>
              <a:avLst/>
              <a:gdLst>
                <a:gd name="T0" fmla="*/ 8 w 23"/>
                <a:gd name="T1" fmla="*/ 35 h 36"/>
                <a:gd name="T2" fmla="*/ 4 w 23"/>
                <a:gd name="T3" fmla="*/ 32 h 36"/>
                <a:gd name="T4" fmla="*/ 1 w 23"/>
                <a:gd name="T5" fmla="*/ 28 h 36"/>
                <a:gd name="T6" fmla="*/ 0 w 23"/>
                <a:gd name="T7" fmla="*/ 23 h 36"/>
                <a:gd name="T8" fmla="*/ 1 w 23"/>
                <a:gd name="T9" fmla="*/ 19 h 36"/>
                <a:gd name="T10" fmla="*/ 4 w 23"/>
                <a:gd name="T11" fmla="*/ 13 h 36"/>
                <a:gd name="T12" fmla="*/ 8 w 23"/>
                <a:gd name="T13" fmla="*/ 8 h 36"/>
                <a:gd name="T14" fmla="*/ 11 w 23"/>
                <a:gd name="T15" fmla="*/ 3 h 36"/>
                <a:gd name="T16" fmla="*/ 11 w 23"/>
                <a:gd name="T17" fmla="*/ 0 h 36"/>
                <a:gd name="T18" fmla="*/ 11 w 23"/>
                <a:gd name="T19" fmla="*/ 0 h 36"/>
                <a:gd name="T20" fmla="*/ 13 w 23"/>
                <a:gd name="T21" fmla="*/ 3 h 36"/>
                <a:gd name="T22" fmla="*/ 16 w 23"/>
                <a:gd name="T23" fmla="*/ 9 h 36"/>
                <a:gd name="T24" fmla="*/ 20 w 23"/>
                <a:gd name="T25" fmla="*/ 13 h 36"/>
                <a:gd name="T26" fmla="*/ 23 w 23"/>
                <a:gd name="T27" fmla="*/ 22 h 36"/>
                <a:gd name="T28" fmla="*/ 21 w 23"/>
                <a:gd name="T29" fmla="*/ 30 h 36"/>
                <a:gd name="T30" fmla="*/ 16 w 23"/>
                <a:gd name="T31" fmla="*/ 35 h 36"/>
                <a:gd name="T32" fmla="*/ 11 w 23"/>
                <a:gd name="T33" fmla="*/ 36 h 36"/>
                <a:gd name="T34" fmla="*/ 8 w 23"/>
                <a:gd name="T35" fmla="*/ 30 h 36"/>
                <a:gd name="T36" fmla="*/ 8 w 23"/>
                <a:gd name="T37" fmla="*/ 29 h 36"/>
                <a:gd name="T38" fmla="*/ 8 w 23"/>
                <a:gd name="T39" fmla="*/ 29 h 36"/>
                <a:gd name="T40" fmla="*/ 8 w 23"/>
                <a:gd name="T41" fmla="*/ 29 h 36"/>
                <a:gd name="T42" fmla="*/ 7 w 23"/>
                <a:gd name="T43" fmla="*/ 28 h 36"/>
                <a:gd name="T44" fmla="*/ 5 w 23"/>
                <a:gd name="T45" fmla="*/ 26 h 36"/>
                <a:gd name="T46" fmla="*/ 4 w 23"/>
                <a:gd name="T47" fmla="*/ 19 h 36"/>
                <a:gd name="T48" fmla="*/ 5 w 23"/>
                <a:gd name="T49" fmla="*/ 18 h 36"/>
                <a:gd name="T50" fmla="*/ 5 w 23"/>
                <a:gd name="T51" fmla="*/ 18 h 36"/>
                <a:gd name="T52" fmla="*/ 5 w 23"/>
                <a:gd name="T53" fmla="*/ 18 h 36"/>
                <a:gd name="T54" fmla="*/ 5 w 23"/>
                <a:gd name="T55" fmla="*/ 18 h 36"/>
                <a:gd name="T56" fmla="*/ 4 w 23"/>
                <a:gd name="T57" fmla="*/ 18 h 36"/>
                <a:gd name="T58" fmla="*/ 3 w 23"/>
                <a:gd name="T59" fmla="*/ 22 h 36"/>
                <a:gd name="T60" fmla="*/ 3 w 23"/>
                <a:gd name="T61" fmla="*/ 25 h 36"/>
                <a:gd name="T62" fmla="*/ 7 w 23"/>
                <a:gd name="T63" fmla="*/ 30 h 36"/>
                <a:gd name="T64" fmla="*/ 7 w 23"/>
                <a:gd name="T65" fmla="*/ 30 h 36"/>
                <a:gd name="T66" fmla="*/ 8 w 23"/>
                <a:gd name="T6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36">
                  <a:moveTo>
                    <a:pt x="11" y="36"/>
                  </a:moveTo>
                  <a:lnTo>
                    <a:pt x="8" y="35"/>
                  </a:lnTo>
                  <a:lnTo>
                    <a:pt x="5" y="33"/>
                  </a:lnTo>
                  <a:lnTo>
                    <a:pt x="4" y="32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19"/>
                  </a:lnTo>
                  <a:lnTo>
                    <a:pt x="3" y="15"/>
                  </a:lnTo>
                  <a:lnTo>
                    <a:pt x="4" y="13"/>
                  </a:lnTo>
                  <a:lnTo>
                    <a:pt x="5" y="10"/>
                  </a:lnTo>
                  <a:lnTo>
                    <a:pt x="8" y="8"/>
                  </a:lnTo>
                  <a:lnTo>
                    <a:pt x="10" y="5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3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7" y="10"/>
                  </a:lnTo>
                  <a:lnTo>
                    <a:pt x="20" y="13"/>
                  </a:lnTo>
                  <a:lnTo>
                    <a:pt x="20" y="16"/>
                  </a:lnTo>
                  <a:lnTo>
                    <a:pt x="23" y="22"/>
                  </a:lnTo>
                  <a:lnTo>
                    <a:pt x="23" y="26"/>
                  </a:lnTo>
                  <a:lnTo>
                    <a:pt x="21" y="30"/>
                  </a:lnTo>
                  <a:lnTo>
                    <a:pt x="18" y="33"/>
                  </a:lnTo>
                  <a:lnTo>
                    <a:pt x="16" y="35"/>
                  </a:lnTo>
                  <a:lnTo>
                    <a:pt x="13" y="35"/>
                  </a:lnTo>
                  <a:lnTo>
                    <a:pt x="11" y="36"/>
                  </a:lnTo>
                  <a:lnTo>
                    <a:pt x="11" y="36"/>
                  </a:lnTo>
                  <a:close/>
                  <a:moveTo>
                    <a:pt x="8" y="30"/>
                  </a:moveTo>
                  <a:lnTo>
                    <a:pt x="8" y="30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4" y="18"/>
                  </a:lnTo>
                  <a:lnTo>
                    <a:pt x="4" y="20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5"/>
                  </a:lnTo>
                  <a:lnTo>
                    <a:pt x="4" y="28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8" y="30"/>
                  </a:lnTo>
                  <a:close/>
                </a:path>
              </a:pathLst>
            </a:custGeom>
            <a:solidFill>
              <a:srgbClr val="00B0F0"/>
            </a:solidFill>
            <a:ln w="317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800"/>
            </a:p>
          </p:txBody>
        </p:sp>
        <p:sp>
          <p:nvSpPr>
            <p:cNvPr id="191" name="Freeform 18"/>
            <p:cNvSpPr>
              <a:spLocks noEditPoints="1"/>
            </p:cNvSpPr>
            <p:nvPr/>
          </p:nvSpPr>
          <p:spPr bwMode="auto">
            <a:xfrm>
              <a:off x="6169025" y="3454401"/>
              <a:ext cx="12700" cy="19050"/>
            </a:xfrm>
            <a:custGeom>
              <a:avLst/>
              <a:gdLst>
                <a:gd name="T0" fmla="*/ 7 w 23"/>
                <a:gd name="T1" fmla="*/ 36 h 36"/>
                <a:gd name="T2" fmla="*/ 3 w 23"/>
                <a:gd name="T3" fmla="*/ 32 h 36"/>
                <a:gd name="T4" fmla="*/ 0 w 23"/>
                <a:gd name="T5" fmla="*/ 28 h 36"/>
                <a:gd name="T6" fmla="*/ 0 w 23"/>
                <a:gd name="T7" fmla="*/ 25 h 36"/>
                <a:gd name="T8" fmla="*/ 0 w 23"/>
                <a:gd name="T9" fmla="*/ 19 h 36"/>
                <a:gd name="T10" fmla="*/ 5 w 23"/>
                <a:gd name="T11" fmla="*/ 13 h 36"/>
                <a:gd name="T12" fmla="*/ 7 w 23"/>
                <a:gd name="T13" fmla="*/ 8 h 36"/>
                <a:gd name="T14" fmla="*/ 10 w 23"/>
                <a:gd name="T15" fmla="*/ 3 h 36"/>
                <a:gd name="T16" fmla="*/ 12 w 23"/>
                <a:gd name="T17" fmla="*/ 0 h 36"/>
                <a:gd name="T18" fmla="*/ 12 w 23"/>
                <a:gd name="T19" fmla="*/ 0 h 36"/>
                <a:gd name="T20" fmla="*/ 12 w 23"/>
                <a:gd name="T21" fmla="*/ 5 h 36"/>
                <a:gd name="T22" fmla="*/ 16 w 23"/>
                <a:gd name="T23" fmla="*/ 9 h 36"/>
                <a:gd name="T24" fmla="*/ 19 w 23"/>
                <a:gd name="T25" fmla="*/ 15 h 36"/>
                <a:gd name="T26" fmla="*/ 23 w 23"/>
                <a:gd name="T27" fmla="*/ 22 h 36"/>
                <a:gd name="T28" fmla="*/ 20 w 23"/>
                <a:gd name="T29" fmla="*/ 31 h 36"/>
                <a:gd name="T30" fmla="*/ 16 w 23"/>
                <a:gd name="T31" fmla="*/ 35 h 36"/>
                <a:gd name="T32" fmla="*/ 12 w 23"/>
                <a:gd name="T33" fmla="*/ 36 h 36"/>
                <a:gd name="T34" fmla="*/ 7 w 23"/>
                <a:gd name="T35" fmla="*/ 32 h 36"/>
                <a:gd name="T36" fmla="*/ 9 w 23"/>
                <a:gd name="T37" fmla="*/ 31 h 36"/>
                <a:gd name="T38" fmla="*/ 9 w 23"/>
                <a:gd name="T39" fmla="*/ 31 h 36"/>
                <a:gd name="T40" fmla="*/ 7 w 23"/>
                <a:gd name="T41" fmla="*/ 29 h 36"/>
                <a:gd name="T42" fmla="*/ 6 w 23"/>
                <a:gd name="T43" fmla="*/ 28 h 36"/>
                <a:gd name="T44" fmla="*/ 5 w 23"/>
                <a:gd name="T45" fmla="*/ 26 h 36"/>
                <a:gd name="T46" fmla="*/ 5 w 23"/>
                <a:gd name="T47" fmla="*/ 21 h 36"/>
                <a:gd name="T48" fmla="*/ 5 w 23"/>
                <a:gd name="T49" fmla="*/ 19 h 36"/>
                <a:gd name="T50" fmla="*/ 5 w 23"/>
                <a:gd name="T51" fmla="*/ 19 h 36"/>
                <a:gd name="T52" fmla="*/ 5 w 23"/>
                <a:gd name="T53" fmla="*/ 18 h 36"/>
                <a:gd name="T54" fmla="*/ 5 w 23"/>
                <a:gd name="T55" fmla="*/ 18 h 36"/>
                <a:gd name="T56" fmla="*/ 5 w 23"/>
                <a:gd name="T57" fmla="*/ 19 h 36"/>
                <a:gd name="T58" fmla="*/ 3 w 23"/>
                <a:gd name="T59" fmla="*/ 22 h 36"/>
                <a:gd name="T60" fmla="*/ 3 w 23"/>
                <a:gd name="T61" fmla="*/ 25 h 36"/>
                <a:gd name="T62" fmla="*/ 6 w 23"/>
                <a:gd name="T63" fmla="*/ 31 h 36"/>
                <a:gd name="T64" fmla="*/ 6 w 23"/>
                <a:gd name="T65" fmla="*/ 32 h 36"/>
                <a:gd name="T66" fmla="*/ 7 w 23"/>
                <a:gd name="T67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36">
                  <a:moveTo>
                    <a:pt x="10" y="36"/>
                  </a:moveTo>
                  <a:lnTo>
                    <a:pt x="7" y="36"/>
                  </a:lnTo>
                  <a:lnTo>
                    <a:pt x="6" y="35"/>
                  </a:lnTo>
                  <a:lnTo>
                    <a:pt x="3" y="32"/>
                  </a:lnTo>
                  <a:lnTo>
                    <a:pt x="2" y="31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3" y="16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8"/>
                  </a:lnTo>
                  <a:lnTo>
                    <a:pt x="9" y="6"/>
                  </a:lnTo>
                  <a:lnTo>
                    <a:pt x="10" y="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5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9" y="15"/>
                  </a:lnTo>
                  <a:lnTo>
                    <a:pt x="20" y="16"/>
                  </a:lnTo>
                  <a:lnTo>
                    <a:pt x="23" y="22"/>
                  </a:lnTo>
                  <a:lnTo>
                    <a:pt x="22" y="26"/>
                  </a:lnTo>
                  <a:lnTo>
                    <a:pt x="20" y="31"/>
                  </a:lnTo>
                  <a:lnTo>
                    <a:pt x="18" y="34"/>
                  </a:lnTo>
                  <a:lnTo>
                    <a:pt x="16" y="35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0" y="36"/>
                  </a:lnTo>
                  <a:close/>
                  <a:moveTo>
                    <a:pt x="7" y="32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5" y="21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5"/>
                  </a:lnTo>
                  <a:lnTo>
                    <a:pt x="3" y="29"/>
                  </a:lnTo>
                  <a:lnTo>
                    <a:pt x="6" y="31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7" y="32"/>
                  </a:lnTo>
                  <a:lnTo>
                    <a:pt x="7" y="32"/>
                  </a:lnTo>
                  <a:close/>
                </a:path>
              </a:pathLst>
            </a:custGeom>
            <a:solidFill>
              <a:srgbClr val="00B0F0"/>
            </a:solidFill>
            <a:ln w="317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800"/>
            </a:p>
          </p:txBody>
        </p:sp>
        <p:sp>
          <p:nvSpPr>
            <p:cNvPr id="192" name="Freeform 19"/>
            <p:cNvSpPr>
              <a:spLocks noEditPoints="1"/>
            </p:cNvSpPr>
            <p:nvPr/>
          </p:nvSpPr>
          <p:spPr bwMode="auto">
            <a:xfrm>
              <a:off x="6170613" y="3482976"/>
              <a:ext cx="11113" cy="19050"/>
            </a:xfrm>
            <a:custGeom>
              <a:avLst/>
              <a:gdLst>
                <a:gd name="T0" fmla="*/ 7 w 21"/>
                <a:gd name="T1" fmla="*/ 35 h 35"/>
                <a:gd name="T2" fmla="*/ 3 w 21"/>
                <a:gd name="T3" fmla="*/ 32 h 35"/>
                <a:gd name="T4" fmla="*/ 0 w 21"/>
                <a:gd name="T5" fmla="*/ 26 h 35"/>
                <a:gd name="T6" fmla="*/ 0 w 21"/>
                <a:gd name="T7" fmla="*/ 23 h 35"/>
                <a:gd name="T8" fmla="*/ 0 w 21"/>
                <a:gd name="T9" fmla="*/ 19 h 35"/>
                <a:gd name="T10" fmla="*/ 3 w 21"/>
                <a:gd name="T11" fmla="*/ 13 h 35"/>
                <a:gd name="T12" fmla="*/ 7 w 21"/>
                <a:gd name="T13" fmla="*/ 7 h 35"/>
                <a:gd name="T14" fmla="*/ 10 w 21"/>
                <a:gd name="T15" fmla="*/ 1 h 35"/>
                <a:gd name="T16" fmla="*/ 10 w 21"/>
                <a:gd name="T17" fmla="*/ 0 h 35"/>
                <a:gd name="T18" fmla="*/ 10 w 21"/>
                <a:gd name="T19" fmla="*/ 0 h 35"/>
                <a:gd name="T20" fmla="*/ 11 w 21"/>
                <a:gd name="T21" fmla="*/ 3 h 35"/>
                <a:gd name="T22" fmla="*/ 14 w 21"/>
                <a:gd name="T23" fmla="*/ 9 h 35"/>
                <a:gd name="T24" fmla="*/ 18 w 21"/>
                <a:gd name="T25" fmla="*/ 13 h 35"/>
                <a:gd name="T26" fmla="*/ 21 w 21"/>
                <a:gd name="T27" fmla="*/ 20 h 35"/>
                <a:gd name="T28" fmla="*/ 20 w 21"/>
                <a:gd name="T29" fmla="*/ 30 h 35"/>
                <a:gd name="T30" fmla="*/ 14 w 21"/>
                <a:gd name="T31" fmla="*/ 35 h 35"/>
                <a:gd name="T32" fmla="*/ 11 w 21"/>
                <a:gd name="T33" fmla="*/ 35 h 35"/>
                <a:gd name="T34" fmla="*/ 7 w 21"/>
                <a:gd name="T35" fmla="*/ 30 h 35"/>
                <a:gd name="T36" fmla="*/ 7 w 21"/>
                <a:gd name="T37" fmla="*/ 29 h 35"/>
                <a:gd name="T38" fmla="*/ 7 w 21"/>
                <a:gd name="T39" fmla="*/ 29 h 35"/>
                <a:gd name="T40" fmla="*/ 7 w 21"/>
                <a:gd name="T41" fmla="*/ 29 h 35"/>
                <a:gd name="T42" fmla="*/ 5 w 21"/>
                <a:gd name="T43" fmla="*/ 27 h 35"/>
                <a:gd name="T44" fmla="*/ 4 w 21"/>
                <a:gd name="T45" fmla="*/ 24 h 35"/>
                <a:gd name="T46" fmla="*/ 3 w 21"/>
                <a:gd name="T47" fmla="*/ 19 h 35"/>
                <a:gd name="T48" fmla="*/ 4 w 21"/>
                <a:gd name="T49" fmla="*/ 17 h 35"/>
                <a:gd name="T50" fmla="*/ 4 w 21"/>
                <a:gd name="T51" fmla="*/ 17 h 35"/>
                <a:gd name="T52" fmla="*/ 4 w 21"/>
                <a:gd name="T53" fmla="*/ 17 h 35"/>
                <a:gd name="T54" fmla="*/ 4 w 21"/>
                <a:gd name="T55" fmla="*/ 17 h 35"/>
                <a:gd name="T56" fmla="*/ 4 w 21"/>
                <a:gd name="T57" fmla="*/ 17 h 35"/>
                <a:gd name="T58" fmla="*/ 1 w 21"/>
                <a:gd name="T59" fmla="*/ 22 h 35"/>
                <a:gd name="T60" fmla="*/ 1 w 21"/>
                <a:gd name="T61" fmla="*/ 24 h 35"/>
                <a:gd name="T62" fmla="*/ 5 w 21"/>
                <a:gd name="T63" fmla="*/ 30 h 35"/>
                <a:gd name="T64" fmla="*/ 5 w 21"/>
                <a:gd name="T65" fmla="*/ 30 h 35"/>
                <a:gd name="T66" fmla="*/ 7 w 21"/>
                <a:gd name="T67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" h="35">
                  <a:moveTo>
                    <a:pt x="10" y="35"/>
                  </a:moveTo>
                  <a:lnTo>
                    <a:pt x="7" y="35"/>
                  </a:lnTo>
                  <a:lnTo>
                    <a:pt x="4" y="33"/>
                  </a:lnTo>
                  <a:lnTo>
                    <a:pt x="3" y="32"/>
                  </a:lnTo>
                  <a:lnTo>
                    <a:pt x="1" y="29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5" y="10"/>
                  </a:lnTo>
                  <a:lnTo>
                    <a:pt x="7" y="7"/>
                  </a:lnTo>
                  <a:lnTo>
                    <a:pt x="8" y="4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3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6" y="10"/>
                  </a:lnTo>
                  <a:lnTo>
                    <a:pt x="18" y="13"/>
                  </a:lnTo>
                  <a:lnTo>
                    <a:pt x="20" y="16"/>
                  </a:lnTo>
                  <a:lnTo>
                    <a:pt x="21" y="20"/>
                  </a:lnTo>
                  <a:lnTo>
                    <a:pt x="21" y="26"/>
                  </a:lnTo>
                  <a:lnTo>
                    <a:pt x="20" y="30"/>
                  </a:lnTo>
                  <a:lnTo>
                    <a:pt x="17" y="33"/>
                  </a:lnTo>
                  <a:lnTo>
                    <a:pt x="14" y="35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10" y="35"/>
                  </a:lnTo>
                  <a:close/>
                  <a:moveTo>
                    <a:pt x="7" y="30"/>
                  </a:moveTo>
                  <a:lnTo>
                    <a:pt x="7" y="30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3" y="19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3" y="27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B0F0"/>
            </a:solidFill>
            <a:ln w="317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800"/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5571041" y="1637360"/>
            <a:ext cx="129129" cy="268397"/>
            <a:chOff x="6037263" y="3362326"/>
            <a:chExt cx="163513" cy="290513"/>
          </a:xfrm>
          <a:solidFill>
            <a:schemeClr val="bg2">
              <a:lumMod val="25000"/>
            </a:schemeClr>
          </a:solidFill>
        </p:grpSpPr>
        <p:sp>
          <p:nvSpPr>
            <p:cNvPr id="183" name="Freeform 14"/>
            <p:cNvSpPr>
              <a:spLocks noEditPoints="1"/>
            </p:cNvSpPr>
            <p:nvPr/>
          </p:nvSpPr>
          <p:spPr bwMode="auto">
            <a:xfrm>
              <a:off x="6037263" y="3362326"/>
              <a:ext cx="163513" cy="290513"/>
            </a:xfrm>
            <a:custGeom>
              <a:avLst/>
              <a:gdLst>
                <a:gd name="T0" fmla="*/ 1 w 309"/>
                <a:gd name="T1" fmla="*/ 495 h 548"/>
                <a:gd name="T2" fmla="*/ 1 w 309"/>
                <a:gd name="T3" fmla="*/ 442 h 548"/>
                <a:gd name="T4" fmla="*/ 77 w 309"/>
                <a:gd name="T5" fmla="*/ 439 h 548"/>
                <a:gd name="T6" fmla="*/ 77 w 309"/>
                <a:gd name="T7" fmla="*/ 410 h 548"/>
                <a:gd name="T8" fmla="*/ 77 w 309"/>
                <a:gd name="T9" fmla="*/ 192 h 548"/>
                <a:gd name="T10" fmla="*/ 76 w 309"/>
                <a:gd name="T11" fmla="*/ 0 h 548"/>
                <a:gd name="T12" fmla="*/ 128 w 309"/>
                <a:gd name="T13" fmla="*/ 0 h 548"/>
                <a:gd name="T14" fmla="*/ 166 w 309"/>
                <a:gd name="T15" fmla="*/ 0 h 548"/>
                <a:gd name="T16" fmla="*/ 192 w 309"/>
                <a:gd name="T17" fmla="*/ 0 h 548"/>
                <a:gd name="T18" fmla="*/ 192 w 309"/>
                <a:gd name="T19" fmla="*/ 60 h 548"/>
                <a:gd name="T20" fmla="*/ 238 w 309"/>
                <a:gd name="T21" fmla="*/ 60 h 548"/>
                <a:gd name="T22" fmla="*/ 278 w 309"/>
                <a:gd name="T23" fmla="*/ 60 h 548"/>
                <a:gd name="T24" fmla="*/ 278 w 309"/>
                <a:gd name="T25" fmla="*/ 126 h 548"/>
                <a:gd name="T26" fmla="*/ 267 w 309"/>
                <a:gd name="T27" fmla="*/ 126 h 548"/>
                <a:gd name="T28" fmla="*/ 267 w 309"/>
                <a:gd name="T29" fmla="*/ 83 h 548"/>
                <a:gd name="T30" fmla="*/ 192 w 309"/>
                <a:gd name="T31" fmla="*/ 83 h 548"/>
                <a:gd name="T32" fmla="*/ 192 w 309"/>
                <a:gd name="T33" fmla="*/ 263 h 548"/>
                <a:gd name="T34" fmla="*/ 194 w 309"/>
                <a:gd name="T35" fmla="*/ 441 h 548"/>
                <a:gd name="T36" fmla="*/ 237 w 309"/>
                <a:gd name="T37" fmla="*/ 442 h 548"/>
                <a:gd name="T38" fmla="*/ 309 w 309"/>
                <a:gd name="T39" fmla="*/ 442 h 548"/>
                <a:gd name="T40" fmla="*/ 309 w 309"/>
                <a:gd name="T41" fmla="*/ 491 h 548"/>
                <a:gd name="T42" fmla="*/ 309 w 309"/>
                <a:gd name="T43" fmla="*/ 547 h 548"/>
                <a:gd name="T44" fmla="*/ 120 w 309"/>
                <a:gd name="T45" fmla="*/ 548 h 548"/>
                <a:gd name="T46" fmla="*/ 0 w 309"/>
                <a:gd name="T47" fmla="*/ 547 h 548"/>
                <a:gd name="T48" fmla="*/ 1 w 309"/>
                <a:gd name="T49" fmla="*/ 495 h 548"/>
                <a:gd name="T50" fmla="*/ 267 w 309"/>
                <a:gd name="T51" fmla="*/ 491 h 548"/>
                <a:gd name="T52" fmla="*/ 267 w 309"/>
                <a:gd name="T53" fmla="*/ 462 h 548"/>
                <a:gd name="T54" fmla="*/ 120 w 309"/>
                <a:gd name="T55" fmla="*/ 462 h 548"/>
                <a:gd name="T56" fmla="*/ 204 w 309"/>
                <a:gd name="T57" fmla="*/ 462 h 548"/>
                <a:gd name="T58" fmla="*/ 24 w 309"/>
                <a:gd name="T59" fmla="*/ 462 h 548"/>
                <a:gd name="T60" fmla="*/ 24 w 309"/>
                <a:gd name="T61" fmla="*/ 492 h 548"/>
                <a:gd name="T62" fmla="*/ 24 w 309"/>
                <a:gd name="T63" fmla="*/ 520 h 548"/>
                <a:gd name="T64" fmla="*/ 120 w 309"/>
                <a:gd name="T65" fmla="*/ 520 h 548"/>
                <a:gd name="T66" fmla="*/ 267 w 309"/>
                <a:gd name="T67" fmla="*/ 518 h 548"/>
                <a:gd name="T68" fmla="*/ 267 w 309"/>
                <a:gd name="T69" fmla="*/ 491 h 548"/>
                <a:gd name="T70" fmla="*/ 163 w 309"/>
                <a:gd name="T71" fmla="*/ 232 h 548"/>
                <a:gd name="T72" fmla="*/ 163 w 309"/>
                <a:gd name="T73" fmla="*/ 31 h 548"/>
                <a:gd name="T74" fmla="*/ 135 w 309"/>
                <a:gd name="T75" fmla="*/ 31 h 548"/>
                <a:gd name="T76" fmla="*/ 106 w 309"/>
                <a:gd name="T77" fmla="*/ 31 h 548"/>
                <a:gd name="T78" fmla="*/ 106 w 309"/>
                <a:gd name="T79" fmla="*/ 232 h 548"/>
                <a:gd name="T80" fmla="*/ 106 w 309"/>
                <a:gd name="T81" fmla="*/ 441 h 548"/>
                <a:gd name="T82" fmla="*/ 136 w 309"/>
                <a:gd name="T83" fmla="*/ 441 h 548"/>
                <a:gd name="T84" fmla="*/ 165 w 309"/>
                <a:gd name="T85" fmla="*/ 441 h 548"/>
                <a:gd name="T86" fmla="*/ 163 w 309"/>
                <a:gd name="T87" fmla="*/ 232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9" h="548">
                  <a:moveTo>
                    <a:pt x="1" y="495"/>
                  </a:moveTo>
                  <a:lnTo>
                    <a:pt x="1" y="442"/>
                  </a:lnTo>
                  <a:lnTo>
                    <a:pt x="77" y="439"/>
                  </a:lnTo>
                  <a:lnTo>
                    <a:pt x="77" y="410"/>
                  </a:lnTo>
                  <a:lnTo>
                    <a:pt x="77" y="192"/>
                  </a:lnTo>
                  <a:lnTo>
                    <a:pt x="76" y="0"/>
                  </a:lnTo>
                  <a:lnTo>
                    <a:pt x="128" y="0"/>
                  </a:lnTo>
                  <a:lnTo>
                    <a:pt x="166" y="0"/>
                  </a:lnTo>
                  <a:lnTo>
                    <a:pt x="192" y="0"/>
                  </a:lnTo>
                  <a:lnTo>
                    <a:pt x="192" y="60"/>
                  </a:lnTo>
                  <a:lnTo>
                    <a:pt x="238" y="60"/>
                  </a:lnTo>
                  <a:lnTo>
                    <a:pt x="278" y="60"/>
                  </a:lnTo>
                  <a:lnTo>
                    <a:pt x="278" y="126"/>
                  </a:lnTo>
                  <a:lnTo>
                    <a:pt x="267" y="126"/>
                  </a:lnTo>
                  <a:lnTo>
                    <a:pt x="267" y="83"/>
                  </a:lnTo>
                  <a:lnTo>
                    <a:pt x="192" y="83"/>
                  </a:lnTo>
                  <a:lnTo>
                    <a:pt x="192" y="263"/>
                  </a:lnTo>
                  <a:lnTo>
                    <a:pt x="194" y="441"/>
                  </a:lnTo>
                  <a:lnTo>
                    <a:pt x="237" y="442"/>
                  </a:lnTo>
                  <a:lnTo>
                    <a:pt x="309" y="442"/>
                  </a:lnTo>
                  <a:lnTo>
                    <a:pt x="309" y="491"/>
                  </a:lnTo>
                  <a:lnTo>
                    <a:pt x="309" y="547"/>
                  </a:lnTo>
                  <a:lnTo>
                    <a:pt x="120" y="548"/>
                  </a:lnTo>
                  <a:lnTo>
                    <a:pt x="0" y="547"/>
                  </a:lnTo>
                  <a:lnTo>
                    <a:pt x="1" y="495"/>
                  </a:lnTo>
                  <a:close/>
                  <a:moveTo>
                    <a:pt x="267" y="491"/>
                  </a:moveTo>
                  <a:lnTo>
                    <a:pt x="267" y="462"/>
                  </a:lnTo>
                  <a:lnTo>
                    <a:pt x="120" y="462"/>
                  </a:lnTo>
                  <a:lnTo>
                    <a:pt x="204" y="462"/>
                  </a:lnTo>
                  <a:lnTo>
                    <a:pt x="24" y="462"/>
                  </a:lnTo>
                  <a:lnTo>
                    <a:pt x="24" y="492"/>
                  </a:lnTo>
                  <a:lnTo>
                    <a:pt x="24" y="520"/>
                  </a:lnTo>
                  <a:lnTo>
                    <a:pt x="120" y="520"/>
                  </a:lnTo>
                  <a:lnTo>
                    <a:pt x="267" y="518"/>
                  </a:lnTo>
                  <a:lnTo>
                    <a:pt x="267" y="491"/>
                  </a:lnTo>
                  <a:close/>
                  <a:moveTo>
                    <a:pt x="163" y="232"/>
                  </a:moveTo>
                  <a:lnTo>
                    <a:pt x="163" y="31"/>
                  </a:lnTo>
                  <a:lnTo>
                    <a:pt x="135" y="31"/>
                  </a:lnTo>
                  <a:lnTo>
                    <a:pt x="106" y="31"/>
                  </a:lnTo>
                  <a:lnTo>
                    <a:pt x="106" y="232"/>
                  </a:lnTo>
                  <a:lnTo>
                    <a:pt x="106" y="441"/>
                  </a:lnTo>
                  <a:lnTo>
                    <a:pt x="136" y="441"/>
                  </a:lnTo>
                  <a:lnTo>
                    <a:pt x="165" y="441"/>
                  </a:lnTo>
                  <a:lnTo>
                    <a:pt x="163" y="232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800"/>
            </a:p>
          </p:txBody>
        </p:sp>
        <p:sp>
          <p:nvSpPr>
            <p:cNvPr id="184" name="Freeform 16"/>
            <p:cNvSpPr>
              <a:spLocks noEditPoints="1"/>
            </p:cNvSpPr>
            <p:nvPr/>
          </p:nvSpPr>
          <p:spPr bwMode="auto">
            <a:xfrm>
              <a:off x="6181725" y="3436938"/>
              <a:ext cx="11113" cy="19050"/>
            </a:xfrm>
            <a:custGeom>
              <a:avLst/>
              <a:gdLst>
                <a:gd name="T0" fmla="*/ 7 w 21"/>
                <a:gd name="T1" fmla="*/ 34 h 36"/>
                <a:gd name="T2" fmla="*/ 3 w 21"/>
                <a:gd name="T3" fmla="*/ 31 h 36"/>
                <a:gd name="T4" fmla="*/ 0 w 21"/>
                <a:gd name="T5" fmla="*/ 27 h 36"/>
                <a:gd name="T6" fmla="*/ 0 w 21"/>
                <a:gd name="T7" fmla="*/ 23 h 36"/>
                <a:gd name="T8" fmla="*/ 0 w 21"/>
                <a:gd name="T9" fmla="*/ 19 h 36"/>
                <a:gd name="T10" fmla="*/ 3 w 21"/>
                <a:gd name="T11" fmla="*/ 13 h 36"/>
                <a:gd name="T12" fmla="*/ 7 w 21"/>
                <a:gd name="T13" fmla="*/ 7 h 36"/>
                <a:gd name="T14" fmla="*/ 10 w 21"/>
                <a:gd name="T15" fmla="*/ 3 h 36"/>
                <a:gd name="T16" fmla="*/ 10 w 21"/>
                <a:gd name="T17" fmla="*/ 0 h 36"/>
                <a:gd name="T18" fmla="*/ 10 w 21"/>
                <a:gd name="T19" fmla="*/ 0 h 36"/>
                <a:gd name="T20" fmla="*/ 11 w 21"/>
                <a:gd name="T21" fmla="*/ 3 h 36"/>
                <a:gd name="T22" fmla="*/ 16 w 21"/>
                <a:gd name="T23" fmla="*/ 9 h 36"/>
                <a:gd name="T24" fmla="*/ 18 w 21"/>
                <a:gd name="T25" fmla="*/ 13 h 36"/>
                <a:gd name="T26" fmla="*/ 21 w 21"/>
                <a:gd name="T27" fmla="*/ 21 h 36"/>
                <a:gd name="T28" fmla="*/ 20 w 21"/>
                <a:gd name="T29" fmla="*/ 30 h 36"/>
                <a:gd name="T30" fmla="*/ 14 w 21"/>
                <a:gd name="T31" fmla="*/ 34 h 36"/>
                <a:gd name="T32" fmla="*/ 11 w 21"/>
                <a:gd name="T33" fmla="*/ 36 h 36"/>
                <a:gd name="T34" fmla="*/ 7 w 21"/>
                <a:gd name="T35" fmla="*/ 30 h 36"/>
                <a:gd name="T36" fmla="*/ 7 w 21"/>
                <a:gd name="T37" fmla="*/ 29 h 36"/>
                <a:gd name="T38" fmla="*/ 7 w 21"/>
                <a:gd name="T39" fmla="*/ 29 h 36"/>
                <a:gd name="T40" fmla="*/ 7 w 21"/>
                <a:gd name="T41" fmla="*/ 29 h 36"/>
                <a:gd name="T42" fmla="*/ 5 w 21"/>
                <a:gd name="T43" fmla="*/ 27 h 36"/>
                <a:gd name="T44" fmla="*/ 4 w 21"/>
                <a:gd name="T45" fmla="*/ 26 h 36"/>
                <a:gd name="T46" fmla="*/ 4 w 21"/>
                <a:gd name="T47" fmla="*/ 19 h 36"/>
                <a:gd name="T48" fmla="*/ 4 w 21"/>
                <a:gd name="T49" fmla="*/ 17 h 36"/>
                <a:gd name="T50" fmla="*/ 4 w 21"/>
                <a:gd name="T51" fmla="*/ 17 h 36"/>
                <a:gd name="T52" fmla="*/ 4 w 21"/>
                <a:gd name="T53" fmla="*/ 17 h 36"/>
                <a:gd name="T54" fmla="*/ 4 w 21"/>
                <a:gd name="T55" fmla="*/ 17 h 36"/>
                <a:gd name="T56" fmla="*/ 4 w 21"/>
                <a:gd name="T57" fmla="*/ 17 h 36"/>
                <a:gd name="T58" fmla="*/ 3 w 21"/>
                <a:gd name="T59" fmla="*/ 21 h 36"/>
                <a:gd name="T60" fmla="*/ 3 w 21"/>
                <a:gd name="T61" fmla="*/ 24 h 36"/>
                <a:gd name="T62" fmla="*/ 5 w 21"/>
                <a:gd name="T63" fmla="*/ 30 h 36"/>
                <a:gd name="T64" fmla="*/ 5 w 21"/>
                <a:gd name="T65" fmla="*/ 30 h 36"/>
                <a:gd name="T66" fmla="*/ 7 w 21"/>
                <a:gd name="T6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" h="36">
                  <a:moveTo>
                    <a:pt x="10" y="36"/>
                  </a:moveTo>
                  <a:lnTo>
                    <a:pt x="7" y="34"/>
                  </a:lnTo>
                  <a:lnTo>
                    <a:pt x="4" y="33"/>
                  </a:lnTo>
                  <a:lnTo>
                    <a:pt x="3" y="31"/>
                  </a:lnTo>
                  <a:lnTo>
                    <a:pt x="1" y="29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5" y="10"/>
                  </a:lnTo>
                  <a:lnTo>
                    <a:pt x="7" y="7"/>
                  </a:lnTo>
                  <a:lnTo>
                    <a:pt x="8" y="4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3"/>
                  </a:lnTo>
                  <a:lnTo>
                    <a:pt x="14" y="9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8" y="13"/>
                  </a:lnTo>
                  <a:lnTo>
                    <a:pt x="20" y="16"/>
                  </a:lnTo>
                  <a:lnTo>
                    <a:pt x="21" y="21"/>
                  </a:lnTo>
                  <a:lnTo>
                    <a:pt x="21" y="26"/>
                  </a:lnTo>
                  <a:lnTo>
                    <a:pt x="20" y="30"/>
                  </a:lnTo>
                  <a:lnTo>
                    <a:pt x="17" y="33"/>
                  </a:lnTo>
                  <a:lnTo>
                    <a:pt x="14" y="34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0" y="36"/>
                  </a:lnTo>
                  <a:close/>
                  <a:moveTo>
                    <a:pt x="7" y="30"/>
                  </a:moveTo>
                  <a:lnTo>
                    <a:pt x="7" y="30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3" y="23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1" y="23"/>
                  </a:lnTo>
                  <a:lnTo>
                    <a:pt x="3" y="24"/>
                  </a:lnTo>
                  <a:lnTo>
                    <a:pt x="3" y="27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1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B0F0"/>
            </a:solidFill>
            <a:ln w="317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800"/>
            </a:p>
          </p:txBody>
        </p:sp>
        <p:sp>
          <p:nvSpPr>
            <p:cNvPr id="185" name="Freeform 17"/>
            <p:cNvSpPr>
              <a:spLocks noEditPoints="1"/>
            </p:cNvSpPr>
            <p:nvPr/>
          </p:nvSpPr>
          <p:spPr bwMode="auto">
            <a:xfrm>
              <a:off x="6181725" y="3467101"/>
              <a:ext cx="12700" cy="19050"/>
            </a:xfrm>
            <a:custGeom>
              <a:avLst/>
              <a:gdLst>
                <a:gd name="T0" fmla="*/ 8 w 23"/>
                <a:gd name="T1" fmla="*/ 35 h 36"/>
                <a:gd name="T2" fmla="*/ 4 w 23"/>
                <a:gd name="T3" fmla="*/ 32 h 36"/>
                <a:gd name="T4" fmla="*/ 1 w 23"/>
                <a:gd name="T5" fmla="*/ 28 h 36"/>
                <a:gd name="T6" fmla="*/ 0 w 23"/>
                <a:gd name="T7" fmla="*/ 23 h 36"/>
                <a:gd name="T8" fmla="*/ 1 w 23"/>
                <a:gd name="T9" fmla="*/ 19 h 36"/>
                <a:gd name="T10" fmla="*/ 4 w 23"/>
                <a:gd name="T11" fmla="*/ 13 h 36"/>
                <a:gd name="T12" fmla="*/ 8 w 23"/>
                <a:gd name="T13" fmla="*/ 8 h 36"/>
                <a:gd name="T14" fmla="*/ 11 w 23"/>
                <a:gd name="T15" fmla="*/ 3 h 36"/>
                <a:gd name="T16" fmla="*/ 11 w 23"/>
                <a:gd name="T17" fmla="*/ 0 h 36"/>
                <a:gd name="T18" fmla="*/ 11 w 23"/>
                <a:gd name="T19" fmla="*/ 0 h 36"/>
                <a:gd name="T20" fmla="*/ 13 w 23"/>
                <a:gd name="T21" fmla="*/ 3 h 36"/>
                <a:gd name="T22" fmla="*/ 16 w 23"/>
                <a:gd name="T23" fmla="*/ 9 h 36"/>
                <a:gd name="T24" fmla="*/ 20 w 23"/>
                <a:gd name="T25" fmla="*/ 13 h 36"/>
                <a:gd name="T26" fmla="*/ 23 w 23"/>
                <a:gd name="T27" fmla="*/ 22 h 36"/>
                <a:gd name="T28" fmla="*/ 21 w 23"/>
                <a:gd name="T29" fmla="*/ 30 h 36"/>
                <a:gd name="T30" fmla="*/ 16 w 23"/>
                <a:gd name="T31" fmla="*/ 35 h 36"/>
                <a:gd name="T32" fmla="*/ 11 w 23"/>
                <a:gd name="T33" fmla="*/ 36 h 36"/>
                <a:gd name="T34" fmla="*/ 8 w 23"/>
                <a:gd name="T35" fmla="*/ 30 h 36"/>
                <a:gd name="T36" fmla="*/ 8 w 23"/>
                <a:gd name="T37" fmla="*/ 29 h 36"/>
                <a:gd name="T38" fmla="*/ 8 w 23"/>
                <a:gd name="T39" fmla="*/ 29 h 36"/>
                <a:gd name="T40" fmla="*/ 8 w 23"/>
                <a:gd name="T41" fmla="*/ 29 h 36"/>
                <a:gd name="T42" fmla="*/ 7 w 23"/>
                <a:gd name="T43" fmla="*/ 28 h 36"/>
                <a:gd name="T44" fmla="*/ 5 w 23"/>
                <a:gd name="T45" fmla="*/ 26 h 36"/>
                <a:gd name="T46" fmla="*/ 4 w 23"/>
                <a:gd name="T47" fmla="*/ 19 h 36"/>
                <a:gd name="T48" fmla="*/ 5 w 23"/>
                <a:gd name="T49" fmla="*/ 18 h 36"/>
                <a:gd name="T50" fmla="*/ 5 w 23"/>
                <a:gd name="T51" fmla="*/ 18 h 36"/>
                <a:gd name="T52" fmla="*/ 5 w 23"/>
                <a:gd name="T53" fmla="*/ 18 h 36"/>
                <a:gd name="T54" fmla="*/ 5 w 23"/>
                <a:gd name="T55" fmla="*/ 18 h 36"/>
                <a:gd name="T56" fmla="*/ 4 w 23"/>
                <a:gd name="T57" fmla="*/ 18 h 36"/>
                <a:gd name="T58" fmla="*/ 3 w 23"/>
                <a:gd name="T59" fmla="*/ 22 h 36"/>
                <a:gd name="T60" fmla="*/ 3 w 23"/>
                <a:gd name="T61" fmla="*/ 25 h 36"/>
                <a:gd name="T62" fmla="*/ 7 w 23"/>
                <a:gd name="T63" fmla="*/ 30 h 36"/>
                <a:gd name="T64" fmla="*/ 7 w 23"/>
                <a:gd name="T65" fmla="*/ 30 h 36"/>
                <a:gd name="T66" fmla="*/ 8 w 23"/>
                <a:gd name="T6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36">
                  <a:moveTo>
                    <a:pt x="11" y="36"/>
                  </a:moveTo>
                  <a:lnTo>
                    <a:pt x="8" y="35"/>
                  </a:lnTo>
                  <a:lnTo>
                    <a:pt x="5" y="33"/>
                  </a:lnTo>
                  <a:lnTo>
                    <a:pt x="4" y="32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19"/>
                  </a:lnTo>
                  <a:lnTo>
                    <a:pt x="3" y="15"/>
                  </a:lnTo>
                  <a:lnTo>
                    <a:pt x="4" y="13"/>
                  </a:lnTo>
                  <a:lnTo>
                    <a:pt x="5" y="10"/>
                  </a:lnTo>
                  <a:lnTo>
                    <a:pt x="8" y="8"/>
                  </a:lnTo>
                  <a:lnTo>
                    <a:pt x="10" y="5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3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7" y="10"/>
                  </a:lnTo>
                  <a:lnTo>
                    <a:pt x="20" y="13"/>
                  </a:lnTo>
                  <a:lnTo>
                    <a:pt x="20" y="16"/>
                  </a:lnTo>
                  <a:lnTo>
                    <a:pt x="23" y="22"/>
                  </a:lnTo>
                  <a:lnTo>
                    <a:pt x="23" y="26"/>
                  </a:lnTo>
                  <a:lnTo>
                    <a:pt x="21" y="30"/>
                  </a:lnTo>
                  <a:lnTo>
                    <a:pt x="18" y="33"/>
                  </a:lnTo>
                  <a:lnTo>
                    <a:pt x="16" y="35"/>
                  </a:lnTo>
                  <a:lnTo>
                    <a:pt x="13" y="35"/>
                  </a:lnTo>
                  <a:lnTo>
                    <a:pt x="11" y="36"/>
                  </a:lnTo>
                  <a:lnTo>
                    <a:pt x="11" y="36"/>
                  </a:lnTo>
                  <a:close/>
                  <a:moveTo>
                    <a:pt x="8" y="30"/>
                  </a:moveTo>
                  <a:lnTo>
                    <a:pt x="8" y="30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4" y="18"/>
                  </a:lnTo>
                  <a:lnTo>
                    <a:pt x="4" y="20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5"/>
                  </a:lnTo>
                  <a:lnTo>
                    <a:pt x="4" y="28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8" y="30"/>
                  </a:lnTo>
                  <a:close/>
                </a:path>
              </a:pathLst>
            </a:custGeom>
            <a:solidFill>
              <a:srgbClr val="00B0F0"/>
            </a:solidFill>
            <a:ln w="317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800"/>
            </a:p>
          </p:txBody>
        </p:sp>
        <p:sp>
          <p:nvSpPr>
            <p:cNvPr id="186" name="Freeform 18"/>
            <p:cNvSpPr>
              <a:spLocks noEditPoints="1"/>
            </p:cNvSpPr>
            <p:nvPr/>
          </p:nvSpPr>
          <p:spPr bwMode="auto">
            <a:xfrm>
              <a:off x="6169025" y="3454401"/>
              <a:ext cx="12700" cy="19050"/>
            </a:xfrm>
            <a:custGeom>
              <a:avLst/>
              <a:gdLst>
                <a:gd name="T0" fmla="*/ 7 w 23"/>
                <a:gd name="T1" fmla="*/ 36 h 36"/>
                <a:gd name="T2" fmla="*/ 3 w 23"/>
                <a:gd name="T3" fmla="*/ 32 h 36"/>
                <a:gd name="T4" fmla="*/ 0 w 23"/>
                <a:gd name="T5" fmla="*/ 28 h 36"/>
                <a:gd name="T6" fmla="*/ 0 w 23"/>
                <a:gd name="T7" fmla="*/ 25 h 36"/>
                <a:gd name="T8" fmla="*/ 0 w 23"/>
                <a:gd name="T9" fmla="*/ 19 h 36"/>
                <a:gd name="T10" fmla="*/ 5 w 23"/>
                <a:gd name="T11" fmla="*/ 13 h 36"/>
                <a:gd name="T12" fmla="*/ 7 w 23"/>
                <a:gd name="T13" fmla="*/ 8 h 36"/>
                <a:gd name="T14" fmla="*/ 10 w 23"/>
                <a:gd name="T15" fmla="*/ 3 h 36"/>
                <a:gd name="T16" fmla="*/ 12 w 23"/>
                <a:gd name="T17" fmla="*/ 0 h 36"/>
                <a:gd name="T18" fmla="*/ 12 w 23"/>
                <a:gd name="T19" fmla="*/ 0 h 36"/>
                <a:gd name="T20" fmla="*/ 12 w 23"/>
                <a:gd name="T21" fmla="*/ 5 h 36"/>
                <a:gd name="T22" fmla="*/ 16 w 23"/>
                <a:gd name="T23" fmla="*/ 9 h 36"/>
                <a:gd name="T24" fmla="*/ 19 w 23"/>
                <a:gd name="T25" fmla="*/ 15 h 36"/>
                <a:gd name="T26" fmla="*/ 23 w 23"/>
                <a:gd name="T27" fmla="*/ 22 h 36"/>
                <a:gd name="T28" fmla="*/ 20 w 23"/>
                <a:gd name="T29" fmla="*/ 31 h 36"/>
                <a:gd name="T30" fmla="*/ 16 w 23"/>
                <a:gd name="T31" fmla="*/ 35 h 36"/>
                <a:gd name="T32" fmla="*/ 12 w 23"/>
                <a:gd name="T33" fmla="*/ 36 h 36"/>
                <a:gd name="T34" fmla="*/ 7 w 23"/>
                <a:gd name="T35" fmla="*/ 32 h 36"/>
                <a:gd name="T36" fmla="*/ 9 w 23"/>
                <a:gd name="T37" fmla="*/ 31 h 36"/>
                <a:gd name="T38" fmla="*/ 9 w 23"/>
                <a:gd name="T39" fmla="*/ 31 h 36"/>
                <a:gd name="T40" fmla="*/ 7 w 23"/>
                <a:gd name="T41" fmla="*/ 29 h 36"/>
                <a:gd name="T42" fmla="*/ 6 w 23"/>
                <a:gd name="T43" fmla="*/ 28 h 36"/>
                <a:gd name="T44" fmla="*/ 5 w 23"/>
                <a:gd name="T45" fmla="*/ 26 h 36"/>
                <a:gd name="T46" fmla="*/ 5 w 23"/>
                <a:gd name="T47" fmla="*/ 21 h 36"/>
                <a:gd name="T48" fmla="*/ 5 w 23"/>
                <a:gd name="T49" fmla="*/ 19 h 36"/>
                <a:gd name="T50" fmla="*/ 5 w 23"/>
                <a:gd name="T51" fmla="*/ 19 h 36"/>
                <a:gd name="T52" fmla="*/ 5 w 23"/>
                <a:gd name="T53" fmla="*/ 18 h 36"/>
                <a:gd name="T54" fmla="*/ 5 w 23"/>
                <a:gd name="T55" fmla="*/ 18 h 36"/>
                <a:gd name="T56" fmla="*/ 5 w 23"/>
                <a:gd name="T57" fmla="*/ 19 h 36"/>
                <a:gd name="T58" fmla="*/ 3 w 23"/>
                <a:gd name="T59" fmla="*/ 22 h 36"/>
                <a:gd name="T60" fmla="*/ 3 w 23"/>
                <a:gd name="T61" fmla="*/ 25 h 36"/>
                <a:gd name="T62" fmla="*/ 6 w 23"/>
                <a:gd name="T63" fmla="*/ 31 h 36"/>
                <a:gd name="T64" fmla="*/ 6 w 23"/>
                <a:gd name="T65" fmla="*/ 32 h 36"/>
                <a:gd name="T66" fmla="*/ 7 w 23"/>
                <a:gd name="T67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36">
                  <a:moveTo>
                    <a:pt x="10" y="36"/>
                  </a:moveTo>
                  <a:lnTo>
                    <a:pt x="7" y="36"/>
                  </a:lnTo>
                  <a:lnTo>
                    <a:pt x="6" y="35"/>
                  </a:lnTo>
                  <a:lnTo>
                    <a:pt x="3" y="32"/>
                  </a:lnTo>
                  <a:lnTo>
                    <a:pt x="2" y="31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3" y="16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8"/>
                  </a:lnTo>
                  <a:lnTo>
                    <a:pt x="9" y="6"/>
                  </a:lnTo>
                  <a:lnTo>
                    <a:pt x="10" y="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5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9" y="15"/>
                  </a:lnTo>
                  <a:lnTo>
                    <a:pt x="20" y="16"/>
                  </a:lnTo>
                  <a:lnTo>
                    <a:pt x="23" y="22"/>
                  </a:lnTo>
                  <a:lnTo>
                    <a:pt x="22" y="26"/>
                  </a:lnTo>
                  <a:lnTo>
                    <a:pt x="20" y="31"/>
                  </a:lnTo>
                  <a:lnTo>
                    <a:pt x="18" y="34"/>
                  </a:lnTo>
                  <a:lnTo>
                    <a:pt x="16" y="35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0" y="36"/>
                  </a:lnTo>
                  <a:close/>
                  <a:moveTo>
                    <a:pt x="7" y="32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5" y="21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5"/>
                  </a:lnTo>
                  <a:lnTo>
                    <a:pt x="3" y="29"/>
                  </a:lnTo>
                  <a:lnTo>
                    <a:pt x="6" y="31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7" y="32"/>
                  </a:lnTo>
                  <a:lnTo>
                    <a:pt x="7" y="32"/>
                  </a:lnTo>
                  <a:close/>
                </a:path>
              </a:pathLst>
            </a:custGeom>
            <a:solidFill>
              <a:srgbClr val="00B0F0"/>
            </a:solidFill>
            <a:ln w="317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800"/>
            </a:p>
          </p:txBody>
        </p:sp>
        <p:sp>
          <p:nvSpPr>
            <p:cNvPr id="187" name="Freeform 19"/>
            <p:cNvSpPr>
              <a:spLocks noEditPoints="1"/>
            </p:cNvSpPr>
            <p:nvPr/>
          </p:nvSpPr>
          <p:spPr bwMode="auto">
            <a:xfrm>
              <a:off x="6170613" y="3482976"/>
              <a:ext cx="11113" cy="19050"/>
            </a:xfrm>
            <a:custGeom>
              <a:avLst/>
              <a:gdLst>
                <a:gd name="T0" fmla="*/ 7 w 21"/>
                <a:gd name="T1" fmla="*/ 35 h 35"/>
                <a:gd name="T2" fmla="*/ 3 w 21"/>
                <a:gd name="T3" fmla="*/ 32 h 35"/>
                <a:gd name="T4" fmla="*/ 0 w 21"/>
                <a:gd name="T5" fmla="*/ 26 h 35"/>
                <a:gd name="T6" fmla="*/ 0 w 21"/>
                <a:gd name="T7" fmla="*/ 23 h 35"/>
                <a:gd name="T8" fmla="*/ 0 w 21"/>
                <a:gd name="T9" fmla="*/ 19 h 35"/>
                <a:gd name="T10" fmla="*/ 3 w 21"/>
                <a:gd name="T11" fmla="*/ 13 h 35"/>
                <a:gd name="T12" fmla="*/ 7 w 21"/>
                <a:gd name="T13" fmla="*/ 7 h 35"/>
                <a:gd name="T14" fmla="*/ 10 w 21"/>
                <a:gd name="T15" fmla="*/ 1 h 35"/>
                <a:gd name="T16" fmla="*/ 10 w 21"/>
                <a:gd name="T17" fmla="*/ 0 h 35"/>
                <a:gd name="T18" fmla="*/ 10 w 21"/>
                <a:gd name="T19" fmla="*/ 0 h 35"/>
                <a:gd name="T20" fmla="*/ 11 w 21"/>
                <a:gd name="T21" fmla="*/ 3 h 35"/>
                <a:gd name="T22" fmla="*/ 14 w 21"/>
                <a:gd name="T23" fmla="*/ 9 h 35"/>
                <a:gd name="T24" fmla="*/ 18 w 21"/>
                <a:gd name="T25" fmla="*/ 13 h 35"/>
                <a:gd name="T26" fmla="*/ 21 w 21"/>
                <a:gd name="T27" fmla="*/ 20 h 35"/>
                <a:gd name="T28" fmla="*/ 20 w 21"/>
                <a:gd name="T29" fmla="*/ 30 h 35"/>
                <a:gd name="T30" fmla="*/ 14 w 21"/>
                <a:gd name="T31" fmla="*/ 35 h 35"/>
                <a:gd name="T32" fmla="*/ 11 w 21"/>
                <a:gd name="T33" fmla="*/ 35 h 35"/>
                <a:gd name="T34" fmla="*/ 7 w 21"/>
                <a:gd name="T35" fmla="*/ 30 h 35"/>
                <a:gd name="T36" fmla="*/ 7 w 21"/>
                <a:gd name="T37" fmla="*/ 29 h 35"/>
                <a:gd name="T38" fmla="*/ 7 w 21"/>
                <a:gd name="T39" fmla="*/ 29 h 35"/>
                <a:gd name="T40" fmla="*/ 7 w 21"/>
                <a:gd name="T41" fmla="*/ 29 h 35"/>
                <a:gd name="T42" fmla="*/ 5 w 21"/>
                <a:gd name="T43" fmla="*/ 27 h 35"/>
                <a:gd name="T44" fmla="*/ 4 w 21"/>
                <a:gd name="T45" fmla="*/ 24 h 35"/>
                <a:gd name="T46" fmla="*/ 3 w 21"/>
                <a:gd name="T47" fmla="*/ 19 h 35"/>
                <a:gd name="T48" fmla="*/ 4 w 21"/>
                <a:gd name="T49" fmla="*/ 17 h 35"/>
                <a:gd name="T50" fmla="*/ 4 w 21"/>
                <a:gd name="T51" fmla="*/ 17 h 35"/>
                <a:gd name="T52" fmla="*/ 4 w 21"/>
                <a:gd name="T53" fmla="*/ 17 h 35"/>
                <a:gd name="T54" fmla="*/ 4 w 21"/>
                <a:gd name="T55" fmla="*/ 17 h 35"/>
                <a:gd name="T56" fmla="*/ 4 w 21"/>
                <a:gd name="T57" fmla="*/ 17 h 35"/>
                <a:gd name="T58" fmla="*/ 1 w 21"/>
                <a:gd name="T59" fmla="*/ 22 h 35"/>
                <a:gd name="T60" fmla="*/ 1 w 21"/>
                <a:gd name="T61" fmla="*/ 24 h 35"/>
                <a:gd name="T62" fmla="*/ 5 w 21"/>
                <a:gd name="T63" fmla="*/ 30 h 35"/>
                <a:gd name="T64" fmla="*/ 5 w 21"/>
                <a:gd name="T65" fmla="*/ 30 h 35"/>
                <a:gd name="T66" fmla="*/ 7 w 21"/>
                <a:gd name="T67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" h="35">
                  <a:moveTo>
                    <a:pt x="10" y="35"/>
                  </a:moveTo>
                  <a:lnTo>
                    <a:pt x="7" y="35"/>
                  </a:lnTo>
                  <a:lnTo>
                    <a:pt x="4" y="33"/>
                  </a:lnTo>
                  <a:lnTo>
                    <a:pt x="3" y="32"/>
                  </a:lnTo>
                  <a:lnTo>
                    <a:pt x="1" y="29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5" y="10"/>
                  </a:lnTo>
                  <a:lnTo>
                    <a:pt x="7" y="7"/>
                  </a:lnTo>
                  <a:lnTo>
                    <a:pt x="8" y="4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3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6" y="10"/>
                  </a:lnTo>
                  <a:lnTo>
                    <a:pt x="18" y="13"/>
                  </a:lnTo>
                  <a:lnTo>
                    <a:pt x="20" y="16"/>
                  </a:lnTo>
                  <a:lnTo>
                    <a:pt x="21" y="20"/>
                  </a:lnTo>
                  <a:lnTo>
                    <a:pt x="21" y="26"/>
                  </a:lnTo>
                  <a:lnTo>
                    <a:pt x="20" y="30"/>
                  </a:lnTo>
                  <a:lnTo>
                    <a:pt x="17" y="33"/>
                  </a:lnTo>
                  <a:lnTo>
                    <a:pt x="14" y="35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10" y="35"/>
                  </a:lnTo>
                  <a:close/>
                  <a:moveTo>
                    <a:pt x="7" y="30"/>
                  </a:moveTo>
                  <a:lnTo>
                    <a:pt x="7" y="30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3" y="19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3" y="27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B0F0"/>
            </a:solidFill>
            <a:ln w="317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800"/>
            </a:p>
          </p:txBody>
        </p:sp>
      </p:grpSp>
      <p:sp>
        <p:nvSpPr>
          <p:cNvPr id="181" name="Ellipse 12"/>
          <p:cNvSpPr/>
          <p:nvPr/>
        </p:nvSpPr>
        <p:spPr>
          <a:xfrm flipV="1">
            <a:off x="6339644" y="1780539"/>
            <a:ext cx="321203" cy="171304"/>
          </a:xfrm>
          <a:prstGeom prst="trapezoid">
            <a:avLst>
              <a:gd name="adj" fmla="val 44781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prstClr val="white"/>
              </a:solidFill>
            </a:endParaRPr>
          </a:p>
        </p:txBody>
      </p:sp>
      <p:sp>
        <p:nvSpPr>
          <p:cNvPr id="182" name="Ellipse 12"/>
          <p:cNvSpPr/>
          <p:nvPr/>
        </p:nvSpPr>
        <p:spPr>
          <a:xfrm flipV="1">
            <a:off x="6507114" y="3386601"/>
            <a:ext cx="321203" cy="171304"/>
          </a:xfrm>
          <a:prstGeom prst="trapezoid">
            <a:avLst>
              <a:gd name="adj" fmla="val 44781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prstClr val="white"/>
              </a:solidFill>
            </a:endParaRPr>
          </a:p>
        </p:txBody>
      </p:sp>
      <p:grpSp>
        <p:nvGrpSpPr>
          <p:cNvPr id="235" name="Group 234"/>
          <p:cNvGrpSpPr/>
          <p:nvPr/>
        </p:nvGrpSpPr>
        <p:grpSpPr>
          <a:xfrm>
            <a:off x="6308587" y="3821614"/>
            <a:ext cx="129129" cy="268397"/>
            <a:chOff x="6037263" y="3362326"/>
            <a:chExt cx="163513" cy="290513"/>
          </a:xfrm>
          <a:solidFill>
            <a:schemeClr val="bg2">
              <a:lumMod val="25000"/>
            </a:schemeClr>
          </a:solidFill>
        </p:grpSpPr>
        <p:sp>
          <p:nvSpPr>
            <p:cNvPr id="236" name="Freeform 14"/>
            <p:cNvSpPr>
              <a:spLocks noEditPoints="1"/>
            </p:cNvSpPr>
            <p:nvPr/>
          </p:nvSpPr>
          <p:spPr bwMode="auto">
            <a:xfrm>
              <a:off x="6037263" y="3362326"/>
              <a:ext cx="163513" cy="290513"/>
            </a:xfrm>
            <a:custGeom>
              <a:avLst/>
              <a:gdLst>
                <a:gd name="T0" fmla="*/ 1 w 309"/>
                <a:gd name="T1" fmla="*/ 495 h 548"/>
                <a:gd name="T2" fmla="*/ 1 w 309"/>
                <a:gd name="T3" fmla="*/ 442 h 548"/>
                <a:gd name="T4" fmla="*/ 77 w 309"/>
                <a:gd name="T5" fmla="*/ 439 h 548"/>
                <a:gd name="T6" fmla="*/ 77 w 309"/>
                <a:gd name="T7" fmla="*/ 410 h 548"/>
                <a:gd name="T8" fmla="*/ 77 w 309"/>
                <a:gd name="T9" fmla="*/ 192 h 548"/>
                <a:gd name="T10" fmla="*/ 76 w 309"/>
                <a:gd name="T11" fmla="*/ 0 h 548"/>
                <a:gd name="T12" fmla="*/ 128 w 309"/>
                <a:gd name="T13" fmla="*/ 0 h 548"/>
                <a:gd name="T14" fmla="*/ 166 w 309"/>
                <a:gd name="T15" fmla="*/ 0 h 548"/>
                <a:gd name="T16" fmla="*/ 192 w 309"/>
                <a:gd name="T17" fmla="*/ 0 h 548"/>
                <a:gd name="T18" fmla="*/ 192 w 309"/>
                <a:gd name="T19" fmla="*/ 60 h 548"/>
                <a:gd name="T20" fmla="*/ 238 w 309"/>
                <a:gd name="T21" fmla="*/ 60 h 548"/>
                <a:gd name="T22" fmla="*/ 278 w 309"/>
                <a:gd name="T23" fmla="*/ 60 h 548"/>
                <a:gd name="T24" fmla="*/ 278 w 309"/>
                <a:gd name="T25" fmla="*/ 126 h 548"/>
                <a:gd name="T26" fmla="*/ 267 w 309"/>
                <a:gd name="T27" fmla="*/ 126 h 548"/>
                <a:gd name="T28" fmla="*/ 267 w 309"/>
                <a:gd name="T29" fmla="*/ 83 h 548"/>
                <a:gd name="T30" fmla="*/ 192 w 309"/>
                <a:gd name="T31" fmla="*/ 83 h 548"/>
                <a:gd name="T32" fmla="*/ 192 w 309"/>
                <a:gd name="T33" fmla="*/ 263 h 548"/>
                <a:gd name="T34" fmla="*/ 194 w 309"/>
                <a:gd name="T35" fmla="*/ 441 h 548"/>
                <a:gd name="T36" fmla="*/ 237 w 309"/>
                <a:gd name="T37" fmla="*/ 442 h 548"/>
                <a:gd name="T38" fmla="*/ 309 w 309"/>
                <a:gd name="T39" fmla="*/ 442 h 548"/>
                <a:gd name="T40" fmla="*/ 309 w 309"/>
                <a:gd name="T41" fmla="*/ 491 h 548"/>
                <a:gd name="T42" fmla="*/ 309 w 309"/>
                <a:gd name="T43" fmla="*/ 547 h 548"/>
                <a:gd name="T44" fmla="*/ 120 w 309"/>
                <a:gd name="T45" fmla="*/ 548 h 548"/>
                <a:gd name="T46" fmla="*/ 0 w 309"/>
                <a:gd name="T47" fmla="*/ 547 h 548"/>
                <a:gd name="T48" fmla="*/ 1 w 309"/>
                <a:gd name="T49" fmla="*/ 495 h 548"/>
                <a:gd name="T50" fmla="*/ 267 w 309"/>
                <a:gd name="T51" fmla="*/ 491 h 548"/>
                <a:gd name="T52" fmla="*/ 267 w 309"/>
                <a:gd name="T53" fmla="*/ 462 h 548"/>
                <a:gd name="T54" fmla="*/ 120 w 309"/>
                <a:gd name="T55" fmla="*/ 462 h 548"/>
                <a:gd name="T56" fmla="*/ 204 w 309"/>
                <a:gd name="T57" fmla="*/ 462 h 548"/>
                <a:gd name="T58" fmla="*/ 24 w 309"/>
                <a:gd name="T59" fmla="*/ 462 h 548"/>
                <a:gd name="T60" fmla="*/ 24 w 309"/>
                <a:gd name="T61" fmla="*/ 492 h 548"/>
                <a:gd name="T62" fmla="*/ 24 w 309"/>
                <a:gd name="T63" fmla="*/ 520 h 548"/>
                <a:gd name="T64" fmla="*/ 120 w 309"/>
                <a:gd name="T65" fmla="*/ 520 h 548"/>
                <a:gd name="T66" fmla="*/ 267 w 309"/>
                <a:gd name="T67" fmla="*/ 518 h 548"/>
                <a:gd name="T68" fmla="*/ 267 w 309"/>
                <a:gd name="T69" fmla="*/ 491 h 548"/>
                <a:gd name="T70" fmla="*/ 163 w 309"/>
                <a:gd name="T71" fmla="*/ 232 h 548"/>
                <a:gd name="T72" fmla="*/ 163 w 309"/>
                <a:gd name="T73" fmla="*/ 31 h 548"/>
                <a:gd name="T74" fmla="*/ 135 w 309"/>
                <a:gd name="T75" fmla="*/ 31 h 548"/>
                <a:gd name="T76" fmla="*/ 106 w 309"/>
                <a:gd name="T77" fmla="*/ 31 h 548"/>
                <a:gd name="T78" fmla="*/ 106 w 309"/>
                <a:gd name="T79" fmla="*/ 232 h 548"/>
                <a:gd name="T80" fmla="*/ 106 w 309"/>
                <a:gd name="T81" fmla="*/ 441 h 548"/>
                <a:gd name="T82" fmla="*/ 136 w 309"/>
                <a:gd name="T83" fmla="*/ 441 h 548"/>
                <a:gd name="T84" fmla="*/ 165 w 309"/>
                <a:gd name="T85" fmla="*/ 441 h 548"/>
                <a:gd name="T86" fmla="*/ 163 w 309"/>
                <a:gd name="T87" fmla="*/ 232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9" h="548">
                  <a:moveTo>
                    <a:pt x="1" y="495"/>
                  </a:moveTo>
                  <a:lnTo>
                    <a:pt x="1" y="442"/>
                  </a:lnTo>
                  <a:lnTo>
                    <a:pt x="77" y="439"/>
                  </a:lnTo>
                  <a:lnTo>
                    <a:pt x="77" y="410"/>
                  </a:lnTo>
                  <a:lnTo>
                    <a:pt x="77" y="192"/>
                  </a:lnTo>
                  <a:lnTo>
                    <a:pt x="76" y="0"/>
                  </a:lnTo>
                  <a:lnTo>
                    <a:pt x="128" y="0"/>
                  </a:lnTo>
                  <a:lnTo>
                    <a:pt x="166" y="0"/>
                  </a:lnTo>
                  <a:lnTo>
                    <a:pt x="192" y="0"/>
                  </a:lnTo>
                  <a:lnTo>
                    <a:pt x="192" y="60"/>
                  </a:lnTo>
                  <a:lnTo>
                    <a:pt x="238" y="60"/>
                  </a:lnTo>
                  <a:lnTo>
                    <a:pt x="278" y="60"/>
                  </a:lnTo>
                  <a:lnTo>
                    <a:pt x="278" y="126"/>
                  </a:lnTo>
                  <a:lnTo>
                    <a:pt x="267" y="126"/>
                  </a:lnTo>
                  <a:lnTo>
                    <a:pt x="267" y="83"/>
                  </a:lnTo>
                  <a:lnTo>
                    <a:pt x="192" y="83"/>
                  </a:lnTo>
                  <a:lnTo>
                    <a:pt x="192" y="263"/>
                  </a:lnTo>
                  <a:lnTo>
                    <a:pt x="194" y="441"/>
                  </a:lnTo>
                  <a:lnTo>
                    <a:pt x="237" y="442"/>
                  </a:lnTo>
                  <a:lnTo>
                    <a:pt x="309" y="442"/>
                  </a:lnTo>
                  <a:lnTo>
                    <a:pt x="309" y="491"/>
                  </a:lnTo>
                  <a:lnTo>
                    <a:pt x="309" y="547"/>
                  </a:lnTo>
                  <a:lnTo>
                    <a:pt x="120" y="548"/>
                  </a:lnTo>
                  <a:lnTo>
                    <a:pt x="0" y="547"/>
                  </a:lnTo>
                  <a:lnTo>
                    <a:pt x="1" y="495"/>
                  </a:lnTo>
                  <a:close/>
                  <a:moveTo>
                    <a:pt x="267" y="491"/>
                  </a:moveTo>
                  <a:lnTo>
                    <a:pt x="267" y="462"/>
                  </a:lnTo>
                  <a:lnTo>
                    <a:pt x="120" y="462"/>
                  </a:lnTo>
                  <a:lnTo>
                    <a:pt x="204" y="462"/>
                  </a:lnTo>
                  <a:lnTo>
                    <a:pt x="24" y="462"/>
                  </a:lnTo>
                  <a:lnTo>
                    <a:pt x="24" y="492"/>
                  </a:lnTo>
                  <a:lnTo>
                    <a:pt x="24" y="520"/>
                  </a:lnTo>
                  <a:lnTo>
                    <a:pt x="120" y="520"/>
                  </a:lnTo>
                  <a:lnTo>
                    <a:pt x="267" y="518"/>
                  </a:lnTo>
                  <a:lnTo>
                    <a:pt x="267" y="491"/>
                  </a:lnTo>
                  <a:close/>
                  <a:moveTo>
                    <a:pt x="163" y="232"/>
                  </a:moveTo>
                  <a:lnTo>
                    <a:pt x="163" y="31"/>
                  </a:lnTo>
                  <a:lnTo>
                    <a:pt x="135" y="31"/>
                  </a:lnTo>
                  <a:lnTo>
                    <a:pt x="106" y="31"/>
                  </a:lnTo>
                  <a:lnTo>
                    <a:pt x="106" y="232"/>
                  </a:lnTo>
                  <a:lnTo>
                    <a:pt x="106" y="441"/>
                  </a:lnTo>
                  <a:lnTo>
                    <a:pt x="136" y="441"/>
                  </a:lnTo>
                  <a:lnTo>
                    <a:pt x="165" y="441"/>
                  </a:lnTo>
                  <a:lnTo>
                    <a:pt x="163" y="232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800"/>
            </a:p>
          </p:txBody>
        </p:sp>
        <p:sp>
          <p:nvSpPr>
            <p:cNvPr id="237" name="Freeform 16"/>
            <p:cNvSpPr>
              <a:spLocks noEditPoints="1"/>
            </p:cNvSpPr>
            <p:nvPr/>
          </p:nvSpPr>
          <p:spPr bwMode="auto">
            <a:xfrm>
              <a:off x="6181725" y="3436938"/>
              <a:ext cx="11113" cy="19050"/>
            </a:xfrm>
            <a:custGeom>
              <a:avLst/>
              <a:gdLst>
                <a:gd name="T0" fmla="*/ 7 w 21"/>
                <a:gd name="T1" fmla="*/ 34 h 36"/>
                <a:gd name="T2" fmla="*/ 3 w 21"/>
                <a:gd name="T3" fmla="*/ 31 h 36"/>
                <a:gd name="T4" fmla="*/ 0 w 21"/>
                <a:gd name="T5" fmla="*/ 27 h 36"/>
                <a:gd name="T6" fmla="*/ 0 w 21"/>
                <a:gd name="T7" fmla="*/ 23 h 36"/>
                <a:gd name="T8" fmla="*/ 0 w 21"/>
                <a:gd name="T9" fmla="*/ 19 h 36"/>
                <a:gd name="T10" fmla="*/ 3 w 21"/>
                <a:gd name="T11" fmla="*/ 13 h 36"/>
                <a:gd name="T12" fmla="*/ 7 w 21"/>
                <a:gd name="T13" fmla="*/ 7 h 36"/>
                <a:gd name="T14" fmla="*/ 10 w 21"/>
                <a:gd name="T15" fmla="*/ 3 h 36"/>
                <a:gd name="T16" fmla="*/ 10 w 21"/>
                <a:gd name="T17" fmla="*/ 0 h 36"/>
                <a:gd name="T18" fmla="*/ 10 w 21"/>
                <a:gd name="T19" fmla="*/ 0 h 36"/>
                <a:gd name="T20" fmla="*/ 11 w 21"/>
                <a:gd name="T21" fmla="*/ 3 h 36"/>
                <a:gd name="T22" fmla="*/ 16 w 21"/>
                <a:gd name="T23" fmla="*/ 9 h 36"/>
                <a:gd name="T24" fmla="*/ 18 w 21"/>
                <a:gd name="T25" fmla="*/ 13 h 36"/>
                <a:gd name="T26" fmla="*/ 21 w 21"/>
                <a:gd name="T27" fmla="*/ 21 h 36"/>
                <a:gd name="T28" fmla="*/ 20 w 21"/>
                <a:gd name="T29" fmla="*/ 30 h 36"/>
                <a:gd name="T30" fmla="*/ 14 w 21"/>
                <a:gd name="T31" fmla="*/ 34 h 36"/>
                <a:gd name="T32" fmla="*/ 11 w 21"/>
                <a:gd name="T33" fmla="*/ 36 h 36"/>
                <a:gd name="T34" fmla="*/ 7 w 21"/>
                <a:gd name="T35" fmla="*/ 30 h 36"/>
                <a:gd name="T36" fmla="*/ 7 w 21"/>
                <a:gd name="T37" fmla="*/ 29 h 36"/>
                <a:gd name="T38" fmla="*/ 7 w 21"/>
                <a:gd name="T39" fmla="*/ 29 h 36"/>
                <a:gd name="T40" fmla="*/ 7 w 21"/>
                <a:gd name="T41" fmla="*/ 29 h 36"/>
                <a:gd name="T42" fmla="*/ 5 w 21"/>
                <a:gd name="T43" fmla="*/ 27 h 36"/>
                <a:gd name="T44" fmla="*/ 4 w 21"/>
                <a:gd name="T45" fmla="*/ 26 h 36"/>
                <a:gd name="T46" fmla="*/ 4 w 21"/>
                <a:gd name="T47" fmla="*/ 19 h 36"/>
                <a:gd name="T48" fmla="*/ 4 w 21"/>
                <a:gd name="T49" fmla="*/ 17 h 36"/>
                <a:gd name="T50" fmla="*/ 4 w 21"/>
                <a:gd name="T51" fmla="*/ 17 h 36"/>
                <a:gd name="T52" fmla="*/ 4 w 21"/>
                <a:gd name="T53" fmla="*/ 17 h 36"/>
                <a:gd name="T54" fmla="*/ 4 w 21"/>
                <a:gd name="T55" fmla="*/ 17 h 36"/>
                <a:gd name="T56" fmla="*/ 4 w 21"/>
                <a:gd name="T57" fmla="*/ 17 h 36"/>
                <a:gd name="T58" fmla="*/ 3 w 21"/>
                <a:gd name="T59" fmla="*/ 21 h 36"/>
                <a:gd name="T60" fmla="*/ 3 w 21"/>
                <a:gd name="T61" fmla="*/ 24 h 36"/>
                <a:gd name="T62" fmla="*/ 5 w 21"/>
                <a:gd name="T63" fmla="*/ 30 h 36"/>
                <a:gd name="T64" fmla="*/ 5 w 21"/>
                <a:gd name="T65" fmla="*/ 30 h 36"/>
                <a:gd name="T66" fmla="*/ 7 w 21"/>
                <a:gd name="T6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" h="36">
                  <a:moveTo>
                    <a:pt x="10" y="36"/>
                  </a:moveTo>
                  <a:lnTo>
                    <a:pt x="7" y="34"/>
                  </a:lnTo>
                  <a:lnTo>
                    <a:pt x="4" y="33"/>
                  </a:lnTo>
                  <a:lnTo>
                    <a:pt x="3" y="31"/>
                  </a:lnTo>
                  <a:lnTo>
                    <a:pt x="1" y="29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5" y="10"/>
                  </a:lnTo>
                  <a:lnTo>
                    <a:pt x="7" y="7"/>
                  </a:lnTo>
                  <a:lnTo>
                    <a:pt x="8" y="4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3"/>
                  </a:lnTo>
                  <a:lnTo>
                    <a:pt x="14" y="9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8" y="13"/>
                  </a:lnTo>
                  <a:lnTo>
                    <a:pt x="20" y="16"/>
                  </a:lnTo>
                  <a:lnTo>
                    <a:pt x="21" y="21"/>
                  </a:lnTo>
                  <a:lnTo>
                    <a:pt x="21" y="26"/>
                  </a:lnTo>
                  <a:lnTo>
                    <a:pt x="20" y="30"/>
                  </a:lnTo>
                  <a:lnTo>
                    <a:pt x="17" y="33"/>
                  </a:lnTo>
                  <a:lnTo>
                    <a:pt x="14" y="34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0" y="36"/>
                  </a:lnTo>
                  <a:close/>
                  <a:moveTo>
                    <a:pt x="7" y="30"/>
                  </a:moveTo>
                  <a:lnTo>
                    <a:pt x="7" y="30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3" y="23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1" y="23"/>
                  </a:lnTo>
                  <a:lnTo>
                    <a:pt x="3" y="24"/>
                  </a:lnTo>
                  <a:lnTo>
                    <a:pt x="3" y="27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1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B0F0"/>
            </a:solidFill>
            <a:ln w="317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800"/>
            </a:p>
          </p:txBody>
        </p:sp>
        <p:sp>
          <p:nvSpPr>
            <p:cNvPr id="238" name="Freeform 17"/>
            <p:cNvSpPr>
              <a:spLocks noEditPoints="1"/>
            </p:cNvSpPr>
            <p:nvPr/>
          </p:nvSpPr>
          <p:spPr bwMode="auto">
            <a:xfrm>
              <a:off x="6181725" y="3467101"/>
              <a:ext cx="12700" cy="19050"/>
            </a:xfrm>
            <a:custGeom>
              <a:avLst/>
              <a:gdLst>
                <a:gd name="T0" fmla="*/ 8 w 23"/>
                <a:gd name="T1" fmla="*/ 35 h 36"/>
                <a:gd name="T2" fmla="*/ 4 w 23"/>
                <a:gd name="T3" fmla="*/ 32 h 36"/>
                <a:gd name="T4" fmla="*/ 1 w 23"/>
                <a:gd name="T5" fmla="*/ 28 h 36"/>
                <a:gd name="T6" fmla="*/ 0 w 23"/>
                <a:gd name="T7" fmla="*/ 23 h 36"/>
                <a:gd name="T8" fmla="*/ 1 w 23"/>
                <a:gd name="T9" fmla="*/ 19 h 36"/>
                <a:gd name="T10" fmla="*/ 4 w 23"/>
                <a:gd name="T11" fmla="*/ 13 h 36"/>
                <a:gd name="T12" fmla="*/ 8 w 23"/>
                <a:gd name="T13" fmla="*/ 8 h 36"/>
                <a:gd name="T14" fmla="*/ 11 w 23"/>
                <a:gd name="T15" fmla="*/ 3 h 36"/>
                <a:gd name="T16" fmla="*/ 11 w 23"/>
                <a:gd name="T17" fmla="*/ 0 h 36"/>
                <a:gd name="T18" fmla="*/ 11 w 23"/>
                <a:gd name="T19" fmla="*/ 0 h 36"/>
                <a:gd name="T20" fmla="*/ 13 w 23"/>
                <a:gd name="T21" fmla="*/ 3 h 36"/>
                <a:gd name="T22" fmla="*/ 16 w 23"/>
                <a:gd name="T23" fmla="*/ 9 h 36"/>
                <a:gd name="T24" fmla="*/ 20 w 23"/>
                <a:gd name="T25" fmla="*/ 13 h 36"/>
                <a:gd name="T26" fmla="*/ 23 w 23"/>
                <a:gd name="T27" fmla="*/ 22 h 36"/>
                <a:gd name="T28" fmla="*/ 21 w 23"/>
                <a:gd name="T29" fmla="*/ 30 h 36"/>
                <a:gd name="T30" fmla="*/ 16 w 23"/>
                <a:gd name="T31" fmla="*/ 35 h 36"/>
                <a:gd name="T32" fmla="*/ 11 w 23"/>
                <a:gd name="T33" fmla="*/ 36 h 36"/>
                <a:gd name="T34" fmla="*/ 8 w 23"/>
                <a:gd name="T35" fmla="*/ 30 h 36"/>
                <a:gd name="T36" fmla="*/ 8 w 23"/>
                <a:gd name="T37" fmla="*/ 29 h 36"/>
                <a:gd name="T38" fmla="*/ 8 w 23"/>
                <a:gd name="T39" fmla="*/ 29 h 36"/>
                <a:gd name="T40" fmla="*/ 8 w 23"/>
                <a:gd name="T41" fmla="*/ 29 h 36"/>
                <a:gd name="T42" fmla="*/ 7 w 23"/>
                <a:gd name="T43" fmla="*/ 28 h 36"/>
                <a:gd name="T44" fmla="*/ 5 w 23"/>
                <a:gd name="T45" fmla="*/ 26 h 36"/>
                <a:gd name="T46" fmla="*/ 4 w 23"/>
                <a:gd name="T47" fmla="*/ 19 h 36"/>
                <a:gd name="T48" fmla="*/ 5 w 23"/>
                <a:gd name="T49" fmla="*/ 18 h 36"/>
                <a:gd name="T50" fmla="*/ 5 w 23"/>
                <a:gd name="T51" fmla="*/ 18 h 36"/>
                <a:gd name="T52" fmla="*/ 5 w 23"/>
                <a:gd name="T53" fmla="*/ 18 h 36"/>
                <a:gd name="T54" fmla="*/ 5 w 23"/>
                <a:gd name="T55" fmla="*/ 18 h 36"/>
                <a:gd name="T56" fmla="*/ 4 w 23"/>
                <a:gd name="T57" fmla="*/ 18 h 36"/>
                <a:gd name="T58" fmla="*/ 3 w 23"/>
                <a:gd name="T59" fmla="*/ 22 h 36"/>
                <a:gd name="T60" fmla="*/ 3 w 23"/>
                <a:gd name="T61" fmla="*/ 25 h 36"/>
                <a:gd name="T62" fmla="*/ 7 w 23"/>
                <a:gd name="T63" fmla="*/ 30 h 36"/>
                <a:gd name="T64" fmla="*/ 7 w 23"/>
                <a:gd name="T65" fmla="*/ 30 h 36"/>
                <a:gd name="T66" fmla="*/ 8 w 23"/>
                <a:gd name="T6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36">
                  <a:moveTo>
                    <a:pt x="11" y="36"/>
                  </a:moveTo>
                  <a:lnTo>
                    <a:pt x="8" y="35"/>
                  </a:lnTo>
                  <a:lnTo>
                    <a:pt x="5" y="33"/>
                  </a:lnTo>
                  <a:lnTo>
                    <a:pt x="4" y="32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19"/>
                  </a:lnTo>
                  <a:lnTo>
                    <a:pt x="3" y="15"/>
                  </a:lnTo>
                  <a:lnTo>
                    <a:pt x="4" y="13"/>
                  </a:lnTo>
                  <a:lnTo>
                    <a:pt x="5" y="10"/>
                  </a:lnTo>
                  <a:lnTo>
                    <a:pt x="8" y="8"/>
                  </a:lnTo>
                  <a:lnTo>
                    <a:pt x="10" y="5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3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7" y="10"/>
                  </a:lnTo>
                  <a:lnTo>
                    <a:pt x="20" y="13"/>
                  </a:lnTo>
                  <a:lnTo>
                    <a:pt x="20" y="16"/>
                  </a:lnTo>
                  <a:lnTo>
                    <a:pt x="23" y="22"/>
                  </a:lnTo>
                  <a:lnTo>
                    <a:pt x="23" y="26"/>
                  </a:lnTo>
                  <a:lnTo>
                    <a:pt x="21" y="30"/>
                  </a:lnTo>
                  <a:lnTo>
                    <a:pt x="18" y="33"/>
                  </a:lnTo>
                  <a:lnTo>
                    <a:pt x="16" y="35"/>
                  </a:lnTo>
                  <a:lnTo>
                    <a:pt x="13" y="35"/>
                  </a:lnTo>
                  <a:lnTo>
                    <a:pt x="11" y="36"/>
                  </a:lnTo>
                  <a:lnTo>
                    <a:pt x="11" y="36"/>
                  </a:lnTo>
                  <a:close/>
                  <a:moveTo>
                    <a:pt x="8" y="30"/>
                  </a:moveTo>
                  <a:lnTo>
                    <a:pt x="8" y="30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4" y="18"/>
                  </a:lnTo>
                  <a:lnTo>
                    <a:pt x="4" y="20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5"/>
                  </a:lnTo>
                  <a:lnTo>
                    <a:pt x="4" y="28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8" y="30"/>
                  </a:lnTo>
                  <a:close/>
                </a:path>
              </a:pathLst>
            </a:custGeom>
            <a:solidFill>
              <a:srgbClr val="00B0F0"/>
            </a:solidFill>
            <a:ln w="317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800"/>
            </a:p>
          </p:txBody>
        </p:sp>
        <p:sp>
          <p:nvSpPr>
            <p:cNvPr id="239" name="Freeform 18"/>
            <p:cNvSpPr>
              <a:spLocks noEditPoints="1"/>
            </p:cNvSpPr>
            <p:nvPr/>
          </p:nvSpPr>
          <p:spPr bwMode="auto">
            <a:xfrm>
              <a:off x="6169025" y="3454401"/>
              <a:ext cx="12700" cy="19050"/>
            </a:xfrm>
            <a:custGeom>
              <a:avLst/>
              <a:gdLst>
                <a:gd name="T0" fmla="*/ 7 w 23"/>
                <a:gd name="T1" fmla="*/ 36 h 36"/>
                <a:gd name="T2" fmla="*/ 3 w 23"/>
                <a:gd name="T3" fmla="*/ 32 h 36"/>
                <a:gd name="T4" fmla="*/ 0 w 23"/>
                <a:gd name="T5" fmla="*/ 28 h 36"/>
                <a:gd name="T6" fmla="*/ 0 w 23"/>
                <a:gd name="T7" fmla="*/ 25 h 36"/>
                <a:gd name="T8" fmla="*/ 0 w 23"/>
                <a:gd name="T9" fmla="*/ 19 h 36"/>
                <a:gd name="T10" fmla="*/ 5 w 23"/>
                <a:gd name="T11" fmla="*/ 13 h 36"/>
                <a:gd name="T12" fmla="*/ 7 w 23"/>
                <a:gd name="T13" fmla="*/ 8 h 36"/>
                <a:gd name="T14" fmla="*/ 10 w 23"/>
                <a:gd name="T15" fmla="*/ 3 h 36"/>
                <a:gd name="T16" fmla="*/ 12 w 23"/>
                <a:gd name="T17" fmla="*/ 0 h 36"/>
                <a:gd name="T18" fmla="*/ 12 w 23"/>
                <a:gd name="T19" fmla="*/ 0 h 36"/>
                <a:gd name="T20" fmla="*/ 12 w 23"/>
                <a:gd name="T21" fmla="*/ 5 h 36"/>
                <a:gd name="T22" fmla="*/ 16 w 23"/>
                <a:gd name="T23" fmla="*/ 9 h 36"/>
                <a:gd name="T24" fmla="*/ 19 w 23"/>
                <a:gd name="T25" fmla="*/ 15 h 36"/>
                <a:gd name="T26" fmla="*/ 23 w 23"/>
                <a:gd name="T27" fmla="*/ 22 h 36"/>
                <a:gd name="T28" fmla="*/ 20 w 23"/>
                <a:gd name="T29" fmla="*/ 31 h 36"/>
                <a:gd name="T30" fmla="*/ 16 w 23"/>
                <a:gd name="T31" fmla="*/ 35 h 36"/>
                <a:gd name="T32" fmla="*/ 12 w 23"/>
                <a:gd name="T33" fmla="*/ 36 h 36"/>
                <a:gd name="T34" fmla="*/ 7 w 23"/>
                <a:gd name="T35" fmla="*/ 32 h 36"/>
                <a:gd name="T36" fmla="*/ 9 w 23"/>
                <a:gd name="T37" fmla="*/ 31 h 36"/>
                <a:gd name="T38" fmla="*/ 9 w 23"/>
                <a:gd name="T39" fmla="*/ 31 h 36"/>
                <a:gd name="T40" fmla="*/ 7 w 23"/>
                <a:gd name="T41" fmla="*/ 29 h 36"/>
                <a:gd name="T42" fmla="*/ 6 w 23"/>
                <a:gd name="T43" fmla="*/ 28 h 36"/>
                <a:gd name="T44" fmla="*/ 5 w 23"/>
                <a:gd name="T45" fmla="*/ 26 h 36"/>
                <a:gd name="T46" fmla="*/ 5 w 23"/>
                <a:gd name="T47" fmla="*/ 21 h 36"/>
                <a:gd name="T48" fmla="*/ 5 w 23"/>
                <a:gd name="T49" fmla="*/ 19 h 36"/>
                <a:gd name="T50" fmla="*/ 5 w 23"/>
                <a:gd name="T51" fmla="*/ 19 h 36"/>
                <a:gd name="T52" fmla="*/ 5 w 23"/>
                <a:gd name="T53" fmla="*/ 18 h 36"/>
                <a:gd name="T54" fmla="*/ 5 w 23"/>
                <a:gd name="T55" fmla="*/ 18 h 36"/>
                <a:gd name="T56" fmla="*/ 5 w 23"/>
                <a:gd name="T57" fmla="*/ 19 h 36"/>
                <a:gd name="T58" fmla="*/ 3 w 23"/>
                <a:gd name="T59" fmla="*/ 22 h 36"/>
                <a:gd name="T60" fmla="*/ 3 w 23"/>
                <a:gd name="T61" fmla="*/ 25 h 36"/>
                <a:gd name="T62" fmla="*/ 6 w 23"/>
                <a:gd name="T63" fmla="*/ 31 h 36"/>
                <a:gd name="T64" fmla="*/ 6 w 23"/>
                <a:gd name="T65" fmla="*/ 32 h 36"/>
                <a:gd name="T66" fmla="*/ 7 w 23"/>
                <a:gd name="T67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36">
                  <a:moveTo>
                    <a:pt x="10" y="36"/>
                  </a:moveTo>
                  <a:lnTo>
                    <a:pt x="7" y="36"/>
                  </a:lnTo>
                  <a:lnTo>
                    <a:pt x="6" y="35"/>
                  </a:lnTo>
                  <a:lnTo>
                    <a:pt x="3" y="32"/>
                  </a:lnTo>
                  <a:lnTo>
                    <a:pt x="2" y="31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3" y="16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8"/>
                  </a:lnTo>
                  <a:lnTo>
                    <a:pt x="9" y="6"/>
                  </a:lnTo>
                  <a:lnTo>
                    <a:pt x="10" y="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5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9" y="15"/>
                  </a:lnTo>
                  <a:lnTo>
                    <a:pt x="20" y="16"/>
                  </a:lnTo>
                  <a:lnTo>
                    <a:pt x="23" y="22"/>
                  </a:lnTo>
                  <a:lnTo>
                    <a:pt x="22" y="26"/>
                  </a:lnTo>
                  <a:lnTo>
                    <a:pt x="20" y="31"/>
                  </a:lnTo>
                  <a:lnTo>
                    <a:pt x="18" y="34"/>
                  </a:lnTo>
                  <a:lnTo>
                    <a:pt x="16" y="35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0" y="36"/>
                  </a:lnTo>
                  <a:close/>
                  <a:moveTo>
                    <a:pt x="7" y="32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5" y="21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5"/>
                  </a:lnTo>
                  <a:lnTo>
                    <a:pt x="3" y="29"/>
                  </a:lnTo>
                  <a:lnTo>
                    <a:pt x="6" y="31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7" y="32"/>
                  </a:lnTo>
                  <a:lnTo>
                    <a:pt x="7" y="32"/>
                  </a:lnTo>
                  <a:close/>
                </a:path>
              </a:pathLst>
            </a:custGeom>
            <a:solidFill>
              <a:srgbClr val="00B0F0"/>
            </a:solidFill>
            <a:ln w="317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800"/>
            </a:p>
          </p:txBody>
        </p:sp>
        <p:sp>
          <p:nvSpPr>
            <p:cNvPr id="240" name="Freeform 19"/>
            <p:cNvSpPr>
              <a:spLocks noEditPoints="1"/>
            </p:cNvSpPr>
            <p:nvPr/>
          </p:nvSpPr>
          <p:spPr bwMode="auto">
            <a:xfrm>
              <a:off x="6170613" y="3482976"/>
              <a:ext cx="11113" cy="19050"/>
            </a:xfrm>
            <a:custGeom>
              <a:avLst/>
              <a:gdLst>
                <a:gd name="T0" fmla="*/ 7 w 21"/>
                <a:gd name="T1" fmla="*/ 35 h 35"/>
                <a:gd name="T2" fmla="*/ 3 w 21"/>
                <a:gd name="T3" fmla="*/ 32 h 35"/>
                <a:gd name="T4" fmla="*/ 0 w 21"/>
                <a:gd name="T5" fmla="*/ 26 h 35"/>
                <a:gd name="T6" fmla="*/ 0 w 21"/>
                <a:gd name="T7" fmla="*/ 23 h 35"/>
                <a:gd name="T8" fmla="*/ 0 w 21"/>
                <a:gd name="T9" fmla="*/ 19 h 35"/>
                <a:gd name="T10" fmla="*/ 3 w 21"/>
                <a:gd name="T11" fmla="*/ 13 h 35"/>
                <a:gd name="T12" fmla="*/ 7 w 21"/>
                <a:gd name="T13" fmla="*/ 7 h 35"/>
                <a:gd name="T14" fmla="*/ 10 w 21"/>
                <a:gd name="T15" fmla="*/ 1 h 35"/>
                <a:gd name="T16" fmla="*/ 10 w 21"/>
                <a:gd name="T17" fmla="*/ 0 h 35"/>
                <a:gd name="T18" fmla="*/ 10 w 21"/>
                <a:gd name="T19" fmla="*/ 0 h 35"/>
                <a:gd name="T20" fmla="*/ 11 w 21"/>
                <a:gd name="T21" fmla="*/ 3 h 35"/>
                <a:gd name="T22" fmla="*/ 14 w 21"/>
                <a:gd name="T23" fmla="*/ 9 h 35"/>
                <a:gd name="T24" fmla="*/ 18 w 21"/>
                <a:gd name="T25" fmla="*/ 13 h 35"/>
                <a:gd name="T26" fmla="*/ 21 w 21"/>
                <a:gd name="T27" fmla="*/ 20 h 35"/>
                <a:gd name="T28" fmla="*/ 20 w 21"/>
                <a:gd name="T29" fmla="*/ 30 h 35"/>
                <a:gd name="T30" fmla="*/ 14 w 21"/>
                <a:gd name="T31" fmla="*/ 35 h 35"/>
                <a:gd name="T32" fmla="*/ 11 w 21"/>
                <a:gd name="T33" fmla="*/ 35 h 35"/>
                <a:gd name="T34" fmla="*/ 7 w 21"/>
                <a:gd name="T35" fmla="*/ 30 h 35"/>
                <a:gd name="T36" fmla="*/ 7 w 21"/>
                <a:gd name="T37" fmla="*/ 29 h 35"/>
                <a:gd name="T38" fmla="*/ 7 w 21"/>
                <a:gd name="T39" fmla="*/ 29 h 35"/>
                <a:gd name="T40" fmla="*/ 7 w 21"/>
                <a:gd name="T41" fmla="*/ 29 h 35"/>
                <a:gd name="T42" fmla="*/ 5 w 21"/>
                <a:gd name="T43" fmla="*/ 27 h 35"/>
                <a:gd name="T44" fmla="*/ 4 w 21"/>
                <a:gd name="T45" fmla="*/ 24 h 35"/>
                <a:gd name="T46" fmla="*/ 3 w 21"/>
                <a:gd name="T47" fmla="*/ 19 h 35"/>
                <a:gd name="T48" fmla="*/ 4 w 21"/>
                <a:gd name="T49" fmla="*/ 17 h 35"/>
                <a:gd name="T50" fmla="*/ 4 w 21"/>
                <a:gd name="T51" fmla="*/ 17 h 35"/>
                <a:gd name="T52" fmla="*/ 4 w 21"/>
                <a:gd name="T53" fmla="*/ 17 h 35"/>
                <a:gd name="T54" fmla="*/ 4 w 21"/>
                <a:gd name="T55" fmla="*/ 17 h 35"/>
                <a:gd name="T56" fmla="*/ 4 w 21"/>
                <a:gd name="T57" fmla="*/ 17 h 35"/>
                <a:gd name="T58" fmla="*/ 1 w 21"/>
                <a:gd name="T59" fmla="*/ 22 h 35"/>
                <a:gd name="T60" fmla="*/ 1 w 21"/>
                <a:gd name="T61" fmla="*/ 24 h 35"/>
                <a:gd name="T62" fmla="*/ 5 w 21"/>
                <a:gd name="T63" fmla="*/ 30 h 35"/>
                <a:gd name="T64" fmla="*/ 5 w 21"/>
                <a:gd name="T65" fmla="*/ 30 h 35"/>
                <a:gd name="T66" fmla="*/ 7 w 21"/>
                <a:gd name="T67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" h="35">
                  <a:moveTo>
                    <a:pt x="10" y="35"/>
                  </a:moveTo>
                  <a:lnTo>
                    <a:pt x="7" y="35"/>
                  </a:lnTo>
                  <a:lnTo>
                    <a:pt x="4" y="33"/>
                  </a:lnTo>
                  <a:lnTo>
                    <a:pt x="3" y="32"/>
                  </a:lnTo>
                  <a:lnTo>
                    <a:pt x="1" y="29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5" y="10"/>
                  </a:lnTo>
                  <a:lnTo>
                    <a:pt x="7" y="7"/>
                  </a:lnTo>
                  <a:lnTo>
                    <a:pt x="8" y="4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3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6" y="10"/>
                  </a:lnTo>
                  <a:lnTo>
                    <a:pt x="18" y="13"/>
                  </a:lnTo>
                  <a:lnTo>
                    <a:pt x="20" y="16"/>
                  </a:lnTo>
                  <a:lnTo>
                    <a:pt x="21" y="20"/>
                  </a:lnTo>
                  <a:lnTo>
                    <a:pt x="21" y="26"/>
                  </a:lnTo>
                  <a:lnTo>
                    <a:pt x="20" y="30"/>
                  </a:lnTo>
                  <a:lnTo>
                    <a:pt x="17" y="33"/>
                  </a:lnTo>
                  <a:lnTo>
                    <a:pt x="14" y="35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10" y="35"/>
                  </a:lnTo>
                  <a:close/>
                  <a:moveTo>
                    <a:pt x="7" y="30"/>
                  </a:moveTo>
                  <a:lnTo>
                    <a:pt x="7" y="30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3" y="19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3" y="27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B0F0"/>
            </a:solidFill>
            <a:ln w="317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800"/>
            </a:p>
          </p:txBody>
        </p:sp>
      </p:grpSp>
      <p:grpSp>
        <p:nvGrpSpPr>
          <p:cNvPr id="241" name="Group 240"/>
          <p:cNvGrpSpPr/>
          <p:nvPr/>
        </p:nvGrpSpPr>
        <p:grpSpPr>
          <a:xfrm>
            <a:off x="6847549" y="3765147"/>
            <a:ext cx="129129" cy="268397"/>
            <a:chOff x="6037263" y="3362326"/>
            <a:chExt cx="163513" cy="290513"/>
          </a:xfrm>
          <a:solidFill>
            <a:schemeClr val="bg2">
              <a:lumMod val="25000"/>
            </a:schemeClr>
          </a:solidFill>
        </p:grpSpPr>
        <p:sp>
          <p:nvSpPr>
            <p:cNvPr id="242" name="Freeform 14"/>
            <p:cNvSpPr>
              <a:spLocks noEditPoints="1"/>
            </p:cNvSpPr>
            <p:nvPr/>
          </p:nvSpPr>
          <p:spPr bwMode="auto">
            <a:xfrm>
              <a:off x="6037263" y="3362326"/>
              <a:ext cx="163513" cy="290513"/>
            </a:xfrm>
            <a:custGeom>
              <a:avLst/>
              <a:gdLst>
                <a:gd name="T0" fmla="*/ 1 w 309"/>
                <a:gd name="T1" fmla="*/ 495 h 548"/>
                <a:gd name="T2" fmla="*/ 1 w 309"/>
                <a:gd name="T3" fmla="*/ 442 h 548"/>
                <a:gd name="T4" fmla="*/ 77 w 309"/>
                <a:gd name="T5" fmla="*/ 439 h 548"/>
                <a:gd name="T6" fmla="*/ 77 w 309"/>
                <a:gd name="T7" fmla="*/ 410 h 548"/>
                <a:gd name="T8" fmla="*/ 77 w 309"/>
                <a:gd name="T9" fmla="*/ 192 h 548"/>
                <a:gd name="T10" fmla="*/ 76 w 309"/>
                <a:gd name="T11" fmla="*/ 0 h 548"/>
                <a:gd name="T12" fmla="*/ 128 w 309"/>
                <a:gd name="T13" fmla="*/ 0 h 548"/>
                <a:gd name="T14" fmla="*/ 166 w 309"/>
                <a:gd name="T15" fmla="*/ 0 h 548"/>
                <a:gd name="T16" fmla="*/ 192 w 309"/>
                <a:gd name="T17" fmla="*/ 0 h 548"/>
                <a:gd name="T18" fmla="*/ 192 w 309"/>
                <a:gd name="T19" fmla="*/ 60 h 548"/>
                <a:gd name="T20" fmla="*/ 238 w 309"/>
                <a:gd name="T21" fmla="*/ 60 h 548"/>
                <a:gd name="T22" fmla="*/ 278 w 309"/>
                <a:gd name="T23" fmla="*/ 60 h 548"/>
                <a:gd name="T24" fmla="*/ 278 w 309"/>
                <a:gd name="T25" fmla="*/ 126 h 548"/>
                <a:gd name="T26" fmla="*/ 267 w 309"/>
                <a:gd name="T27" fmla="*/ 126 h 548"/>
                <a:gd name="T28" fmla="*/ 267 w 309"/>
                <a:gd name="T29" fmla="*/ 83 h 548"/>
                <a:gd name="T30" fmla="*/ 192 w 309"/>
                <a:gd name="T31" fmla="*/ 83 h 548"/>
                <a:gd name="T32" fmla="*/ 192 w 309"/>
                <a:gd name="T33" fmla="*/ 263 h 548"/>
                <a:gd name="T34" fmla="*/ 194 w 309"/>
                <a:gd name="T35" fmla="*/ 441 h 548"/>
                <a:gd name="T36" fmla="*/ 237 w 309"/>
                <a:gd name="T37" fmla="*/ 442 h 548"/>
                <a:gd name="T38" fmla="*/ 309 w 309"/>
                <a:gd name="T39" fmla="*/ 442 h 548"/>
                <a:gd name="T40" fmla="*/ 309 w 309"/>
                <a:gd name="T41" fmla="*/ 491 h 548"/>
                <a:gd name="T42" fmla="*/ 309 w 309"/>
                <a:gd name="T43" fmla="*/ 547 h 548"/>
                <a:gd name="T44" fmla="*/ 120 w 309"/>
                <a:gd name="T45" fmla="*/ 548 h 548"/>
                <a:gd name="T46" fmla="*/ 0 w 309"/>
                <a:gd name="T47" fmla="*/ 547 h 548"/>
                <a:gd name="T48" fmla="*/ 1 w 309"/>
                <a:gd name="T49" fmla="*/ 495 h 548"/>
                <a:gd name="T50" fmla="*/ 267 w 309"/>
                <a:gd name="T51" fmla="*/ 491 h 548"/>
                <a:gd name="T52" fmla="*/ 267 w 309"/>
                <a:gd name="T53" fmla="*/ 462 h 548"/>
                <a:gd name="T54" fmla="*/ 120 w 309"/>
                <a:gd name="T55" fmla="*/ 462 h 548"/>
                <a:gd name="T56" fmla="*/ 204 w 309"/>
                <a:gd name="T57" fmla="*/ 462 h 548"/>
                <a:gd name="T58" fmla="*/ 24 w 309"/>
                <a:gd name="T59" fmla="*/ 462 h 548"/>
                <a:gd name="T60" fmla="*/ 24 w 309"/>
                <a:gd name="T61" fmla="*/ 492 h 548"/>
                <a:gd name="T62" fmla="*/ 24 w 309"/>
                <a:gd name="T63" fmla="*/ 520 h 548"/>
                <a:gd name="T64" fmla="*/ 120 w 309"/>
                <a:gd name="T65" fmla="*/ 520 h 548"/>
                <a:gd name="T66" fmla="*/ 267 w 309"/>
                <a:gd name="T67" fmla="*/ 518 h 548"/>
                <a:gd name="T68" fmla="*/ 267 w 309"/>
                <a:gd name="T69" fmla="*/ 491 h 548"/>
                <a:gd name="T70" fmla="*/ 163 w 309"/>
                <a:gd name="T71" fmla="*/ 232 h 548"/>
                <a:gd name="T72" fmla="*/ 163 w 309"/>
                <a:gd name="T73" fmla="*/ 31 h 548"/>
                <a:gd name="T74" fmla="*/ 135 w 309"/>
                <a:gd name="T75" fmla="*/ 31 h 548"/>
                <a:gd name="T76" fmla="*/ 106 w 309"/>
                <a:gd name="T77" fmla="*/ 31 h 548"/>
                <a:gd name="T78" fmla="*/ 106 w 309"/>
                <a:gd name="T79" fmla="*/ 232 h 548"/>
                <a:gd name="T80" fmla="*/ 106 w 309"/>
                <a:gd name="T81" fmla="*/ 441 h 548"/>
                <a:gd name="T82" fmla="*/ 136 w 309"/>
                <a:gd name="T83" fmla="*/ 441 h 548"/>
                <a:gd name="T84" fmla="*/ 165 w 309"/>
                <a:gd name="T85" fmla="*/ 441 h 548"/>
                <a:gd name="T86" fmla="*/ 163 w 309"/>
                <a:gd name="T87" fmla="*/ 232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9" h="548">
                  <a:moveTo>
                    <a:pt x="1" y="495"/>
                  </a:moveTo>
                  <a:lnTo>
                    <a:pt x="1" y="442"/>
                  </a:lnTo>
                  <a:lnTo>
                    <a:pt x="77" y="439"/>
                  </a:lnTo>
                  <a:lnTo>
                    <a:pt x="77" y="410"/>
                  </a:lnTo>
                  <a:lnTo>
                    <a:pt x="77" y="192"/>
                  </a:lnTo>
                  <a:lnTo>
                    <a:pt x="76" y="0"/>
                  </a:lnTo>
                  <a:lnTo>
                    <a:pt x="128" y="0"/>
                  </a:lnTo>
                  <a:lnTo>
                    <a:pt x="166" y="0"/>
                  </a:lnTo>
                  <a:lnTo>
                    <a:pt x="192" y="0"/>
                  </a:lnTo>
                  <a:lnTo>
                    <a:pt x="192" y="60"/>
                  </a:lnTo>
                  <a:lnTo>
                    <a:pt x="238" y="60"/>
                  </a:lnTo>
                  <a:lnTo>
                    <a:pt x="278" y="60"/>
                  </a:lnTo>
                  <a:lnTo>
                    <a:pt x="278" y="126"/>
                  </a:lnTo>
                  <a:lnTo>
                    <a:pt x="267" y="126"/>
                  </a:lnTo>
                  <a:lnTo>
                    <a:pt x="267" y="83"/>
                  </a:lnTo>
                  <a:lnTo>
                    <a:pt x="192" y="83"/>
                  </a:lnTo>
                  <a:lnTo>
                    <a:pt x="192" y="263"/>
                  </a:lnTo>
                  <a:lnTo>
                    <a:pt x="194" y="441"/>
                  </a:lnTo>
                  <a:lnTo>
                    <a:pt x="237" y="442"/>
                  </a:lnTo>
                  <a:lnTo>
                    <a:pt x="309" y="442"/>
                  </a:lnTo>
                  <a:lnTo>
                    <a:pt x="309" y="491"/>
                  </a:lnTo>
                  <a:lnTo>
                    <a:pt x="309" y="547"/>
                  </a:lnTo>
                  <a:lnTo>
                    <a:pt x="120" y="548"/>
                  </a:lnTo>
                  <a:lnTo>
                    <a:pt x="0" y="547"/>
                  </a:lnTo>
                  <a:lnTo>
                    <a:pt x="1" y="495"/>
                  </a:lnTo>
                  <a:close/>
                  <a:moveTo>
                    <a:pt x="267" y="491"/>
                  </a:moveTo>
                  <a:lnTo>
                    <a:pt x="267" y="462"/>
                  </a:lnTo>
                  <a:lnTo>
                    <a:pt x="120" y="462"/>
                  </a:lnTo>
                  <a:lnTo>
                    <a:pt x="204" y="462"/>
                  </a:lnTo>
                  <a:lnTo>
                    <a:pt x="24" y="462"/>
                  </a:lnTo>
                  <a:lnTo>
                    <a:pt x="24" y="492"/>
                  </a:lnTo>
                  <a:lnTo>
                    <a:pt x="24" y="520"/>
                  </a:lnTo>
                  <a:lnTo>
                    <a:pt x="120" y="520"/>
                  </a:lnTo>
                  <a:lnTo>
                    <a:pt x="267" y="518"/>
                  </a:lnTo>
                  <a:lnTo>
                    <a:pt x="267" y="491"/>
                  </a:lnTo>
                  <a:close/>
                  <a:moveTo>
                    <a:pt x="163" y="232"/>
                  </a:moveTo>
                  <a:lnTo>
                    <a:pt x="163" y="31"/>
                  </a:lnTo>
                  <a:lnTo>
                    <a:pt x="135" y="31"/>
                  </a:lnTo>
                  <a:lnTo>
                    <a:pt x="106" y="31"/>
                  </a:lnTo>
                  <a:lnTo>
                    <a:pt x="106" y="232"/>
                  </a:lnTo>
                  <a:lnTo>
                    <a:pt x="106" y="441"/>
                  </a:lnTo>
                  <a:lnTo>
                    <a:pt x="136" y="441"/>
                  </a:lnTo>
                  <a:lnTo>
                    <a:pt x="165" y="441"/>
                  </a:lnTo>
                  <a:lnTo>
                    <a:pt x="163" y="232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800"/>
            </a:p>
          </p:txBody>
        </p:sp>
        <p:sp>
          <p:nvSpPr>
            <p:cNvPr id="243" name="Freeform 16"/>
            <p:cNvSpPr>
              <a:spLocks noEditPoints="1"/>
            </p:cNvSpPr>
            <p:nvPr/>
          </p:nvSpPr>
          <p:spPr bwMode="auto">
            <a:xfrm>
              <a:off x="6181725" y="3436938"/>
              <a:ext cx="11113" cy="19050"/>
            </a:xfrm>
            <a:custGeom>
              <a:avLst/>
              <a:gdLst>
                <a:gd name="T0" fmla="*/ 7 w 21"/>
                <a:gd name="T1" fmla="*/ 34 h 36"/>
                <a:gd name="T2" fmla="*/ 3 w 21"/>
                <a:gd name="T3" fmla="*/ 31 h 36"/>
                <a:gd name="T4" fmla="*/ 0 w 21"/>
                <a:gd name="T5" fmla="*/ 27 h 36"/>
                <a:gd name="T6" fmla="*/ 0 w 21"/>
                <a:gd name="T7" fmla="*/ 23 h 36"/>
                <a:gd name="T8" fmla="*/ 0 w 21"/>
                <a:gd name="T9" fmla="*/ 19 h 36"/>
                <a:gd name="T10" fmla="*/ 3 w 21"/>
                <a:gd name="T11" fmla="*/ 13 h 36"/>
                <a:gd name="T12" fmla="*/ 7 w 21"/>
                <a:gd name="T13" fmla="*/ 7 h 36"/>
                <a:gd name="T14" fmla="*/ 10 w 21"/>
                <a:gd name="T15" fmla="*/ 3 h 36"/>
                <a:gd name="T16" fmla="*/ 10 w 21"/>
                <a:gd name="T17" fmla="*/ 0 h 36"/>
                <a:gd name="T18" fmla="*/ 10 w 21"/>
                <a:gd name="T19" fmla="*/ 0 h 36"/>
                <a:gd name="T20" fmla="*/ 11 w 21"/>
                <a:gd name="T21" fmla="*/ 3 h 36"/>
                <a:gd name="T22" fmla="*/ 16 w 21"/>
                <a:gd name="T23" fmla="*/ 9 h 36"/>
                <a:gd name="T24" fmla="*/ 18 w 21"/>
                <a:gd name="T25" fmla="*/ 13 h 36"/>
                <a:gd name="T26" fmla="*/ 21 w 21"/>
                <a:gd name="T27" fmla="*/ 21 h 36"/>
                <a:gd name="T28" fmla="*/ 20 w 21"/>
                <a:gd name="T29" fmla="*/ 30 h 36"/>
                <a:gd name="T30" fmla="*/ 14 w 21"/>
                <a:gd name="T31" fmla="*/ 34 h 36"/>
                <a:gd name="T32" fmla="*/ 11 w 21"/>
                <a:gd name="T33" fmla="*/ 36 h 36"/>
                <a:gd name="T34" fmla="*/ 7 w 21"/>
                <a:gd name="T35" fmla="*/ 30 h 36"/>
                <a:gd name="T36" fmla="*/ 7 w 21"/>
                <a:gd name="T37" fmla="*/ 29 h 36"/>
                <a:gd name="T38" fmla="*/ 7 w 21"/>
                <a:gd name="T39" fmla="*/ 29 h 36"/>
                <a:gd name="T40" fmla="*/ 7 w 21"/>
                <a:gd name="T41" fmla="*/ 29 h 36"/>
                <a:gd name="T42" fmla="*/ 5 w 21"/>
                <a:gd name="T43" fmla="*/ 27 h 36"/>
                <a:gd name="T44" fmla="*/ 4 w 21"/>
                <a:gd name="T45" fmla="*/ 26 h 36"/>
                <a:gd name="T46" fmla="*/ 4 w 21"/>
                <a:gd name="T47" fmla="*/ 19 h 36"/>
                <a:gd name="T48" fmla="*/ 4 w 21"/>
                <a:gd name="T49" fmla="*/ 17 h 36"/>
                <a:gd name="T50" fmla="*/ 4 w 21"/>
                <a:gd name="T51" fmla="*/ 17 h 36"/>
                <a:gd name="T52" fmla="*/ 4 w 21"/>
                <a:gd name="T53" fmla="*/ 17 h 36"/>
                <a:gd name="T54" fmla="*/ 4 w 21"/>
                <a:gd name="T55" fmla="*/ 17 h 36"/>
                <a:gd name="T56" fmla="*/ 4 w 21"/>
                <a:gd name="T57" fmla="*/ 17 h 36"/>
                <a:gd name="T58" fmla="*/ 3 w 21"/>
                <a:gd name="T59" fmla="*/ 21 h 36"/>
                <a:gd name="T60" fmla="*/ 3 w 21"/>
                <a:gd name="T61" fmla="*/ 24 h 36"/>
                <a:gd name="T62" fmla="*/ 5 w 21"/>
                <a:gd name="T63" fmla="*/ 30 h 36"/>
                <a:gd name="T64" fmla="*/ 5 w 21"/>
                <a:gd name="T65" fmla="*/ 30 h 36"/>
                <a:gd name="T66" fmla="*/ 7 w 21"/>
                <a:gd name="T6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" h="36">
                  <a:moveTo>
                    <a:pt x="10" y="36"/>
                  </a:moveTo>
                  <a:lnTo>
                    <a:pt x="7" y="34"/>
                  </a:lnTo>
                  <a:lnTo>
                    <a:pt x="4" y="33"/>
                  </a:lnTo>
                  <a:lnTo>
                    <a:pt x="3" y="31"/>
                  </a:lnTo>
                  <a:lnTo>
                    <a:pt x="1" y="29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5" y="10"/>
                  </a:lnTo>
                  <a:lnTo>
                    <a:pt x="7" y="7"/>
                  </a:lnTo>
                  <a:lnTo>
                    <a:pt x="8" y="4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3"/>
                  </a:lnTo>
                  <a:lnTo>
                    <a:pt x="14" y="9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8" y="13"/>
                  </a:lnTo>
                  <a:lnTo>
                    <a:pt x="20" y="16"/>
                  </a:lnTo>
                  <a:lnTo>
                    <a:pt x="21" y="21"/>
                  </a:lnTo>
                  <a:lnTo>
                    <a:pt x="21" y="26"/>
                  </a:lnTo>
                  <a:lnTo>
                    <a:pt x="20" y="30"/>
                  </a:lnTo>
                  <a:lnTo>
                    <a:pt x="17" y="33"/>
                  </a:lnTo>
                  <a:lnTo>
                    <a:pt x="14" y="34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0" y="36"/>
                  </a:lnTo>
                  <a:close/>
                  <a:moveTo>
                    <a:pt x="7" y="30"/>
                  </a:moveTo>
                  <a:lnTo>
                    <a:pt x="7" y="30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3" y="23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1" y="23"/>
                  </a:lnTo>
                  <a:lnTo>
                    <a:pt x="3" y="24"/>
                  </a:lnTo>
                  <a:lnTo>
                    <a:pt x="3" y="27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1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B0F0"/>
            </a:solidFill>
            <a:ln w="317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800"/>
            </a:p>
          </p:txBody>
        </p:sp>
        <p:sp>
          <p:nvSpPr>
            <p:cNvPr id="244" name="Freeform 17"/>
            <p:cNvSpPr>
              <a:spLocks noEditPoints="1"/>
            </p:cNvSpPr>
            <p:nvPr/>
          </p:nvSpPr>
          <p:spPr bwMode="auto">
            <a:xfrm>
              <a:off x="6181725" y="3467101"/>
              <a:ext cx="12700" cy="19050"/>
            </a:xfrm>
            <a:custGeom>
              <a:avLst/>
              <a:gdLst>
                <a:gd name="T0" fmla="*/ 8 w 23"/>
                <a:gd name="T1" fmla="*/ 35 h 36"/>
                <a:gd name="T2" fmla="*/ 4 w 23"/>
                <a:gd name="T3" fmla="*/ 32 h 36"/>
                <a:gd name="T4" fmla="*/ 1 w 23"/>
                <a:gd name="T5" fmla="*/ 28 h 36"/>
                <a:gd name="T6" fmla="*/ 0 w 23"/>
                <a:gd name="T7" fmla="*/ 23 h 36"/>
                <a:gd name="T8" fmla="*/ 1 w 23"/>
                <a:gd name="T9" fmla="*/ 19 h 36"/>
                <a:gd name="T10" fmla="*/ 4 w 23"/>
                <a:gd name="T11" fmla="*/ 13 h 36"/>
                <a:gd name="T12" fmla="*/ 8 w 23"/>
                <a:gd name="T13" fmla="*/ 8 h 36"/>
                <a:gd name="T14" fmla="*/ 11 w 23"/>
                <a:gd name="T15" fmla="*/ 3 h 36"/>
                <a:gd name="T16" fmla="*/ 11 w 23"/>
                <a:gd name="T17" fmla="*/ 0 h 36"/>
                <a:gd name="T18" fmla="*/ 11 w 23"/>
                <a:gd name="T19" fmla="*/ 0 h 36"/>
                <a:gd name="T20" fmla="*/ 13 w 23"/>
                <a:gd name="T21" fmla="*/ 3 h 36"/>
                <a:gd name="T22" fmla="*/ 16 w 23"/>
                <a:gd name="T23" fmla="*/ 9 h 36"/>
                <a:gd name="T24" fmla="*/ 20 w 23"/>
                <a:gd name="T25" fmla="*/ 13 h 36"/>
                <a:gd name="T26" fmla="*/ 23 w 23"/>
                <a:gd name="T27" fmla="*/ 22 h 36"/>
                <a:gd name="T28" fmla="*/ 21 w 23"/>
                <a:gd name="T29" fmla="*/ 30 h 36"/>
                <a:gd name="T30" fmla="*/ 16 w 23"/>
                <a:gd name="T31" fmla="*/ 35 h 36"/>
                <a:gd name="T32" fmla="*/ 11 w 23"/>
                <a:gd name="T33" fmla="*/ 36 h 36"/>
                <a:gd name="T34" fmla="*/ 8 w 23"/>
                <a:gd name="T35" fmla="*/ 30 h 36"/>
                <a:gd name="T36" fmla="*/ 8 w 23"/>
                <a:gd name="T37" fmla="*/ 29 h 36"/>
                <a:gd name="T38" fmla="*/ 8 w 23"/>
                <a:gd name="T39" fmla="*/ 29 h 36"/>
                <a:gd name="T40" fmla="*/ 8 w 23"/>
                <a:gd name="T41" fmla="*/ 29 h 36"/>
                <a:gd name="T42" fmla="*/ 7 w 23"/>
                <a:gd name="T43" fmla="*/ 28 h 36"/>
                <a:gd name="T44" fmla="*/ 5 w 23"/>
                <a:gd name="T45" fmla="*/ 26 h 36"/>
                <a:gd name="T46" fmla="*/ 4 w 23"/>
                <a:gd name="T47" fmla="*/ 19 h 36"/>
                <a:gd name="T48" fmla="*/ 5 w 23"/>
                <a:gd name="T49" fmla="*/ 18 h 36"/>
                <a:gd name="T50" fmla="*/ 5 w 23"/>
                <a:gd name="T51" fmla="*/ 18 h 36"/>
                <a:gd name="T52" fmla="*/ 5 w 23"/>
                <a:gd name="T53" fmla="*/ 18 h 36"/>
                <a:gd name="T54" fmla="*/ 5 w 23"/>
                <a:gd name="T55" fmla="*/ 18 h 36"/>
                <a:gd name="T56" fmla="*/ 4 w 23"/>
                <a:gd name="T57" fmla="*/ 18 h 36"/>
                <a:gd name="T58" fmla="*/ 3 w 23"/>
                <a:gd name="T59" fmla="*/ 22 h 36"/>
                <a:gd name="T60" fmla="*/ 3 w 23"/>
                <a:gd name="T61" fmla="*/ 25 h 36"/>
                <a:gd name="T62" fmla="*/ 7 w 23"/>
                <a:gd name="T63" fmla="*/ 30 h 36"/>
                <a:gd name="T64" fmla="*/ 7 w 23"/>
                <a:gd name="T65" fmla="*/ 30 h 36"/>
                <a:gd name="T66" fmla="*/ 8 w 23"/>
                <a:gd name="T6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36">
                  <a:moveTo>
                    <a:pt x="11" y="36"/>
                  </a:moveTo>
                  <a:lnTo>
                    <a:pt x="8" y="35"/>
                  </a:lnTo>
                  <a:lnTo>
                    <a:pt x="5" y="33"/>
                  </a:lnTo>
                  <a:lnTo>
                    <a:pt x="4" y="32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19"/>
                  </a:lnTo>
                  <a:lnTo>
                    <a:pt x="3" y="15"/>
                  </a:lnTo>
                  <a:lnTo>
                    <a:pt x="4" y="13"/>
                  </a:lnTo>
                  <a:lnTo>
                    <a:pt x="5" y="10"/>
                  </a:lnTo>
                  <a:lnTo>
                    <a:pt x="8" y="8"/>
                  </a:lnTo>
                  <a:lnTo>
                    <a:pt x="10" y="5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3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7" y="10"/>
                  </a:lnTo>
                  <a:lnTo>
                    <a:pt x="20" y="13"/>
                  </a:lnTo>
                  <a:lnTo>
                    <a:pt x="20" y="16"/>
                  </a:lnTo>
                  <a:lnTo>
                    <a:pt x="23" y="22"/>
                  </a:lnTo>
                  <a:lnTo>
                    <a:pt x="23" y="26"/>
                  </a:lnTo>
                  <a:lnTo>
                    <a:pt x="21" y="30"/>
                  </a:lnTo>
                  <a:lnTo>
                    <a:pt x="18" y="33"/>
                  </a:lnTo>
                  <a:lnTo>
                    <a:pt x="16" y="35"/>
                  </a:lnTo>
                  <a:lnTo>
                    <a:pt x="13" y="35"/>
                  </a:lnTo>
                  <a:lnTo>
                    <a:pt x="11" y="36"/>
                  </a:lnTo>
                  <a:lnTo>
                    <a:pt x="11" y="36"/>
                  </a:lnTo>
                  <a:close/>
                  <a:moveTo>
                    <a:pt x="8" y="30"/>
                  </a:moveTo>
                  <a:lnTo>
                    <a:pt x="8" y="30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4" y="18"/>
                  </a:lnTo>
                  <a:lnTo>
                    <a:pt x="4" y="20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5"/>
                  </a:lnTo>
                  <a:lnTo>
                    <a:pt x="4" y="28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8" y="30"/>
                  </a:lnTo>
                  <a:close/>
                </a:path>
              </a:pathLst>
            </a:custGeom>
            <a:solidFill>
              <a:srgbClr val="00B0F0"/>
            </a:solidFill>
            <a:ln w="317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800"/>
            </a:p>
          </p:txBody>
        </p:sp>
        <p:sp>
          <p:nvSpPr>
            <p:cNvPr id="245" name="Freeform 18"/>
            <p:cNvSpPr>
              <a:spLocks noEditPoints="1"/>
            </p:cNvSpPr>
            <p:nvPr/>
          </p:nvSpPr>
          <p:spPr bwMode="auto">
            <a:xfrm>
              <a:off x="6169025" y="3454401"/>
              <a:ext cx="12700" cy="19050"/>
            </a:xfrm>
            <a:custGeom>
              <a:avLst/>
              <a:gdLst>
                <a:gd name="T0" fmla="*/ 7 w 23"/>
                <a:gd name="T1" fmla="*/ 36 h 36"/>
                <a:gd name="T2" fmla="*/ 3 w 23"/>
                <a:gd name="T3" fmla="*/ 32 h 36"/>
                <a:gd name="T4" fmla="*/ 0 w 23"/>
                <a:gd name="T5" fmla="*/ 28 h 36"/>
                <a:gd name="T6" fmla="*/ 0 w 23"/>
                <a:gd name="T7" fmla="*/ 25 h 36"/>
                <a:gd name="T8" fmla="*/ 0 w 23"/>
                <a:gd name="T9" fmla="*/ 19 h 36"/>
                <a:gd name="T10" fmla="*/ 5 w 23"/>
                <a:gd name="T11" fmla="*/ 13 h 36"/>
                <a:gd name="T12" fmla="*/ 7 w 23"/>
                <a:gd name="T13" fmla="*/ 8 h 36"/>
                <a:gd name="T14" fmla="*/ 10 w 23"/>
                <a:gd name="T15" fmla="*/ 3 h 36"/>
                <a:gd name="T16" fmla="*/ 12 w 23"/>
                <a:gd name="T17" fmla="*/ 0 h 36"/>
                <a:gd name="T18" fmla="*/ 12 w 23"/>
                <a:gd name="T19" fmla="*/ 0 h 36"/>
                <a:gd name="T20" fmla="*/ 12 w 23"/>
                <a:gd name="T21" fmla="*/ 5 h 36"/>
                <a:gd name="T22" fmla="*/ 16 w 23"/>
                <a:gd name="T23" fmla="*/ 9 h 36"/>
                <a:gd name="T24" fmla="*/ 19 w 23"/>
                <a:gd name="T25" fmla="*/ 15 h 36"/>
                <a:gd name="T26" fmla="*/ 23 w 23"/>
                <a:gd name="T27" fmla="*/ 22 h 36"/>
                <a:gd name="T28" fmla="*/ 20 w 23"/>
                <a:gd name="T29" fmla="*/ 31 h 36"/>
                <a:gd name="T30" fmla="*/ 16 w 23"/>
                <a:gd name="T31" fmla="*/ 35 h 36"/>
                <a:gd name="T32" fmla="*/ 12 w 23"/>
                <a:gd name="T33" fmla="*/ 36 h 36"/>
                <a:gd name="T34" fmla="*/ 7 w 23"/>
                <a:gd name="T35" fmla="*/ 32 h 36"/>
                <a:gd name="T36" fmla="*/ 9 w 23"/>
                <a:gd name="T37" fmla="*/ 31 h 36"/>
                <a:gd name="T38" fmla="*/ 9 w 23"/>
                <a:gd name="T39" fmla="*/ 31 h 36"/>
                <a:gd name="T40" fmla="*/ 7 w 23"/>
                <a:gd name="T41" fmla="*/ 29 h 36"/>
                <a:gd name="T42" fmla="*/ 6 w 23"/>
                <a:gd name="T43" fmla="*/ 28 h 36"/>
                <a:gd name="T44" fmla="*/ 5 w 23"/>
                <a:gd name="T45" fmla="*/ 26 h 36"/>
                <a:gd name="T46" fmla="*/ 5 w 23"/>
                <a:gd name="T47" fmla="*/ 21 h 36"/>
                <a:gd name="T48" fmla="*/ 5 w 23"/>
                <a:gd name="T49" fmla="*/ 19 h 36"/>
                <a:gd name="T50" fmla="*/ 5 w 23"/>
                <a:gd name="T51" fmla="*/ 19 h 36"/>
                <a:gd name="T52" fmla="*/ 5 w 23"/>
                <a:gd name="T53" fmla="*/ 18 h 36"/>
                <a:gd name="T54" fmla="*/ 5 w 23"/>
                <a:gd name="T55" fmla="*/ 18 h 36"/>
                <a:gd name="T56" fmla="*/ 5 w 23"/>
                <a:gd name="T57" fmla="*/ 19 h 36"/>
                <a:gd name="T58" fmla="*/ 3 w 23"/>
                <a:gd name="T59" fmla="*/ 22 h 36"/>
                <a:gd name="T60" fmla="*/ 3 w 23"/>
                <a:gd name="T61" fmla="*/ 25 h 36"/>
                <a:gd name="T62" fmla="*/ 6 w 23"/>
                <a:gd name="T63" fmla="*/ 31 h 36"/>
                <a:gd name="T64" fmla="*/ 6 w 23"/>
                <a:gd name="T65" fmla="*/ 32 h 36"/>
                <a:gd name="T66" fmla="*/ 7 w 23"/>
                <a:gd name="T67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36">
                  <a:moveTo>
                    <a:pt x="10" y="36"/>
                  </a:moveTo>
                  <a:lnTo>
                    <a:pt x="7" y="36"/>
                  </a:lnTo>
                  <a:lnTo>
                    <a:pt x="6" y="35"/>
                  </a:lnTo>
                  <a:lnTo>
                    <a:pt x="3" y="32"/>
                  </a:lnTo>
                  <a:lnTo>
                    <a:pt x="2" y="31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3" y="16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8"/>
                  </a:lnTo>
                  <a:lnTo>
                    <a:pt x="9" y="6"/>
                  </a:lnTo>
                  <a:lnTo>
                    <a:pt x="10" y="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5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9" y="15"/>
                  </a:lnTo>
                  <a:lnTo>
                    <a:pt x="20" y="16"/>
                  </a:lnTo>
                  <a:lnTo>
                    <a:pt x="23" y="22"/>
                  </a:lnTo>
                  <a:lnTo>
                    <a:pt x="22" y="26"/>
                  </a:lnTo>
                  <a:lnTo>
                    <a:pt x="20" y="31"/>
                  </a:lnTo>
                  <a:lnTo>
                    <a:pt x="18" y="34"/>
                  </a:lnTo>
                  <a:lnTo>
                    <a:pt x="16" y="35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0" y="36"/>
                  </a:lnTo>
                  <a:close/>
                  <a:moveTo>
                    <a:pt x="7" y="32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5" y="21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5"/>
                  </a:lnTo>
                  <a:lnTo>
                    <a:pt x="3" y="29"/>
                  </a:lnTo>
                  <a:lnTo>
                    <a:pt x="6" y="31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7" y="32"/>
                  </a:lnTo>
                  <a:lnTo>
                    <a:pt x="7" y="32"/>
                  </a:lnTo>
                  <a:close/>
                </a:path>
              </a:pathLst>
            </a:custGeom>
            <a:solidFill>
              <a:srgbClr val="00B0F0"/>
            </a:solidFill>
            <a:ln w="317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800"/>
            </a:p>
          </p:txBody>
        </p:sp>
        <p:sp>
          <p:nvSpPr>
            <p:cNvPr id="306" name="Freeform 19"/>
            <p:cNvSpPr>
              <a:spLocks noEditPoints="1"/>
            </p:cNvSpPr>
            <p:nvPr/>
          </p:nvSpPr>
          <p:spPr bwMode="auto">
            <a:xfrm>
              <a:off x="6170613" y="3482976"/>
              <a:ext cx="11113" cy="19050"/>
            </a:xfrm>
            <a:custGeom>
              <a:avLst/>
              <a:gdLst>
                <a:gd name="T0" fmla="*/ 7 w 21"/>
                <a:gd name="T1" fmla="*/ 35 h 35"/>
                <a:gd name="T2" fmla="*/ 3 w 21"/>
                <a:gd name="T3" fmla="*/ 32 h 35"/>
                <a:gd name="T4" fmla="*/ 0 w 21"/>
                <a:gd name="T5" fmla="*/ 26 h 35"/>
                <a:gd name="T6" fmla="*/ 0 w 21"/>
                <a:gd name="T7" fmla="*/ 23 h 35"/>
                <a:gd name="T8" fmla="*/ 0 w 21"/>
                <a:gd name="T9" fmla="*/ 19 h 35"/>
                <a:gd name="T10" fmla="*/ 3 w 21"/>
                <a:gd name="T11" fmla="*/ 13 h 35"/>
                <a:gd name="T12" fmla="*/ 7 w 21"/>
                <a:gd name="T13" fmla="*/ 7 h 35"/>
                <a:gd name="T14" fmla="*/ 10 w 21"/>
                <a:gd name="T15" fmla="*/ 1 h 35"/>
                <a:gd name="T16" fmla="*/ 10 w 21"/>
                <a:gd name="T17" fmla="*/ 0 h 35"/>
                <a:gd name="T18" fmla="*/ 10 w 21"/>
                <a:gd name="T19" fmla="*/ 0 h 35"/>
                <a:gd name="T20" fmla="*/ 11 w 21"/>
                <a:gd name="T21" fmla="*/ 3 h 35"/>
                <a:gd name="T22" fmla="*/ 14 w 21"/>
                <a:gd name="T23" fmla="*/ 9 h 35"/>
                <a:gd name="T24" fmla="*/ 18 w 21"/>
                <a:gd name="T25" fmla="*/ 13 h 35"/>
                <a:gd name="T26" fmla="*/ 21 w 21"/>
                <a:gd name="T27" fmla="*/ 20 h 35"/>
                <a:gd name="T28" fmla="*/ 20 w 21"/>
                <a:gd name="T29" fmla="*/ 30 h 35"/>
                <a:gd name="T30" fmla="*/ 14 w 21"/>
                <a:gd name="T31" fmla="*/ 35 h 35"/>
                <a:gd name="T32" fmla="*/ 11 w 21"/>
                <a:gd name="T33" fmla="*/ 35 h 35"/>
                <a:gd name="T34" fmla="*/ 7 w 21"/>
                <a:gd name="T35" fmla="*/ 30 h 35"/>
                <a:gd name="T36" fmla="*/ 7 w 21"/>
                <a:gd name="T37" fmla="*/ 29 h 35"/>
                <a:gd name="T38" fmla="*/ 7 w 21"/>
                <a:gd name="T39" fmla="*/ 29 h 35"/>
                <a:gd name="T40" fmla="*/ 7 w 21"/>
                <a:gd name="T41" fmla="*/ 29 h 35"/>
                <a:gd name="T42" fmla="*/ 5 w 21"/>
                <a:gd name="T43" fmla="*/ 27 h 35"/>
                <a:gd name="T44" fmla="*/ 4 w 21"/>
                <a:gd name="T45" fmla="*/ 24 h 35"/>
                <a:gd name="T46" fmla="*/ 3 w 21"/>
                <a:gd name="T47" fmla="*/ 19 h 35"/>
                <a:gd name="T48" fmla="*/ 4 w 21"/>
                <a:gd name="T49" fmla="*/ 17 h 35"/>
                <a:gd name="T50" fmla="*/ 4 w 21"/>
                <a:gd name="T51" fmla="*/ 17 h 35"/>
                <a:gd name="T52" fmla="*/ 4 w 21"/>
                <a:gd name="T53" fmla="*/ 17 h 35"/>
                <a:gd name="T54" fmla="*/ 4 w 21"/>
                <a:gd name="T55" fmla="*/ 17 h 35"/>
                <a:gd name="T56" fmla="*/ 4 w 21"/>
                <a:gd name="T57" fmla="*/ 17 h 35"/>
                <a:gd name="T58" fmla="*/ 1 w 21"/>
                <a:gd name="T59" fmla="*/ 22 h 35"/>
                <a:gd name="T60" fmla="*/ 1 w 21"/>
                <a:gd name="T61" fmla="*/ 24 h 35"/>
                <a:gd name="T62" fmla="*/ 5 w 21"/>
                <a:gd name="T63" fmla="*/ 30 h 35"/>
                <a:gd name="T64" fmla="*/ 5 w 21"/>
                <a:gd name="T65" fmla="*/ 30 h 35"/>
                <a:gd name="T66" fmla="*/ 7 w 21"/>
                <a:gd name="T67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" h="35">
                  <a:moveTo>
                    <a:pt x="10" y="35"/>
                  </a:moveTo>
                  <a:lnTo>
                    <a:pt x="7" y="35"/>
                  </a:lnTo>
                  <a:lnTo>
                    <a:pt x="4" y="33"/>
                  </a:lnTo>
                  <a:lnTo>
                    <a:pt x="3" y="32"/>
                  </a:lnTo>
                  <a:lnTo>
                    <a:pt x="1" y="29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5" y="10"/>
                  </a:lnTo>
                  <a:lnTo>
                    <a:pt x="7" y="7"/>
                  </a:lnTo>
                  <a:lnTo>
                    <a:pt x="8" y="4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3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6" y="10"/>
                  </a:lnTo>
                  <a:lnTo>
                    <a:pt x="18" y="13"/>
                  </a:lnTo>
                  <a:lnTo>
                    <a:pt x="20" y="16"/>
                  </a:lnTo>
                  <a:lnTo>
                    <a:pt x="21" y="20"/>
                  </a:lnTo>
                  <a:lnTo>
                    <a:pt x="21" y="26"/>
                  </a:lnTo>
                  <a:lnTo>
                    <a:pt x="20" y="30"/>
                  </a:lnTo>
                  <a:lnTo>
                    <a:pt x="17" y="33"/>
                  </a:lnTo>
                  <a:lnTo>
                    <a:pt x="14" y="35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10" y="35"/>
                  </a:lnTo>
                  <a:close/>
                  <a:moveTo>
                    <a:pt x="7" y="30"/>
                  </a:moveTo>
                  <a:lnTo>
                    <a:pt x="7" y="30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3" y="19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3" y="27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B0F0"/>
            </a:solidFill>
            <a:ln w="317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800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172933" y="1052043"/>
            <a:ext cx="1992064" cy="5495731"/>
          </a:xfrm>
          <a:prstGeom prst="roundRect">
            <a:avLst>
              <a:gd name="adj" fmla="val 7320"/>
            </a:avLst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7" name="Rounded Rectangle 5"/>
          <p:cNvSpPr/>
          <p:nvPr/>
        </p:nvSpPr>
        <p:spPr>
          <a:xfrm>
            <a:off x="5474495" y="6454067"/>
            <a:ext cx="1487138" cy="26184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prstClr val="black"/>
                </a:solidFill>
              </a:rPr>
              <a:t>Federation</a:t>
            </a:r>
            <a:endParaRPr lang="en-GB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88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spc="0" dirty="0">
                <a:solidFill>
                  <a:srgbClr val="000000"/>
                </a:solidFill>
                <a:ea typeface="Calibri" panose="020F0502020204030204" pitchFamily="34" charset="0"/>
                <a:cs typeface="Nyala"/>
              </a:rPr>
              <a:t>Federation’s Responsibilities and Structure</a:t>
            </a:r>
            <a:endParaRPr lang="en-GB" kern="0" spc="0" dirty="0">
              <a:solidFill>
                <a:srgbClr val="000000"/>
              </a:solidFill>
              <a:ea typeface="Calibri" panose="020F0502020204030204" pitchFamily="34" charset="0"/>
              <a:cs typeface="Nyala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2212869"/>
              </p:ext>
            </p:extLst>
          </p:nvPr>
        </p:nvGraphicFramePr>
        <p:xfrm>
          <a:off x="282804" y="1271898"/>
          <a:ext cx="11576115" cy="4221480"/>
        </p:xfrm>
        <a:graphic>
          <a:graphicData uri="http://schemas.openxmlformats.org/drawingml/2006/table">
            <a:tbl>
              <a:tblPr firstRow="1" firstCol="1" bandRow="1"/>
              <a:tblGrid>
                <a:gridCol w="3928467">
                  <a:extLst>
                    <a:ext uri="{9D8B030D-6E8A-4147-A177-3AD203B41FA5}">
                      <a16:colId xmlns:a16="http://schemas.microsoft.com/office/drawing/2014/main" val="2186745361"/>
                    </a:ext>
                  </a:extLst>
                </a:gridCol>
                <a:gridCol w="3788943">
                  <a:extLst>
                    <a:ext uri="{9D8B030D-6E8A-4147-A177-3AD203B41FA5}">
                      <a16:colId xmlns:a16="http://schemas.microsoft.com/office/drawing/2014/main" val="3971238871"/>
                    </a:ext>
                  </a:extLst>
                </a:gridCol>
                <a:gridCol w="3858705">
                  <a:extLst>
                    <a:ext uri="{9D8B030D-6E8A-4147-A177-3AD203B41FA5}">
                      <a16:colId xmlns:a16="http://schemas.microsoft.com/office/drawing/2014/main" val="2924789616"/>
                    </a:ext>
                  </a:extLst>
                </a:gridCol>
              </a:tblGrid>
              <a:tr h="1370906">
                <a:tc>
                  <a:txBody>
                    <a:bodyPr/>
                    <a:lstStyle/>
                    <a:p>
                      <a:r>
                        <a:rPr lang="am-ET" sz="1400" b="1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፳፩.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የገጠር</a:t>
                      </a: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መጠጥ</a:t>
                      </a: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ውሀና</a:t>
                      </a: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ሣኒቴሽን</a:t>
                      </a: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ማህበራት</a:t>
                      </a: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ፌዴሬሽን</a:t>
                      </a: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የሚከተሉት</a:t>
                      </a: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አቋም</a:t>
                      </a: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ይኖሩታል</a:t>
                      </a: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፡-</a:t>
                      </a:r>
                      <a:endParaRPr lang="en-GB" sz="1400" u="non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am-ET" sz="1400" b="1" kern="1200" dirty="0" smtClean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indent="-274320"/>
                      <a:r>
                        <a:rPr lang="am-ET" sz="14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፩.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የፌዴሬሽኑ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ጠቅላላ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ጉባዔ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፣</a:t>
                      </a:r>
                    </a:p>
                    <a:p>
                      <a:pPr indent="-274320"/>
                      <a:r>
                        <a:rPr lang="am-ET" sz="14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፪.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የፌደሬሽኑ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ሥራ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አስፈፃሚ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ኮሚቴ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፣</a:t>
                      </a:r>
                    </a:p>
                    <a:p>
                      <a:pPr lvl="0" indent="-182880"/>
                      <a:r>
                        <a:rPr lang="am-ET" sz="14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፫.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እንደ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አስፈላጊነቱ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ማበረታቻ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የሚከፈላቸዉ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የሰለጠኑ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ብቁ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የውሃ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ጠጋኝ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ባለሞያዎች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ይኖረዋል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endParaRPr lang="am-ET" sz="1400" kern="1200" dirty="0" smtClean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Power Geez Unicode1" panose="00000400000000000000" pitchFamily="2" charset="0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fontAlgn="base"/>
                      <a:r>
                        <a:rPr lang="en-GB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Federation shall have following Structure</a:t>
                      </a:r>
                    </a:p>
                    <a:p>
                      <a:pPr lvl="0" fontAlgn="base"/>
                      <a:endParaRPr lang="en-GB" sz="140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71463" lvl="1" indent="0" fontAlgn="base"/>
                      <a:r>
                        <a:rPr lang="en-GB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1.General Assembly;</a:t>
                      </a:r>
                    </a:p>
                    <a:p>
                      <a:pPr marL="271463" lvl="1" indent="0" fontAlgn="base"/>
                      <a:r>
                        <a:rPr lang="en-GB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2.Executive committee;</a:t>
                      </a:r>
                    </a:p>
                    <a:p>
                      <a:pPr marL="271463" lvl="1" indent="0" fontAlgn="base"/>
                      <a:r>
                        <a:rPr lang="en-GB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3.A trained and competent water schemes maintenance technician who is provided with incentives, as needed.</a:t>
                      </a: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060946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am-ET" sz="1400" b="1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፳፪.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ስለ</a:t>
                      </a: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ማህበራትና</a:t>
                      </a: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ማህበራት</a:t>
                      </a: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ፌዴሬሽን</a:t>
                      </a: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ጠቅላላ</a:t>
                      </a: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ጉባዔ</a:t>
                      </a: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ስልጣንና</a:t>
                      </a: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ተግባር</a:t>
                      </a:r>
                      <a:endParaRPr lang="en-US" sz="1400" b="1" u="non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am-ET" sz="1400" b="1" u="non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lvl="1" indent="-274320" algn="just" defTabSz="914400" rtl="0" eaLnBrk="1" latinLnBrk="0" hangingPunct="1"/>
                      <a:r>
                        <a:rPr lang="am-ET" sz="14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፩.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ጠቅላላ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ጉባዔ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የማህበራትን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ሥራ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አስፈጻሚ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አባላትን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በሙሉ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ያቀፈ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ሆኖ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የማህበራት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ፌዴሬሽኑ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የበላይ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የሥልጣን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አካል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ነው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፡፡</a:t>
                      </a:r>
                    </a:p>
                    <a:p>
                      <a:pPr marL="457200" lvl="1" indent="-1920240" algn="just" defTabSz="914400" rtl="0" eaLnBrk="1" latinLnBrk="0" hangingPunct="1"/>
                      <a:endParaRPr lang="en-GB" sz="1400" kern="1200" dirty="0" smtClean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457200" lvl="1" indent="-274320" algn="just" defTabSz="914400" rtl="0" eaLnBrk="1" latinLnBrk="0" hangingPunct="1"/>
                      <a:r>
                        <a:rPr lang="am-ET" sz="14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፬.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የማህበራት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ፌዴሬሽን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ሥራ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አስፈፃሚዎችንና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ንዑሳን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ኮሚቴዎችን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ይመርጣል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፣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ከኃላፊነትም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ያነሣል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፡፡</a:t>
                      </a:r>
                      <a:endParaRPr lang="en-GB" sz="1400" kern="1200" dirty="0" smtClean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GB" sz="1400" dirty="0" smtClean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Power Geez Unicode1" panose="00000400000000000000" pitchFamily="2" charset="0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fontAlgn="base"/>
                      <a:r>
                        <a:rPr lang="en-GB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Powers and Responsibilities of General Assembly of Federation</a:t>
                      </a:r>
                    </a:p>
                    <a:p>
                      <a:pPr lvl="0" fontAlgn="base"/>
                      <a:endParaRPr lang="en-GB" sz="140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71463" lvl="1" indent="0" fontAlgn="base"/>
                      <a:r>
                        <a:rPr lang="en-GB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1.Federation’s General Assembly consists of all executive member’s associations and it is the higher organ of the federation. </a:t>
                      </a:r>
                    </a:p>
                    <a:p>
                      <a:pPr lvl="1" fontAlgn="base"/>
                      <a:r>
                        <a:rPr lang="en-GB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  <a:p>
                      <a:pPr marL="271463" lvl="1" indent="0" fontAlgn="base"/>
                      <a:r>
                        <a:rPr lang="en-GB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4.Elects members of the executive committee and subcommittees of the federation and dismisses them. </a:t>
                      </a:r>
                    </a:p>
                    <a:p>
                      <a:pPr marL="0" lv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301232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GB" sz="1200" dirty="0" smtClean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Power Geez Unicode1" panose="00000400000000000000" pitchFamily="2" charset="0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82104119"/>
                  </a:ext>
                </a:extLst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4216035" y="3927673"/>
            <a:ext cx="3733072" cy="85784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u="sng" dirty="0" smtClean="0">
                <a:solidFill>
                  <a:schemeClr val="tx1"/>
                </a:solidFill>
              </a:rPr>
              <a:t>General Assembly : 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All Association and WP Executive Committee Members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216035" y="2340220"/>
            <a:ext cx="3733072" cy="85784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u="sng" dirty="0" smtClean="0">
                <a:solidFill>
                  <a:schemeClr val="tx1"/>
                </a:solidFill>
              </a:rPr>
              <a:t>Federation Executive Committee</a:t>
            </a:r>
            <a:endParaRPr lang="en-GB" u="sng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143524" y="1360240"/>
            <a:ext cx="1911822" cy="470171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Water Agent</a:t>
            </a:r>
            <a:endParaRPr lang="en-GB" dirty="0" smtClean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stCxn id="13" idx="0"/>
            <a:endCxn id="14" idx="2"/>
          </p:cNvCxnSpPr>
          <p:nvPr/>
        </p:nvCxnSpPr>
        <p:spPr>
          <a:xfrm flipV="1">
            <a:off x="6082571" y="3198060"/>
            <a:ext cx="0" cy="729613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111621" y="3277040"/>
            <a:ext cx="709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Elect</a:t>
            </a:r>
            <a:endParaRPr lang="en-GB" sz="1400" dirty="0"/>
          </a:p>
        </p:txBody>
      </p:sp>
      <p:cxnSp>
        <p:nvCxnSpPr>
          <p:cNvPr id="26" name="Straight Arrow Connector 25"/>
          <p:cNvCxnSpPr>
            <a:endCxn id="15" idx="2"/>
          </p:cNvCxnSpPr>
          <p:nvPr/>
        </p:nvCxnSpPr>
        <p:spPr>
          <a:xfrm flipH="1" flipV="1">
            <a:off x="6099435" y="1830411"/>
            <a:ext cx="0" cy="509809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082571" y="1918045"/>
            <a:ext cx="893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Assign</a:t>
            </a:r>
            <a:endParaRPr lang="en-GB" sz="1400" dirty="0"/>
          </a:p>
        </p:txBody>
      </p:sp>
      <p:sp>
        <p:nvSpPr>
          <p:cNvPr id="31" name="Rounded Rectangle 30"/>
          <p:cNvSpPr/>
          <p:nvPr/>
        </p:nvSpPr>
        <p:spPr>
          <a:xfrm>
            <a:off x="4049034" y="5403199"/>
            <a:ext cx="4043653" cy="6676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Association’s Executive Committees gathered  in General Assembly lead the Federation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856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spc="0" dirty="0">
                <a:solidFill>
                  <a:srgbClr val="000000"/>
                </a:solidFill>
                <a:ea typeface="Calibri" panose="020F0502020204030204" pitchFamily="34" charset="0"/>
                <a:cs typeface="Nyala"/>
              </a:rPr>
              <a:t>Federation’s Responsibilities and Structure</a:t>
            </a:r>
            <a:endParaRPr lang="en-GB" kern="0" spc="0" dirty="0">
              <a:solidFill>
                <a:srgbClr val="000000"/>
              </a:solidFill>
              <a:ea typeface="Calibri" panose="020F0502020204030204" pitchFamily="34" charset="0"/>
              <a:cs typeface="Nyala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7994541"/>
              </p:ext>
            </p:extLst>
          </p:nvPr>
        </p:nvGraphicFramePr>
        <p:xfrm>
          <a:off x="282804" y="1155032"/>
          <a:ext cx="11576115" cy="5544846"/>
        </p:xfrm>
        <a:graphic>
          <a:graphicData uri="http://schemas.openxmlformats.org/drawingml/2006/table">
            <a:tbl>
              <a:tblPr firstRow="1" firstCol="1" bandRow="1"/>
              <a:tblGrid>
                <a:gridCol w="3928467">
                  <a:extLst>
                    <a:ext uri="{9D8B030D-6E8A-4147-A177-3AD203B41FA5}">
                      <a16:colId xmlns:a16="http://schemas.microsoft.com/office/drawing/2014/main" val="2186745361"/>
                    </a:ext>
                  </a:extLst>
                </a:gridCol>
                <a:gridCol w="3788943">
                  <a:extLst>
                    <a:ext uri="{9D8B030D-6E8A-4147-A177-3AD203B41FA5}">
                      <a16:colId xmlns:a16="http://schemas.microsoft.com/office/drawing/2014/main" val="3971238871"/>
                    </a:ext>
                  </a:extLst>
                </a:gridCol>
                <a:gridCol w="3858705">
                  <a:extLst>
                    <a:ext uri="{9D8B030D-6E8A-4147-A177-3AD203B41FA5}">
                      <a16:colId xmlns:a16="http://schemas.microsoft.com/office/drawing/2014/main" val="2924789616"/>
                    </a:ext>
                  </a:extLst>
                </a:gridCol>
              </a:tblGrid>
              <a:tr h="2677186">
                <a:tc>
                  <a:txBody>
                    <a:bodyPr/>
                    <a:lstStyle/>
                    <a:p>
                      <a:pPr lvl="0" indent="-274320"/>
                      <a:r>
                        <a:rPr lang="am-ET" sz="1400" b="1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፳፫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. </a:t>
                      </a:r>
                      <a:r>
                        <a:rPr lang="en-US" sz="1400" b="1" u="sng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የማህበራት</a:t>
                      </a:r>
                      <a:r>
                        <a:rPr lang="en-US" sz="14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u="sng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ፌዴሬሽን</a:t>
                      </a:r>
                      <a:r>
                        <a:rPr lang="en-US" sz="14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u="sng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ሥራ</a:t>
                      </a:r>
                      <a:r>
                        <a:rPr lang="en-US" sz="14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u="sng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አስፈፃሚ</a:t>
                      </a:r>
                      <a:r>
                        <a:rPr lang="en-US" sz="14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u="sng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ኮሚቴ</a:t>
                      </a:r>
                      <a:r>
                        <a:rPr lang="en-US" sz="14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u="sng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አመራረጥ</a:t>
                      </a:r>
                      <a:endParaRPr lang="en-US" sz="1400" b="1" u="sng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am-ET" sz="14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፩.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በጠቅላላ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ጉባዔው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አብላጫ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ድምፅ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ይመረጣሉ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፡፡</a:t>
                      </a:r>
                    </a:p>
                    <a:p>
                      <a:pPr algn="just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…</a:t>
                      </a:r>
                      <a:endParaRPr lang="am-ET" sz="1400" kern="1200" dirty="0" smtClean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lvl="0" algn="just"/>
                      <a:r>
                        <a:rPr lang="am-ET" sz="14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፫.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የስራ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አስፈፃሚ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ኮሚቴው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የስራ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ዘመን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ከ 3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ዓመት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መብለጥ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የለበትም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፡፡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የስራ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ዘመኑን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የጨረሰው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የስራ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አስፈፃሚው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ኮሚቴን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ለመተካት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በሚደረግ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ምርጫ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ላይ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የነባሩ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ኮሚቴ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አባል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የሆነ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በጠቅላላ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ጉባኤው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አባላት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ጥንካሬው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ከታመነበት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ለአንድ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ጊዜ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በተጨማሪነት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ለመጨረሻ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ጊዜ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ሊመረጥ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ይችላል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፡፡</a:t>
                      </a:r>
                      <a:endParaRPr lang="en-GB" sz="1400" kern="1200" dirty="0" smtClean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endParaRPr lang="am-ET" sz="1400" kern="1200" dirty="0" smtClean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Power Geez Unicode1" panose="00000400000000000000" pitchFamily="2" charset="0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fontAlgn="base"/>
                      <a:r>
                        <a:rPr lang="en-GB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Election of Members of the Executive Committee of Federation </a:t>
                      </a:r>
                    </a:p>
                    <a:p>
                      <a:pPr marL="180975" lvl="0" indent="0" fontAlgn="base">
                        <a:buAutoNum type="arabicPeriod"/>
                      </a:pPr>
                      <a:r>
                        <a:rPr lang="en-GB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Members of the executive committee shall be elected by the majority vote of the General Assembly;</a:t>
                      </a:r>
                    </a:p>
                    <a:p>
                      <a:pPr marL="0" lvl="0" indent="0" fontAlgn="base">
                        <a:buNone/>
                      </a:pPr>
                      <a:r>
                        <a:rPr lang="en-GB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….</a:t>
                      </a:r>
                    </a:p>
                    <a:p>
                      <a:pPr marL="180975" lvl="1" indent="0" fontAlgn="base">
                        <a:buNone/>
                      </a:pPr>
                      <a:r>
                        <a:rPr lang="en-GB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3.The term of office of the executive committee shall not exceed 3 years. However, a member may be re-elected if his performance is confirmed by the General Assembly of the federation.</a:t>
                      </a:r>
                    </a:p>
                    <a:p>
                      <a:pPr marL="180975" lvl="1" indent="0" fontAlgn="base">
                        <a:buNone/>
                      </a:pPr>
                      <a:endParaRPr lang="en-GB" sz="140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060946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m-ET" sz="1400" b="1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፳፬.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1" u="none" dirty="0" err="1" smtClean="0">
                          <a:solidFill>
                            <a:srgbClr val="000000"/>
                          </a:solidFill>
                          <a:effectLst/>
                          <a:latin typeface="Power Geez Unicode1" panose="00000400000000000000" pitchFamily="2" charset="0"/>
                          <a:ea typeface="Calibri" panose="020F0502020204030204" pitchFamily="34" charset="0"/>
                          <a:cs typeface="Nyala"/>
                        </a:rPr>
                        <a:t>የማህበራት</a:t>
                      </a:r>
                      <a:r>
                        <a:rPr lang="en-US" sz="1400" b="1" u="none" dirty="0" smtClean="0">
                          <a:solidFill>
                            <a:srgbClr val="000000"/>
                          </a:solidFill>
                          <a:effectLst/>
                          <a:latin typeface="Power Geez Unicode1" panose="000004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u="none" dirty="0" err="1" smtClean="0">
                          <a:solidFill>
                            <a:srgbClr val="000000"/>
                          </a:solidFill>
                          <a:effectLst/>
                          <a:latin typeface="Power Geez Unicode1" panose="00000400000000000000" pitchFamily="2" charset="0"/>
                          <a:ea typeface="Calibri" panose="020F0502020204030204" pitchFamily="34" charset="0"/>
                          <a:cs typeface="Nyala"/>
                        </a:rPr>
                        <a:t>ፌዴሬሽን</a:t>
                      </a:r>
                      <a:r>
                        <a:rPr lang="en-US" sz="1400" b="1" u="none" dirty="0" smtClean="0">
                          <a:solidFill>
                            <a:srgbClr val="000000"/>
                          </a:solidFill>
                          <a:effectLst/>
                          <a:latin typeface="Power Geez Unicode1" panose="000004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u="none" dirty="0" err="1" smtClean="0">
                          <a:solidFill>
                            <a:srgbClr val="000000"/>
                          </a:solidFill>
                          <a:effectLst/>
                          <a:latin typeface="Power Geez Unicode1" panose="00000400000000000000" pitchFamily="2" charset="0"/>
                          <a:ea typeface="Calibri" panose="020F0502020204030204" pitchFamily="34" charset="0"/>
                          <a:cs typeface="Nyala"/>
                        </a:rPr>
                        <a:t>ሥራ</a:t>
                      </a:r>
                      <a:r>
                        <a:rPr lang="en-US" sz="1400" b="1" u="none" dirty="0" smtClean="0">
                          <a:solidFill>
                            <a:srgbClr val="000000"/>
                          </a:solidFill>
                          <a:effectLst/>
                          <a:latin typeface="Power Geez Unicode1" panose="000004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u="none" dirty="0" err="1" smtClean="0">
                          <a:solidFill>
                            <a:srgbClr val="000000"/>
                          </a:solidFill>
                          <a:effectLst/>
                          <a:latin typeface="Power Geez Unicode1" panose="00000400000000000000" pitchFamily="2" charset="0"/>
                          <a:ea typeface="Calibri" panose="020F0502020204030204" pitchFamily="34" charset="0"/>
                          <a:cs typeface="Nyala"/>
                        </a:rPr>
                        <a:t>አስፈፃሚ</a:t>
                      </a:r>
                      <a:r>
                        <a:rPr lang="en-US" sz="1400" b="1" u="none" dirty="0" smtClean="0">
                          <a:solidFill>
                            <a:srgbClr val="000000"/>
                          </a:solidFill>
                          <a:effectLst/>
                          <a:latin typeface="Power Geez Unicode1" panose="000004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u="none" dirty="0" err="1" smtClean="0">
                          <a:solidFill>
                            <a:srgbClr val="000000"/>
                          </a:solidFill>
                          <a:effectLst/>
                          <a:latin typeface="Power Geez Unicode1" panose="00000400000000000000" pitchFamily="2" charset="0"/>
                          <a:ea typeface="Calibri" panose="020F0502020204030204" pitchFamily="34" charset="0"/>
                          <a:cs typeface="Nyala"/>
                        </a:rPr>
                        <a:t>ኮሚቴ</a:t>
                      </a:r>
                      <a:r>
                        <a:rPr lang="en-US" sz="1400" b="1" u="none" dirty="0" smtClean="0">
                          <a:solidFill>
                            <a:srgbClr val="000000"/>
                          </a:solidFill>
                          <a:effectLst/>
                          <a:latin typeface="Power Geez Unicode1" panose="000004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u="none" dirty="0" err="1" smtClean="0">
                          <a:solidFill>
                            <a:srgbClr val="000000"/>
                          </a:solidFill>
                          <a:effectLst/>
                          <a:latin typeface="Power Geez Unicode1" panose="00000400000000000000" pitchFamily="2" charset="0"/>
                          <a:ea typeface="Calibri" panose="020F0502020204030204" pitchFamily="34" charset="0"/>
                          <a:cs typeface="Nyala"/>
                        </a:rPr>
                        <a:t>ስልጣንና</a:t>
                      </a:r>
                      <a:r>
                        <a:rPr lang="en-US" sz="1400" b="1" u="none" dirty="0" smtClean="0">
                          <a:solidFill>
                            <a:srgbClr val="000000"/>
                          </a:solidFill>
                          <a:effectLst/>
                          <a:latin typeface="Power Geez Unicode1" panose="000004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u="none" dirty="0" err="1" smtClean="0">
                          <a:solidFill>
                            <a:srgbClr val="000000"/>
                          </a:solidFill>
                          <a:effectLst/>
                          <a:latin typeface="Power Geez Unicode1" panose="00000400000000000000" pitchFamily="2" charset="0"/>
                          <a:ea typeface="Calibri" panose="020F0502020204030204" pitchFamily="34" charset="0"/>
                          <a:cs typeface="Nyala"/>
                        </a:rPr>
                        <a:t>ተግባር</a:t>
                      </a:r>
                      <a:endParaRPr lang="en-GB" sz="1200" u="none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የማህበራት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ፌዴሬሽን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ሥራ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አስፈፃሚ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ኮሚቴ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የሚከተሉት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ሥልጣንና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ተግባራት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ይኖሩታል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፡-</a:t>
                      </a:r>
                      <a:endParaRPr lang="en-GB" sz="1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…</a:t>
                      </a:r>
                      <a:endParaRPr lang="am-ET" sz="1400" b="0" dirty="0" smtClean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am-ET" sz="1400" b="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፫.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የጠቅላላ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ጉባዔውን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ውሣኔ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ይፈፅማል፣ያስፈጽማል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፣</a:t>
                      </a:r>
                    </a:p>
                    <a:p>
                      <a:pPr mar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am-ET" sz="1400" b="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፬.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የማህበራት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ፌዴሬሽኑን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በጀት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ያንቀሣቅሳል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፣</a:t>
                      </a:r>
                    </a:p>
                    <a:p>
                      <a:pPr mar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am-ET" sz="1400" b="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፭.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የማህበራት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ፌዴሬሽኑን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አስፈላጊ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የሆኑ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ተግባራትን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ያከናውናል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፣</a:t>
                      </a:r>
                      <a:endParaRPr lang="am-ET" sz="1400" b="0" kern="1200" dirty="0" smtClean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r>
                        <a:rPr lang="am-ET" sz="1400" b="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፮.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አስፈላጊ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በማበረታቻ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ክፍያ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አገልገሎት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የሚሰጡ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ሠራተኞችን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ያሰማራል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፣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ይቀጥራል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፣</a:t>
                      </a:r>
                      <a:endParaRPr lang="en-GB" sz="1400" b="0" kern="1200" dirty="0" smtClean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GB" sz="1400" dirty="0" smtClean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Power Geez Unicode1" panose="00000400000000000000" pitchFamily="2" charset="0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fontAlgn="base"/>
                      <a:r>
                        <a:rPr lang="en-GB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Powers and Responsibilities of the Executive Committee of Federation</a:t>
                      </a:r>
                    </a:p>
                    <a:p>
                      <a:pPr lvl="0" fontAlgn="base"/>
                      <a:r>
                        <a:rPr lang="en-GB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  <a:p>
                      <a:pPr marL="180975" lvl="0" indent="0" fontAlgn="base"/>
                      <a:r>
                        <a:rPr lang="en-GB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3.Implements decisions of the General Assembly and causes their implementation;</a:t>
                      </a:r>
                    </a:p>
                    <a:p>
                      <a:pPr marL="180975" lvl="0" indent="0" algn="l" defTabSz="914400" rtl="0" eaLnBrk="1" fontAlgn="base" latinLnBrk="0" hangingPunct="1">
                        <a:buNone/>
                      </a:pPr>
                      <a:r>
                        <a:rPr lang="en-GB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en-GB" sz="1400" b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Transacts the budget of the federation;</a:t>
                      </a:r>
                    </a:p>
                    <a:p>
                      <a:pPr marL="180975" lvl="0" indent="0" algn="l" defTabSz="914400" rtl="0" eaLnBrk="1" fontAlgn="base" latinLnBrk="0" hangingPunct="1">
                        <a:buNone/>
                      </a:pPr>
                      <a:r>
                        <a:rPr lang="en-GB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r>
                        <a:rPr lang="en-GB" sz="1400" b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Carries out the necessary activities of the federation; </a:t>
                      </a:r>
                    </a:p>
                    <a:p>
                      <a:pPr marL="180975" lvl="0" indent="0" algn="l" defTabSz="914400" rtl="0" eaLnBrk="1" fontAlgn="base" latinLnBrk="0" hangingPunct="1">
                        <a:buNone/>
                      </a:pPr>
                      <a:r>
                        <a:rPr lang="en-GB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6.Deploys and hires workers who provide services by offering incentives; </a:t>
                      </a:r>
                    </a:p>
                    <a:p>
                      <a:pPr marL="0" lv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301232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GB" sz="1200" dirty="0" smtClean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Power Geez Unicode1" panose="00000400000000000000" pitchFamily="2" charset="0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82104119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0861" y="1271898"/>
            <a:ext cx="3600000" cy="16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8491" y="3258822"/>
            <a:ext cx="2984739" cy="2130725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4201434" y="5555599"/>
            <a:ext cx="4043653" cy="6676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Federation’s Executive Committees  </a:t>
            </a:r>
          </a:p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are managing the Federation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281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spc="0" dirty="0">
                <a:solidFill>
                  <a:srgbClr val="000000"/>
                </a:solidFill>
                <a:ea typeface="Calibri" panose="020F0502020204030204" pitchFamily="34" charset="0"/>
                <a:cs typeface="Nyala"/>
              </a:rPr>
              <a:t>Organization and Working System of Multi-</a:t>
            </a:r>
            <a:r>
              <a:rPr lang="en-US" kern="0" spc="0" dirty="0" err="1">
                <a:solidFill>
                  <a:srgbClr val="000000"/>
                </a:solidFill>
                <a:ea typeface="Calibri" panose="020F0502020204030204" pitchFamily="34" charset="0"/>
                <a:cs typeface="Nyala"/>
              </a:rPr>
              <a:t>Kebele</a:t>
            </a:r>
            <a:endParaRPr lang="en-GB" kern="0" spc="0" dirty="0">
              <a:solidFill>
                <a:srgbClr val="000000"/>
              </a:solidFill>
              <a:ea typeface="Calibri" panose="020F0502020204030204" pitchFamily="34" charset="0"/>
              <a:cs typeface="Nyala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2128736"/>
              </p:ext>
            </p:extLst>
          </p:nvPr>
        </p:nvGraphicFramePr>
        <p:xfrm>
          <a:off x="282804" y="1054547"/>
          <a:ext cx="11520000" cy="4770120"/>
        </p:xfrm>
        <a:graphic>
          <a:graphicData uri="http://schemas.openxmlformats.org/drawingml/2006/table">
            <a:tbl>
              <a:tblPr firstRow="1" firstCol="1" bandRow="1"/>
              <a:tblGrid>
                <a:gridCol w="4320000">
                  <a:extLst>
                    <a:ext uri="{9D8B030D-6E8A-4147-A177-3AD203B41FA5}">
                      <a16:colId xmlns:a16="http://schemas.microsoft.com/office/drawing/2014/main" val="2186745361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3971238871"/>
                    </a:ext>
                  </a:extLst>
                </a:gridCol>
                <a:gridCol w="4320000">
                  <a:extLst>
                    <a:ext uri="{9D8B030D-6E8A-4147-A177-3AD203B41FA5}">
                      <a16:colId xmlns:a16="http://schemas.microsoft.com/office/drawing/2014/main" val="2924789616"/>
                    </a:ext>
                  </a:extLst>
                </a:gridCol>
              </a:tblGrid>
              <a:tr h="853440">
                <a:tc rowSpan="2">
                  <a:txBody>
                    <a:bodyPr/>
                    <a:lstStyle/>
                    <a:p>
                      <a:r>
                        <a:rPr lang="am-ET" sz="1400" b="1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፳፯. </a:t>
                      </a:r>
                      <a:r>
                        <a:rPr lang="en-US" sz="1400" b="1" u="none" dirty="0" err="1" smtClean="0">
                          <a:solidFill>
                            <a:srgbClr val="000000"/>
                          </a:solidFill>
                          <a:effectLst/>
                          <a:latin typeface="Power Geez Unicode1" panose="000004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ብዝሀ</a:t>
                      </a:r>
                      <a:r>
                        <a:rPr lang="en-US" sz="1400" b="1" u="none" dirty="0" smtClean="0">
                          <a:solidFill>
                            <a:srgbClr val="000000"/>
                          </a:solidFill>
                          <a:effectLst/>
                          <a:latin typeface="Power Geez Unicode1" panose="000004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u="none" dirty="0" err="1" smtClean="0">
                          <a:solidFill>
                            <a:srgbClr val="000000"/>
                          </a:solidFill>
                          <a:effectLst/>
                          <a:latin typeface="Power Geez Unicode1" panose="000004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ቀበሌ</a:t>
                      </a:r>
                      <a:r>
                        <a:rPr lang="en-US" sz="1400" b="1" u="none" dirty="0" smtClean="0">
                          <a:solidFill>
                            <a:srgbClr val="000000"/>
                          </a:solidFill>
                          <a:effectLst/>
                          <a:latin typeface="Power Geez Unicode1" panose="000004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u="none" dirty="0" err="1" smtClean="0">
                          <a:solidFill>
                            <a:srgbClr val="000000"/>
                          </a:solidFill>
                          <a:effectLst/>
                          <a:latin typeface="Power Geez Unicode1" panose="000004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የገጠር</a:t>
                      </a:r>
                      <a:r>
                        <a:rPr lang="en-US" sz="1400" b="1" u="none" dirty="0" smtClean="0">
                          <a:solidFill>
                            <a:srgbClr val="000000"/>
                          </a:solidFill>
                          <a:effectLst/>
                          <a:latin typeface="Power Geez Unicode1" panose="000004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u="none" dirty="0" err="1" smtClean="0">
                          <a:solidFill>
                            <a:srgbClr val="000000"/>
                          </a:solidFill>
                          <a:effectLst/>
                          <a:latin typeface="Power Geez Unicode1" panose="000004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መጠጥ</a:t>
                      </a:r>
                      <a:r>
                        <a:rPr lang="en-US" sz="1400" b="1" u="none" dirty="0" smtClean="0">
                          <a:solidFill>
                            <a:srgbClr val="000000"/>
                          </a:solidFill>
                          <a:effectLst/>
                          <a:latin typeface="Power Geez Unicode1" panose="000004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u="none" dirty="0" err="1" smtClean="0">
                          <a:solidFill>
                            <a:srgbClr val="000000"/>
                          </a:solidFill>
                          <a:effectLst/>
                          <a:latin typeface="Power Geez Unicode1" panose="000004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ውሃና</a:t>
                      </a:r>
                      <a:r>
                        <a:rPr lang="en-US" sz="1400" b="1" u="none" dirty="0" smtClean="0">
                          <a:solidFill>
                            <a:srgbClr val="000000"/>
                          </a:solidFill>
                          <a:effectLst/>
                          <a:latin typeface="Power Geez Unicode1" panose="000004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u="none" dirty="0" err="1" smtClean="0">
                          <a:solidFill>
                            <a:srgbClr val="000000"/>
                          </a:solidFill>
                          <a:effectLst/>
                          <a:latin typeface="Power Geez Unicode1" panose="000004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ሳኒቴሽን</a:t>
                      </a:r>
                      <a:r>
                        <a:rPr lang="en-US" sz="1400" b="1" u="none" dirty="0" smtClean="0">
                          <a:solidFill>
                            <a:srgbClr val="000000"/>
                          </a:solidFill>
                          <a:effectLst/>
                          <a:latin typeface="Power Geez Unicode1" panose="000004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u="none" dirty="0" err="1" smtClean="0">
                          <a:solidFill>
                            <a:srgbClr val="000000"/>
                          </a:solidFill>
                          <a:effectLst/>
                          <a:latin typeface="Power Geez Unicode1" panose="000004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አገልግሎት</a:t>
                      </a:r>
                      <a:r>
                        <a:rPr lang="en-US" sz="1400" b="1" u="none" dirty="0" smtClean="0">
                          <a:solidFill>
                            <a:srgbClr val="000000"/>
                          </a:solidFill>
                          <a:effectLst/>
                          <a:latin typeface="Power Geez Unicode1" panose="000004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u="none" dirty="0" err="1" smtClean="0">
                          <a:solidFill>
                            <a:srgbClr val="000000"/>
                          </a:solidFill>
                          <a:effectLst/>
                          <a:latin typeface="Power Geez Unicode1" panose="000004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ሰጪ</a:t>
                      </a:r>
                      <a:r>
                        <a:rPr lang="en-US" sz="1400" b="1" u="none" dirty="0" smtClean="0">
                          <a:solidFill>
                            <a:srgbClr val="000000"/>
                          </a:solidFill>
                          <a:effectLst/>
                          <a:latin typeface="Power Geez Unicode1" panose="000004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u="none" dirty="0" err="1" smtClean="0">
                          <a:solidFill>
                            <a:srgbClr val="000000"/>
                          </a:solidFill>
                          <a:effectLst/>
                          <a:latin typeface="Power Geez Unicode1" panose="000004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ድርጅት</a:t>
                      </a:r>
                      <a:r>
                        <a:rPr lang="en-US" sz="1400" b="1" u="none" dirty="0" smtClean="0">
                          <a:solidFill>
                            <a:srgbClr val="000000"/>
                          </a:solidFill>
                          <a:effectLst/>
                          <a:latin typeface="Power Geez Unicode1" panose="000004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u="none" dirty="0" err="1" smtClean="0">
                          <a:solidFill>
                            <a:srgbClr val="000000"/>
                          </a:solidFill>
                          <a:effectLst/>
                          <a:latin typeface="Power Geez Unicode1" panose="000004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የሚከተሉት</a:t>
                      </a:r>
                      <a:r>
                        <a:rPr lang="en-US" sz="1400" b="1" u="none" dirty="0" smtClean="0">
                          <a:solidFill>
                            <a:srgbClr val="000000"/>
                          </a:solidFill>
                          <a:effectLst/>
                          <a:latin typeface="Power Geez Unicode1" panose="000004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u="none" dirty="0" err="1" smtClean="0">
                          <a:solidFill>
                            <a:srgbClr val="000000"/>
                          </a:solidFill>
                          <a:effectLst/>
                          <a:latin typeface="Power Geez Unicode1" panose="000004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አደረጃጀቶች</a:t>
                      </a:r>
                      <a:r>
                        <a:rPr lang="en-US" sz="1400" b="1" u="none" dirty="0" smtClean="0">
                          <a:solidFill>
                            <a:srgbClr val="000000"/>
                          </a:solidFill>
                          <a:effectLst/>
                          <a:latin typeface="Power Geez Unicode1" panose="000004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u="none" dirty="0" err="1" smtClean="0">
                          <a:solidFill>
                            <a:srgbClr val="000000"/>
                          </a:solidFill>
                          <a:effectLst/>
                          <a:latin typeface="Power Geez Unicode1" panose="000004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ይኖሩታል</a:t>
                      </a:r>
                      <a:endParaRPr lang="en-US" sz="1400" b="1" u="none" dirty="0" smtClean="0">
                        <a:solidFill>
                          <a:srgbClr val="000000"/>
                        </a:solidFill>
                        <a:effectLst/>
                        <a:latin typeface="Power Geez Unicode1" panose="000004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1" u="sng" kern="1200" dirty="0" smtClean="0">
                        <a:solidFill>
                          <a:srgbClr val="000000"/>
                        </a:solidFill>
                        <a:effectLst/>
                        <a:latin typeface="Power Geez Unicode1" panose="000004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am-ET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፩.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የበላይ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ጠባቂ</a:t>
                      </a:r>
                      <a:endParaRPr lang="en-US" sz="1400" b="0" kern="1200" dirty="0" smtClean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m-ET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፪.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ቦርድ</a:t>
                      </a:r>
                      <a:endParaRPr lang="en-GB" sz="1400" b="0" kern="1200" dirty="0" smtClean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r>
                        <a:rPr lang="am-ET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፫.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ብዛታቸው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እንደአስፈላጊነቱ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የሚወሰን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ተቀጣሪ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ሰራተኞች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ሆነዉ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ዝርዝሩ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በመመሪያ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ይወሰናል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፡፡</a:t>
                      </a:r>
                      <a:endParaRPr lang="am-ET" sz="1400" b="0" kern="1200" dirty="0" smtClean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Power Geez Unicode1" panose="00000400000000000000" pitchFamily="2" charset="0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fontAlgn="base"/>
                      <a:r>
                        <a:rPr lang="en-GB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Multi-</a:t>
                      </a:r>
                      <a:r>
                        <a:rPr lang="en-GB" sz="1400" b="1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Kebele</a:t>
                      </a:r>
                      <a:r>
                        <a:rPr lang="en-GB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Shall Have the Following Structure</a:t>
                      </a:r>
                    </a:p>
                    <a:p>
                      <a:pPr marL="266700" lvl="0" indent="0" fontAlgn="base"/>
                      <a:r>
                        <a:rPr lang="en-GB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1.Oversight body </a:t>
                      </a:r>
                    </a:p>
                    <a:p>
                      <a:pPr marL="266700" lvl="0" indent="0" fontAlgn="base"/>
                      <a:r>
                        <a:rPr lang="en-GB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2.Board </a:t>
                      </a:r>
                    </a:p>
                    <a:p>
                      <a:pPr marL="266700" lvl="0" indent="0" fontAlgn="base"/>
                      <a:r>
                        <a:rPr lang="en-GB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3.It shall have employees whose number is need-based. </a:t>
                      </a: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06094618"/>
                  </a:ext>
                </a:extLst>
              </a:tr>
              <a:tr h="8534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lvl="0" fontAlgn="base"/>
                      <a:endParaRPr lang="en-GB" sz="105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fontAlgn="base"/>
                      <a:r>
                        <a:rPr lang="en-GB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GB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omination of the Oversight Body</a:t>
                      </a:r>
                    </a:p>
                    <a:p>
                      <a:pPr lvl="0" fontAlgn="base"/>
                      <a:r>
                        <a:rPr lang="en-GB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oversight body incorporates, based on conditions, Zone Administrator, or Head of the Region’s Bureau and other leaders who are assigned at various administration levels. Particulars shall be determined by a directive.</a:t>
                      </a:r>
                    </a:p>
                    <a:p>
                      <a:pPr marL="0" lv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GB" sz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Nyala"/>
                      </a:endParaRPr>
                    </a:p>
                    <a:p>
                      <a:pPr marL="0" lv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GB" sz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Nyala"/>
                      </a:endParaRPr>
                    </a:p>
                    <a:p>
                      <a:pPr marL="0" lv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GB" sz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Nyala"/>
                      </a:endParaRPr>
                    </a:p>
                    <a:p>
                      <a:pPr marL="0" lv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GB" sz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Nyala"/>
                      </a:endParaRPr>
                    </a:p>
                    <a:p>
                      <a:pPr marL="0" lv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29304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am-ET" sz="1400" b="1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፳፰.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የበላይ</a:t>
                      </a: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ጠባቂ</a:t>
                      </a: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አሰያየም</a:t>
                      </a:r>
                      <a:endParaRPr lang="en-GB" sz="1400" u="none" dirty="0" smtClean="0">
                        <a:effectLst/>
                      </a:endParaRPr>
                    </a:p>
                    <a:p>
                      <a:pPr marL="0" indent="0" algn="just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የበላይ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ጠባቂ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እንደ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አግባብነቱ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የዞኑ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ዋና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አስተዳዳሪ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ወይም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የክልሉ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ቢሮ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ኃላፊ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ሆኖ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በየደረጃው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ያሉ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የአስተዳደር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ደረጃ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ላይ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የተቀመጡ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ሌሎች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መሪዎችን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ያቀፈ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ይሆናል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፡፡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ዝርዝሩ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በመመሪያ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ይወሰናል</a:t>
                      </a:r>
                      <a:endParaRPr lang="en-GB" sz="1400" b="0" kern="1200" dirty="0" smtClean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am-ET" sz="1400" dirty="0" smtClean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Power Geez Unicode1" panose="00000400000000000000" pitchFamily="2" charset="0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lv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301232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am-ET" sz="1400" b="1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፳፱.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የበላይ</a:t>
                      </a: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ጠባቂ</a:t>
                      </a: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ተግባር</a:t>
                      </a: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እና</a:t>
                      </a: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ሃላፊነት</a:t>
                      </a:r>
                      <a:endParaRPr lang="am-ET" sz="1400" b="1" u="non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 algn="just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am-ET" sz="1400" b="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፩</a:t>
                      </a:r>
                      <a:r>
                        <a:rPr lang="en-US" sz="1400" b="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የብዝሃ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ቀበሌን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በበላይነት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የሚመራ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፣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የሚጠብቅ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እና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ከቦርድ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አባላት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ጋር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በጋራ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የሚሰራ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ይሆናል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፡፡</a:t>
                      </a:r>
                      <a:endParaRPr lang="en-GB" sz="1400" b="0" kern="1200" dirty="0" smtClean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…</a:t>
                      </a:r>
                    </a:p>
                    <a:p>
                      <a:pPr mar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am-ET" sz="1400" b="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፬.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ቦርዱ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እና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ብዝሀ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ቀበሌው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ተግባሩን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በተቀመጠው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ደንብ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መሰረት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መስራቱን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ይከታተላል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፤</a:t>
                      </a:r>
                      <a:endParaRPr lang="en-GB" sz="1400" b="0" kern="1200" dirty="0" smtClean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Power Geez Unicode1" panose="00000400000000000000" pitchFamily="2" charset="0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Nyala"/>
                        </a:rPr>
                        <a:t>Roles and Responsibilities of the Oversight Body</a:t>
                      </a:r>
                    </a:p>
                    <a:p>
                      <a:pPr marL="266700" lv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Nyala"/>
                        </a:rPr>
                        <a:t>The oversight body is an organ with a responsibility of leading and supervising the multi-</a:t>
                      </a:r>
                      <a:r>
                        <a:rPr lang="en-GB" sz="14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Nyala"/>
                        </a:rPr>
                        <a:t>kebele</a:t>
                      </a:r>
                      <a:r>
                        <a:rPr lang="en-GB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Nyala"/>
                        </a:rPr>
                        <a:t> and works with board members. </a:t>
                      </a:r>
                    </a:p>
                    <a:p>
                      <a:pPr marL="266700" lv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Nyala"/>
                        </a:rPr>
                        <a:t>…</a:t>
                      </a:r>
                    </a:p>
                    <a:p>
                      <a:pPr marL="266700" lv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Nyala"/>
                        </a:rPr>
                        <a:t>4. Supervises that the board and multi-</a:t>
                      </a:r>
                      <a:r>
                        <a:rPr lang="en-GB" sz="14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Nyala"/>
                        </a:rPr>
                        <a:t>kebele</a:t>
                      </a:r>
                      <a:r>
                        <a:rPr lang="en-GB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Nyala"/>
                        </a:rPr>
                        <a:t> have carried out their activities as per the law;</a:t>
                      </a:r>
                    </a:p>
                    <a:p>
                      <a:pPr marL="0" lv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82104119"/>
                  </a:ext>
                </a:extLst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4704832" y="1825051"/>
            <a:ext cx="5099509" cy="3687229"/>
            <a:chOff x="2142787" y="1497246"/>
            <a:chExt cx="6743392" cy="4376185"/>
          </a:xfrm>
        </p:grpSpPr>
        <p:sp>
          <p:nvSpPr>
            <p:cNvPr id="12" name="Rounded Rectangle 11"/>
            <p:cNvSpPr/>
            <p:nvPr/>
          </p:nvSpPr>
          <p:spPr>
            <a:xfrm>
              <a:off x="2142787" y="5015591"/>
              <a:ext cx="2880000" cy="85784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u="sng" dirty="0" smtClean="0">
                  <a:solidFill>
                    <a:schemeClr val="tx1"/>
                  </a:solidFill>
                </a:rPr>
                <a:t>General Assembly : </a:t>
              </a:r>
            </a:p>
            <a:p>
              <a:pPr algn="ctr"/>
              <a:r>
                <a:rPr lang="en-GB" sz="1400" dirty="0" smtClean="0">
                  <a:solidFill>
                    <a:schemeClr val="tx1"/>
                  </a:solidFill>
                </a:rPr>
                <a:t>All Association and WP Committee Members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Arrow Connector 17"/>
            <p:cNvCxnSpPr>
              <a:stCxn id="21" idx="1"/>
              <a:endCxn id="19" idx="3"/>
            </p:cNvCxnSpPr>
            <p:nvPr/>
          </p:nvCxnSpPr>
          <p:spPr>
            <a:xfrm flipH="1">
              <a:off x="5022788" y="3857058"/>
              <a:ext cx="895566" cy="0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ounded Rectangle 18"/>
            <p:cNvSpPr/>
            <p:nvPr/>
          </p:nvSpPr>
          <p:spPr>
            <a:xfrm>
              <a:off x="2142787" y="3428138"/>
              <a:ext cx="2880001" cy="85784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u="sng" dirty="0" smtClean="0">
                  <a:solidFill>
                    <a:schemeClr val="tx1"/>
                  </a:solidFill>
                </a:rPr>
                <a:t>Multi – </a:t>
              </a:r>
              <a:r>
                <a:rPr lang="en-GB" u="sng" dirty="0" err="1" smtClean="0">
                  <a:solidFill>
                    <a:schemeClr val="tx1"/>
                  </a:solidFill>
                </a:rPr>
                <a:t>Kebele</a:t>
              </a:r>
              <a:r>
                <a:rPr lang="en-GB" u="sng" dirty="0" smtClean="0">
                  <a:solidFill>
                    <a:schemeClr val="tx1"/>
                  </a:solidFill>
                </a:rPr>
                <a:t> Board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194750" y="2590231"/>
              <a:ext cx="1828037" cy="35881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Manager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918354" y="3428138"/>
              <a:ext cx="2967825" cy="85784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u="sng" dirty="0" smtClean="0">
                  <a:solidFill>
                    <a:schemeClr val="tx1"/>
                  </a:solidFill>
                </a:rPr>
                <a:t>Oversight body</a:t>
              </a:r>
            </a:p>
            <a:p>
              <a:pPr algn="ctr"/>
              <a:r>
                <a:rPr lang="en-GB" sz="1400" dirty="0" smtClean="0">
                  <a:solidFill>
                    <a:schemeClr val="tx1"/>
                  </a:solidFill>
                </a:rPr>
                <a:t>Government Representative </a:t>
              </a:r>
            </a:p>
          </p:txBody>
        </p:sp>
        <p:cxnSp>
          <p:nvCxnSpPr>
            <p:cNvPr id="22" name="Straight Arrow Connector 21"/>
            <p:cNvCxnSpPr>
              <a:stCxn id="12" idx="0"/>
              <a:endCxn id="19" idx="2"/>
            </p:cNvCxnSpPr>
            <p:nvPr/>
          </p:nvCxnSpPr>
          <p:spPr>
            <a:xfrm flipV="1">
              <a:off x="3582787" y="4285978"/>
              <a:ext cx="0" cy="729613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215388" y="4364957"/>
              <a:ext cx="870043" cy="328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Elect</a:t>
              </a:r>
              <a:endParaRPr lang="en-GB" sz="12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966635" y="3859988"/>
              <a:ext cx="1095696" cy="328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Supervise</a:t>
              </a:r>
              <a:endParaRPr lang="en-GB" sz="1200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142787" y="1497246"/>
              <a:ext cx="2880000" cy="59807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u="sng" dirty="0" smtClean="0">
                  <a:solidFill>
                    <a:schemeClr val="tx1"/>
                  </a:solidFill>
                </a:rPr>
                <a:t>Workers:</a:t>
              </a:r>
            </a:p>
            <a:p>
              <a:pPr algn="ctr"/>
              <a:r>
                <a:rPr lang="en-GB" sz="1400" dirty="0" smtClean="0">
                  <a:solidFill>
                    <a:schemeClr val="tx1"/>
                  </a:solidFill>
                </a:rPr>
                <a:t>Finance &amp; technician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V="1">
              <a:off x="2904221" y="2088263"/>
              <a:ext cx="2608" cy="1339876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endCxn id="20" idx="2"/>
            </p:cNvCxnSpPr>
            <p:nvPr/>
          </p:nvCxnSpPr>
          <p:spPr>
            <a:xfrm flipV="1">
              <a:off x="4090381" y="2949041"/>
              <a:ext cx="0" cy="470468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4183859" y="2958380"/>
              <a:ext cx="1095696" cy="328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Employs</a:t>
              </a:r>
              <a:endParaRPr lang="en-GB" sz="12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04220" y="2165571"/>
              <a:ext cx="1095696" cy="328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Employs</a:t>
              </a:r>
              <a:endParaRPr lang="en-GB" sz="1200" dirty="0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V="1">
              <a:off x="4090381" y="2095324"/>
              <a:ext cx="0" cy="470468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4165472" y="2111875"/>
              <a:ext cx="1095696" cy="328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Supervise</a:t>
              </a:r>
              <a:endParaRPr lang="en-GB" sz="1200" dirty="0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771966" y="5783483"/>
            <a:ext cx="4043653" cy="8201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Association’s Executive Committees gathered  in </a:t>
            </a:r>
            <a:r>
              <a:rPr lang="en-GB" sz="1600" b="1" dirty="0" smtClean="0">
                <a:solidFill>
                  <a:schemeClr val="tx1"/>
                </a:solidFill>
              </a:rPr>
              <a:t>General Assembly </a:t>
            </a:r>
            <a:r>
              <a:rPr lang="en-GB" sz="1600" dirty="0" smtClean="0">
                <a:solidFill>
                  <a:schemeClr val="tx1"/>
                </a:solidFill>
              </a:rPr>
              <a:t>elect the Board which is supervised by the </a:t>
            </a:r>
            <a:r>
              <a:rPr lang="en-GB" sz="1600" b="1" dirty="0" smtClean="0">
                <a:solidFill>
                  <a:schemeClr val="tx1"/>
                </a:solidFill>
              </a:rPr>
              <a:t>Oversight Body</a:t>
            </a:r>
            <a:endParaRPr lang="en-GB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352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spc="0" dirty="0">
                <a:solidFill>
                  <a:srgbClr val="000000"/>
                </a:solidFill>
                <a:ea typeface="Calibri" panose="020F0502020204030204" pitchFamily="34" charset="0"/>
                <a:cs typeface="Nyala"/>
              </a:rPr>
              <a:t>Organization and Working System of Multi-</a:t>
            </a:r>
            <a:r>
              <a:rPr lang="en-US" kern="0" spc="0" dirty="0" err="1">
                <a:solidFill>
                  <a:srgbClr val="000000"/>
                </a:solidFill>
                <a:ea typeface="Calibri" panose="020F0502020204030204" pitchFamily="34" charset="0"/>
                <a:cs typeface="Nyala"/>
              </a:rPr>
              <a:t>Kebele</a:t>
            </a:r>
            <a:endParaRPr lang="en-GB" kern="0" spc="0" dirty="0">
              <a:solidFill>
                <a:srgbClr val="000000"/>
              </a:solidFill>
              <a:ea typeface="Calibri" panose="020F0502020204030204" pitchFamily="34" charset="0"/>
              <a:cs typeface="Nyala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1077400"/>
              </p:ext>
            </p:extLst>
          </p:nvPr>
        </p:nvGraphicFramePr>
        <p:xfrm>
          <a:off x="282804" y="826936"/>
          <a:ext cx="11484000" cy="5850507"/>
        </p:xfrm>
        <a:graphic>
          <a:graphicData uri="http://schemas.openxmlformats.org/drawingml/2006/table">
            <a:tbl>
              <a:tblPr firstRow="1" firstCol="1" bandRow="1"/>
              <a:tblGrid>
                <a:gridCol w="4320000">
                  <a:extLst>
                    <a:ext uri="{9D8B030D-6E8A-4147-A177-3AD203B41FA5}">
                      <a16:colId xmlns:a16="http://schemas.microsoft.com/office/drawing/2014/main" val="2186745361"/>
                    </a:ext>
                  </a:extLst>
                </a:gridCol>
                <a:gridCol w="2844000">
                  <a:extLst>
                    <a:ext uri="{9D8B030D-6E8A-4147-A177-3AD203B41FA5}">
                      <a16:colId xmlns:a16="http://schemas.microsoft.com/office/drawing/2014/main" val="3971238871"/>
                    </a:ext>
                  </a:extLst>
                </a:gridCol>
                <a:gridCol w="4320000">
                  <a:extLst>
                    <a:ext uri="{9D8B030D-6E8A-4147-A177-3AD203B41FA5}">
                      <a16:colId xmlns:a16="http://schemas.microsoft.com/office/drawing/2014/main" val="2924789616"/>
                    </a:ext>
                  </a:extLst>
                </a:gridCol>
              </a:tblGrid>
              <a:tr h="1242894">
                <a:tc rowSpan="2">
                  <a:txBody>
                    <a:bodyPr/>
                    <a:lstStyle/>
                    <a:p>
                      <a:r>
                        <a:rPr lang="am-ET" sz="1400" b="1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፴</a:t>
                      </a: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.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የብዝሃ</a:t>
                      </a: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ቀበሌ</a:t>
                      </a: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የገጠር</a:t>
                      </a: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መጠጥ</a:t>
                      </a: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ውሃና</a:t>
                      </a: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ሳኒቴሽን</a:t>
                      </a: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አገልግሎት</a:t>
                      </a: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ሰጪ</a:t>
                      </a: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ድርጅት</a:t>
                      </a: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የቦርድ</a:t>
                      </a: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አባላት</a:t>
                      </a: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አደረጃጀት</a:t>
                      </a:r>
                      <a:endParaRPr lang="en-GB" sz="1400" b="1" u="none" kern="1200" dirty="0" smtClean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r>
                        <a:rPr lang="am-ET" sz="1400" b="1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</a:p>
                    <a:p>
                      <a:pPr marL="0" indent="0" algn="just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am-ET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፫.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የማህበራት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ተወካዮች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የቦርዱ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አባላት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የሥራ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ዘመን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ሦስት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ዓመት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ይሆናል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፡፡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ሆኖም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ለመጨረሻ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ጊዜ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ሁለተኛ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ዙር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ሊሰየም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ይችላል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፡፡</a:t>
                      </a:r>
                      <a:endParaRPr lang="am-ET" sz="1400" kern="1200" dirty="0" smtClean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Power Geez Unicode1" panose="00000400000000000000" pitchFamily="2" charset="0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fontAlgn="base"/>
                      <a:r>
                        <a:rPr lang="en-GB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Organization of Board Members of the Multi-</a:t>
                      </a:r>
                      <a:r>
                        <a:rPr lang="en-GB" sz="1400" b="1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Kebele</a:t>
                      </a:r>
                      <a:endParaRPr lang="en-GB" sz="140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66700" lvl="0" indent="0" fontAlgn="base"/>
                      <a:r>
                        <a:rPr lang="en-GB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3.The term of office the board members who represent associations shall be three years. A board member may be re-elected for the second term for a final time. </a:t>
                      </a: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06094618"/>
                  </a:ext>
                </a:extLst>
              </a:tr>
              <a:tr h="1568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vl="0" fontAlgn="base"/>
                      <a:r>
                        <a:rPr lang="en-GB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Responsibilities and Duties of the Board of the Multi-</a:t>
                      </a:r>
                      <a:r>
                        <a:rPr lang="en-GB" sz="1400" b="1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Kebele</a:t>
                      </a:r>
                      <a:r>
                        <a:rPr lang="en-GB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66700" lvl="0" indent="0" fontAlgn="base"/>
                      <a:r>
                        <a:rPr lang="en-GB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1.Oversees and controls the multi-</a:t>
                      </a:r>
                      <a:r>
                        <a:rPr lang="en-GB" sz="1400" b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kebele</a:t>
                      </a:r>
                      <a:r>
                        <a:rPr lang="en-GB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266700" lvl="0" indent="0" fontAlgn="base"/>
                      <a:endParaRPr lang="en-GB" sz="140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66700" lvl="0" indent="0" fontAlgn="base"/>
                      <a:endParaRPr lang="en-GB" sz="140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66700" lvl="0" indent="0" fontAlgn="base"/>
                      <a:endParaRPr lang="en-GB" sz="140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66700" lvl="0" indent="0" fontAlgn="base"/>
                      <a:endParaRPr lang="en-GB" sz="140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66700" lvl="0" indent="0" fontAlgn="base"/>
                      <a:endParaRPr lang="en-GB" sz="140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66700" lvl="0" indent="0" fontAlgn="base"/>
                      <a:r>
                        <a:rPr lang="en-GB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2.Establishes the procurement, finance and property management system of the multi-</a:t>
                      </a:r>
                      <a:r>
                        <a:rPr lang="en-GB" sz="1400" b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kebele</a:t>
                      </a:r>
                      <a:r>
                        <a:rPr lang="en-GB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follows up the implementation thereof;</a:t>
                      </a:r>
                    </a:p>
                    <a:p>
                      <a:pPr marL="266700" lvl="0" indent="0" fontAlgn="base"/>
                      <a:r>
                        <a:rPr lang="en-GB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5.Recruits, evaluates, and dismisses employees of the multi-</a:t>
                      </a:r>
                      <a:r>
                        <a:rPr lang="en-GB" sz="1400" b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kebele</a:t>
                      </a:r>
                      <a:r>
                        <a:rPr lang="en-GB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Particulars shall be determined by a directive;</a:t>
                      </a:r>
                      <a:endParaRPr lang="en-GB" sz="14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Nyala"/>
                      </a:endParaRPr>
                    </a:p>
                    <a:p>
                      <a:pPr marL="0" lv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6210207"/>
                  </a:ext>
                </a:extLst>
              </a:tr>
              <a:tr h="1115792">
                <a:tc rowSpan="2">
                  <a:txBody>
                    <a:bodyPr/>
                    <a:lstStyle/>
                    <a:p>
                      <a:r>
                        <a:rPr lang="am-ET" sz="1400" b="1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፴፩.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የብዝሃ</a:t>
                      </a: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ቀበሌ</a:t>
                      </a: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ቦርድ</a:t>
                      </a: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ኃላፊነትና</a:t>
                      </a: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ተግባር</a:t>
                      </a:r>
                      <a:endParaRPr lang="en-GB" sz="1400" b="1" u="none" dirty="0" smtClean="0">
                        <a:effectLst/>
                      </a:endParaRPr>
                    </a:p>
                    <a:p>
                      <a:pPr mar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am-ET" sz="1400" b="1" dirty="0" smtClean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indent="0" algn="just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am-ET" sz="1400" b="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፩.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የብዝሀ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ቀበሌውን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በበላይነት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ይመራል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፤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ይቆጣጠራል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፤</a:t>
                      </a:r>
                      <a:endParaRPr lang="am-ET" sz="1400" b="0" kern="1200" dirty="0" smtClean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am-ET" sz="1400" b="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፪.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የብዝሀ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ቀበሌውን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የግዢ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፤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የፋይናንስ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እና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ንብረት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ቁጥጥር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ስርዓት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ይዘረጋል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፤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አፈፃፀሙንም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ይከታተላል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፡፡</a:t>
                      </a:r>
                      <a:endParaRPr lang="en-GB" sz="1400" kern="1200" dirty="0" smtClean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r>
                        <a:rPr lang="am-ET" sz="14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፭.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የብዝሃ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ቀበሌ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ሰራተኞችን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መቅጠር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፣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መገምገም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እና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ማሰናበት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፡፡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ዝርዝሩ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በመመሪያ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ይገለጸል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፡፡</a:t>
                      </a:r>
                      <a:endParaRPr lang="en-GB" sz="1400" kern="1200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153418"/>
                  </a:ext>
                </a:extLst>
              </a:tr>
              <a:tr h="1827707">
                <a:tc vMerge="1">
                  <a:txBody>
                    <a:bodyPr/>
                    <a:lstStyle/>
                    <a:p>
                      <a:pPr mar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am-ET" sz="1400" dirty="0" smtClean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Power Geez Unicode1" panose="00000400000000000000" pitchFamily="2" charset="0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lv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30123256"/>
                  </a:ext>
                </a:extLst>
              </a:tr>
              <a:tr h="1430073"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am-ET" sz="1400" b="1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፴፪.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የስራ</a:t>
                      </a: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አመራር</a:t>
                      </a: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ቦርድ</a:t>
                      </a: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የስብሰባ</a:t>
                      </a: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ስነስርዓት</a:t>
                      </a:r>
                      <a:endParaRPr lang="en-US" sz="1400" b="1" u="non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am-ET" sz="1400" b="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፩.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ቦርዱ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እንደአስፈላጊነቱ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የሚያደርገው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አስቸዄይ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ስብሰባ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እንደተጠበቀ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ሆኖ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፣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በየሩብ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ዓመቱ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መደበኛ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ስብሰባውን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ያደርጋል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፡፡</a:t>
                      </a:r>
                    </a:p>
                    <a:p>
                      <a:r>
                        <a:rPr lang="am-ET" sz="1400" b="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፪.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ከቦርዱ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አባላት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መካከል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ሁለት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ሶስተኛው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ከተገኙ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ምልዓተ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ጉባኤ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እንደተሟላ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ይቆጠራል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፡፡</a:t>
                      </a:r>
                      <a:endParaRPr lang="en-GB" sz="1400" b="0" kern="1200" dirty="0" smtClean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GB" sz="1200" b="1" dirty="0" smtClean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Power Geez Unicode1" panose="00000400000000000000" pitchFamily="2" charset="0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Nyala"/>
                        </a:rPr>
                        <a:t>Procedures of Board Meetings</a:t>
                      </a:r>
                    </a:p>
                    <a:p>
                      <a:pPr marL="266700" lv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Nyala"/>
                        </a:rPr>
                        <a:t>1. The Board shall hold its regular meetings on a quarterly basis…</a:t>
                      </a:r>
                    </a:p>
                    <a:p>
                      <a:pPr marL="266700" lv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Nyala"/>
                        </a:rPr>
                        <a:t>2. There shall be a quorum when two-thirds majority of Board members are present.</a:t>
                      </a:r>
                    </a:p>
                    <a:p>
                      <a:pPr marL="0" lv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82104119"/>
                  </a:ext>
                </a:extLst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4747005" y="1311940"/>
            <a:ext cx="5099509" cy="3687229"/>
            <a:chOff x="2142787" y="1497246"/>
            <a:chExt cx="6743392" cy="4376185"/>
          </a:xfrm>
        </p:grpSpPr>
        <p:sp>
          <p:nvSpPr>
            <p:cNvPr id="12" name="Rounded Rectangle 11"/>
            <p:cNvSpPr/>
            <p:nvPr/>
          </p:nvSpPr>
          <p:spPr>
            <a:xfrm>
              <a:off x="2142787" y="5015591"/>
              <a:ext cx="2880000" cy="85784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u="sng" dirty="0" smtClean="0">
                  <a:solidFill>
                    <a:schemeClr val="tx1"/>
                  </a:solidFill>
                </a:rPr>
                <a:t>General Assembly : </a:t>
              </a:r>
            </a:p>
            <a:p>
              <a:pPr algn="ctr"/>
              <a:r>
                <a:rPr lang="en-GB" sz="1400" dirty="0" smtClean="0">
                  <a:solidFill>
                    <a:schemeClr val="tx1"/>
                  </a:solidFill>
                </a:rPr>
                <a:t>All Association and WP Committee Members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Arrow Connector 17"/>
            <p:cNvCxnSpPr>
              <a:stCxn id="21" idx="1"/>
              <a:endCxn id="19" idx="3"/>
            </p:cNvCxnSpPr>
            <p:nvPr/>
          </p:nvCxnSpPr>
          <p:spPr>
            <a:xfrm flipH="1">
              <a:off x="5022788" y="3857058"/>
              <a:ext cx="895566" cy="0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ounded Rectangle 18"/>
            <p:cNvSpPr/>
            <p:nvPr/>
          </p:nvSpPr>
          <p:spPr>
            <a:xfrm>
              <a:off x="2142787" y="3428138"/>
              <a:ext cx="2880001" cy="85784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u="sng" dirty="0" smtClean="0">
                  <a:solidFill>
                    <a:schemeClr val="tx1"/>
                  </a:solidFill>
                </a:rPr>
                <a:t>Multi – </a:t>
              </a:r>
              <a:r>
                <a:rPr lang="en-GB" u="sng" dirty="0" err="1" smtClean="0">
                  <a:solidFill>
                    <a:schemeClr val="tx1"/>
                  </a:solidFill>
                </a:rPr>
                <a:t>Kebele</a:t>
              </a:r>
              <a:r>
                <a:rPr lang="en-GB" u="sng" dirty="0" smtClean="0">
                  <a:solidFill>
                    <a:schemeClr val="tx1"/>
                  </a:solidFill>
                </a:rPr>
                <a:t> Board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194750" y="2590231"/>
              <a:ext cx="1828037" cy="35881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Manager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918354" y="3428138"/>
              <a:ext cx="2967825" cy="85784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u="sng" dirty="0" smtClean="0">
                  <a:solidFill>
                    <a:schemeClr val="tx1"/>
                  </a:solidFill>
                </a:rPr>
                <a:t>Oversight body</a:t>
              </a:r>
            </a:p>
            <a:p>
              <a:pPr algn="ctr"/>
              <a:r>
                <a:rPr lang="en-GB" sz="1400" dirty="0" smtClean="0">
                  <a:solidFill>
                    <a:schemeClr val="tx1"/>
                  </a:solidFill>
                </a:rPr>
                <a:t>Government Representative </a:t>
              </a:r>
            </a:p>
          </p:txBody>
        </p:sp>
        <p:cxnSp>
          <p:nvCxnSpPr>
            <p:cNvPr id="22" name="Straight Arrow Connector 21"/>
            <p:cNvCxnSpPr>
              <a:stCxn id="12" idx="0"/>
              <a:endCxn id="19" idx="2"/>
            </p:cNvCxnSpPr>
            <p:nvPr/>
          </p:nvCxnSpPr>
          <p:spPr>
            <a:xfrm flipV="1">
              <a:off x="3582787" y="4285978"/>
              <a:ext cx="0" cy="729613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215388" y="4364957"/>
              <a:ext cx="870043" cy="328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Elect</a:t>
              </a:r>
              <a:endParaRPr lang="en-GB" sz="12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966635" y="3859988"/>
              <a:ext cx="1095696" cy="328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Supervise</a:t>
              </a:r>
              <a:endParaRPr lang="en-GB" sz="1200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142787" y="1497246"/>
              <a:ext cx="2880000" cy="59807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u="sng" dirty="0" smtClean="0">
                  <a:solidFill>
                    <a:schemeClr val="tx1"/>
                  </a:solidFill>
                </a:rPr>
                <a:t>Workers:</a:t>
              </a:r>
            </a:p>
            <a:p>
              <a:pPr algn="ctr"/>
              <a:r>
                <a:rPr lang="en-GB" sz="1400" dirty="0" smtClean="0">
                  <a:solidFill>
                    <a:schemeClr val="tx1"/>
                  </a:solidFill>
                </a:rPr>
                <a:t>Finance &amp; technician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V="1">
              <a:off x="2904221" y="2088263"/>
              <a:ext cx="2608" cy="1339876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endCxn id="20" idx="2"/>
            </p:cNvCxnSpPr>
            <p:nvPr/>
          </p:nvCxnSpPr>
          <p:spPr>
            <a:xfrm flipV="1">
              <a:off x="4090381" y="2949041"/>
              <a:ext cx="0" cy="470468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4183859" y="2958380"/>
              <a:ext cx="1095696" cy="328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Employs</a:t>
              </a:r>
              <a:endParaRPr lang="en-GB" sz="12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04220" y="2165571"/>
              <a:ext cx="1095696" cy="328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Employs</a:t>
              </a:r>
              <a:endParaRPr lang="en-GB" sz="1200" dirty="0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V="1">
              <a:off x="4090381" y="2095324"/>
              <a:ext cx="0" cy="470468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4165472" y="2111875"/>
              <a:ext cx="1095696" cy="328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Supervise</a:t>
              </a:r>
              <a:endParaRPr lang="en-GB" sz="1200" dirty="0"/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4411160" y="6160888"/>
            <a:ext cx="3319404" cy="6676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Multi-</a:t>
            </a:r>
            <a:r>
              <a:rPr lang="en-GB" sz="1600" dirty="0" err="1" smtClean="0">
                <a:solidFill>
                  <a:schemeClr val="tx1"/>
                </a:solidFill>
              </a:rPr>
              <a:t>Kebele</a:t>
            </a:r>
            <a:r>
              <a:rPr lang="en-GB" sz="1600" dirty="0" smtClean="0">
                <a:solidFill>
                  <a:schemeClr val="tx1"/>
                </a:solidFill>
              </a:rPr>
              <a:t> ’s Board takes</a:t>
            </a:r>
          </a:p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 Strategic Decision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659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spc="0" dirty="0">
                <a:solidFill>
                  <a:srgbClr val="000000"/>
                </a:solidFill>
                <a:ea typeface="Calibri" panose="020F0502020204030204" pitchFamily="34" charset="0"/>
                <a:cs typeface="Nyala"/>
              </a:rPr>
              <a:t>Organization and Working System of Multi-</a:t>
            </a:r>
            <a:r>
              <a:rPr lang="en-US" kern="0" spc="0" dirty="0" err="1">
                <a:solidFill>
                  <a:srgbClr val="000000"/>
                </a:solidFill>
                <a:ea typeface="Calibri" panose="020F0502020204030204" pitchFamily="34" charset="0"/>
                <a:cs typeface="Nyala"/>
              </a:rPr>
              <a:t>Kebele</a:t>
            </a:r>
            <a:endParaRPr lang="en-GB" kern="0" spc="0" dirty="0">
              <a:solidFill>
                <a:srgbClr val="000000"/>
              </a:solidFill>
              <a:ea typeface="Calibri" panose="020F0502020204030204" pitchFamily="34" charset="0"/>
              <a:cs typeface="Nyala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2188033"/>
              </p:ext>
            </p:extLst>
          </p:nvPr>
        </p:nvGraphicFramePr>
        <p:xfrm>
          <a:off x="282804" y="1054547"/>
          <a:ext cx="11484000" cy="3810000"/>
        </p:xfrm>
        <a:graphic>
          <a:graphicData uri="http://schemas.openxmlformats.org/drawingml/2006/table">
            <a:tbl>
              <a:tblPr firstRow="1" firstCol="1" bandRow="1"/>
              <a:tblGrid>
                <a:gridCol w="4320000">
                  <a:extLst>
                    <a:ext uri="{9D8B030D-6E8A-4147-A177-3AD203B41FA5}">
                      <a16:colId xmlns:a16="http://schemas.microsoft.com/office/drawing/2014/main" val="2186745361"/>
                    </a:ext>
                  </a:extLst>
                </a:gridCol>
                <a:gridCol w="2844000">
                  <a:extLst>
                    <a:ext uri="{9D8B030D-6E8A-4147-A177-3AD203B41FA5}">
                      <a16:colId xmlns:a16="http://schemas.microsoft.com/office/drawing/2014/main" val="3971238871"/>
                    </a:ext>
                  </a:extLst>
                </a:gridCol>
                <a:gridCol w="4320000">
                  <a:extLst>
                    <a:ext uri="{9D8B030D-6E8A-4147-A177-3AD203B41FA5}">
                      <a16:colId xmlns:a16="http://schemas.microsoft.com/office/drawing/2014/main" val="2924789616"/>
                    </a:ext>
                  </a:extLst>
                </a:gridCol>
              </a:tblGrid>
              <a:tr h="1188321">
                <a:tc rowSpan="2">
                  <a:txBody>
                    <a:bodyPr/>
                    <a:lstStyle/>
                    <a:p>
                      <a:r>
                        <a:rPr lang="am-ET" sz="1400" b="1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፴፫.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የብዝሃ</a:t>
                      </a: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ቀበሌ</a:t>
                      </a: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ድርጅት</a:t>
                      </a: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ሥራ</a:t>
                      </a: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አስኪያጅ</a:t>
                      </a: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ኃላፊነትና</a:t>
                      </a: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ተግባር</a:t>
                      </a:r>
                      <a:endParaRPr lang="en-GB" sz="1400" b="1" u="non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…</a:t>
                      </a:r>
                      <a:endParaRPr lang="am-ET" sz="1400" b="0" kern="1200" dirty="0" smtClean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r>
                        <a:rPr lang="am-ET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፪.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የቦርዱን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ውሳኔ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ተግባራዊ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ያደርጋል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፣</a:t>
                      </a:r>
                    </a:p>
                    <a:p>
                      <a:r>
                        <a:rPr lang="am-ET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፫.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የብዝሃ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ቀበሌ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አደረጃጀትን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ፋይናንስና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በጀት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ያስተዳድራል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፣</a:t>
                      </a:r>
                      <a:endParaRPr lang="en-GB" sz="1400" b="0" kern="1200" dirty="0" smtClean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r>
                        <a:rPr lang="am-ET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፬.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የብዝሃ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ቀበሌው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ሁሉም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ተግባራት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እየተከናወኑ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መሆናቸውን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ያረጋግጣል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፣</a:t>
                      </a:r>
                      <a:endParaRPr lang="am-ET" sz="1400" kern="1200" dirty="0" smtClean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Power Geez Unicode1" panose="00000400000000000000" pitchFamily="2" charset="0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just" fontAlgn="base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b="1" u="none" strike="noStrike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Nyala"/>
                        </a:rPr>
                        <a:t>Responsibilities and Duties of Manager of the Multi-</a:t>
                      </a:r>
                      <a:r>
                        <a:rPr lang="en-US" sz="1400" b="1" u="none" strike="noStrike" kern="0" spc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Nyala"/>
                        </a:rPr>
                        <a:t>Kebele</a:t>
                      </a:r>
                      <a:r>
                        <a:rPr lang="en-US" sz="1400" b="1" u="none" strike="noStrike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Nyala"/>
                        </a:rPr>
                        <a:t> </a:t>
                      </a:r>
                    </a:p>
                    <a:p>
                      <a:pPr marL="0" lvl="0" indent="0" algn="just" fontAlgn="base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b="0" u="none" strike="noStrike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Nyala"/>
                        </a:rPr>
                        <a:t>…</a:t>
                      </a:r>
                      <a:endParaRPr lang="en-GB" sz="1400" b="0" u="none" strike="noStrike" kern="0" spc="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Nyala"/>
                      </a:endParaRPr>
                    </a:p>
                    <a:p>
                      <a:pPr marL="457200" lvl="1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Nyala"/>
                        </a:rPr>
                        <a:t>2. Implements the decisions of the Board;</a:t>
                      </a:r>
                      <a:endParaRPr lang="en-GB" sz="14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Nyala"/>
                      </a:endParaRPr>
                    </a:p>
                    <a:p>
                      <a:pPr marL="457200" lvl="1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Nyala"/>
                        </a:rPr>
                        <a:t>3. Administers finance and budget of the multi-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Nyala"/>
                        </a:rPr>
                        <a:t>kebele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Nyala"/>
                        </a:rPr>
                        <a:t> structure;</a:t>
                      </a:r>
                      <a:endParaRPr lang="en-GB" sz="14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Nyala"/>
                      </a:endParaRPr>
                    </a:p>
                    <a:p>
                      <a:pPr marL="457200" lvl="1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Nyala"/>
                        </a:rPr>
                        <a:t>4.</a:t>
                      </a:r>
                      <a:r>
                        <a:rPr lang="en-GB" sz="14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Nyala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Nyala"/>
                        </a:rPr>
                        <a:t>Manages assets of the multi-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Nyala"/>
                        </a:rPr>
                        <a:t>kebele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Nyala"/>
                        </a:rPr>
                        <a:t>;</a:t>
                      </a:r>
                      <a:endParaRPr lang="en-GB" sz="14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06094618"/>
                  </a:ext>
                </a:extLst>
              </a:tr>
              <a:tr h="14992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lv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6210207"/>
                  </a:ext>
                </a:extLst>
              </a:tr>
              <a:tr h="1066800">
                <a:tc rowSpan="2">
                  <a:txBody>
                    <a:bodyPr/>
                    <a:lstStyle/>
                    <a:p>
                      <a:pPr mar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am-ET" sz="1400" dirty="0" smtClean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15341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am-ET" sz="1400" dirty="0" smtClean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Power Geez Unicode1" panose="00000400000000000000" pitchFamily="2" charset="0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lv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301232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am-ET" sz="1400" b="1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፴፬.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የብዝሀ-ቀበሌ</a:t>
                      </a: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ድጋፍ፣ክትትልና</a:t>
                      </a: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ግምገማ</a:t>
                      </a: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ሥርዓት</a:t>
                      </a:r>
                      <a:endParaRPr lang="en-US" sz="1400" b="1" u="non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የብዝሀ-ቀበሌ</a:t>
                      </a:r>
                      <a:r>
                        <a:rPr lang="en-GB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ድጋፍ፣ክትትልና</a:t>
                      </a:r>
                      <a:r>
                        <a:rPr lang="en-GB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ግምገማ</a:t>
                      </a:r>
                      <a:r>
                        <a:rPr lang="en-GB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ሥርዓት</a:t>
                      </a:r>
                      <a:r>
                        <a:rPr lang="en-GB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የቢሮው</a:t>
                      </a:r>
                      <a:r>
                        <a:rPr lang="en-GB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እና</a:t>
                      </a:r>
                      <a:r>
                        <a:rPr lang="en-GB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የበላይ</a:t>
                      </a:r>
                      <a:r>
                        <a:rPr lang="en-GB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ጠባቂ</a:t>
                      </a:r>
                      <a:r>
                        <a:rPr lang="en-GB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ኃላፊነት</a:t>
                      </a:r>
                      <a:r>
                        <a:rPr lang="en-GB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ነው</a:t>
                      </a:r>
                      <a:r>
                        <a:rPr lang="en-GB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፡፡</a:t>
                      </a:r>
                    </a:p>
                    <a:p>
                      <a:pPr mar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am-ET" sz="1400" b="1" dirty="0" smtClean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GB" sz="1200" b="1" dirty="0" smtClean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Power Geez Unicode1" panose="00000400000000000000" pitchFamily="2" charset="0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Nyala"/>
                        </a:rPr>
                        <a:t>Support, Monitor, and Evaluation of Multi-</a:t>
                      </a:r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Nyala"/>
                        </a:rPr>
                        <a:t>Kebele</a:t>
                      </a:r>
                      <a:endParaRPr lang="en-GB" sz="1400" b="1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Nyala"/>
                      </a:endParaRPr>
                    </a:p>
                    <a:p>
                      <a:pPr marL="0" lv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Nyala"/>
                        </a:rPr>
                        <a:t>Support, supervision, and evaluation of the multi-</a:t>
                      </a:r>
                      <a:r>
                        <a:rPr lang="en-GB" sz="1400" b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Nyala"/>
                        </a:rPr>
                        <a:t>kebele</a:t>
                      </a:r>
                      <a:r>
                        <a:rPr lang="en-GB" sz="14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Nyala"/>
                        </a:rPr>
                        <a:t> is responsibility of the Bureau and the oversight body. </a:t>
                      </a:r>
                    </a:p>
                    <a:p>
                      <a:pPr marL="0" lv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82104119"/>
                  </a:ext>
                </a:extLst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4747005" y="1311940"/>
            <a:ext cx="5099509" cy="3687229"/>
            <a:chOff x="2142787" y="1497246"/>
            <a:chExt cx="6743392" cy="4376185"/>
          </a:xfrm>
        </p:grpSpPr>
        <p:sp>
          <p:nvSpPr>
            <p:cNvPr id="12" name="Rounded Rectangle 11"/>
            <p:cNvSpPr/>
            <p:nvPr/>
          </p:nvSpPr>
          <p:spPr>
            <a:xfrm>
              <a:off x="2142787" y="5015591"/>
              <a:ext cx="2880000" cy="85784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u="sng" dirty="0" smtClean="0">
                  <a:solidFill>
                    <a:schemeClr val="tx1"/>
                  </a:solidFill>
                </a:rPr>
                <a:t>General Assembly : </a:t>
              </a:r>
            </a:p>
            <a:p>
              <a:pPr algn="ctr"/>
              <a:r>
                <a:rPr lang="en-GB" sz="1400" dirty="0" smtClean="0">
                  <a:solidFill>
                    <a:schemeClr val="tx1"/>
                  </a:solidFill>
                </a:rPr>
                <a:t>All Association and WP Committee Members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Arrow Connector 17"/>
            <p:cNvCxnSpPr>
              <a:stCxn id="21" idx="1"/>
              <a:endCxn id="19" idx="3"/>
            </p:cNvCxnSpPr>
            <p:nvPr/>
          </p:nvCxnSpPr>
          <p:spPr>
            <a:xfrm flipH="1">
              <a:off x="5022788" y="3857058"/>
              <a:ext cx="895566" cy="0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ounded Rectangle 18"/>
            <p:cNvSpPr/>
            <p:nvPr/>
          </p:nvSpPr>
          <p:spPr>
            <a:xfrm>
              <a:off x="2142787" y="3428138"/>
              <a:ext cx="2880001" cy="85784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u="sng" dirty="0" smtClean="0">
                  <a:solidFill>
                    <a:schemeClr val="tx1"/>
                  </a:solidFill>
                </a:rPr>
                <a:t>Multi – </a:t>
              </a:r>
              <a:r>
                <a:rPr lang="en-GB" u="sng" dirty="0" err="1" smtClean="0">
                  <a:solidFill>
                    <a:schemeClr val="tx1"/>
                  </a:solidFill>
                </a:rPr>
                <a:t>Kebele</a:t>
              </a:r>
              <a:r>
                <a:rPr lang="en-GB" u="sng" dirty="0" smtClean="0">
                  <a:solidFill>
                    <a:schemeClr val="tx1"/>
                  </a:solidFill>
                </a:rPr>
                <a:t> Board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194750" y="2590231"/>
              <a:ext cx="1828037" cy="35881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Manager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918354" y="3428138"/>
              <a:ext cx="2967825" cy="85784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u="sng" dirty="0" smtClean="0">
                  <a:solidFill>
                    <a:schemeClr val="tx1"/>
                  </a:solidFill>
                </a:rPr>
                <a:t>Oversight body</a:t>
              </a:r>
            </a:p>
            <a:p>
              <a:pPr algn="ctr"/>
              <a:r>
                <a:rPr lang="en-GB" sz="1400" dirty="0" smtClean="0">
                  <a:solidFill>
                    <a:schemeClr val="tx1"/>
                  </a:solidFill>
                </a:rPr>
                <a:t>Government Representative </a:t>
              </a:r>
            </a:p>
          </p:txBody>
        </p:sp>
        <p:cxnSp>
          <p:nvCxnSpPr>
            <p:cNvPr id="22" name="Straight Arrow Connector 21"/>
            <p:cNvCxnSpPr>
              <a:stCxn id="12" idx="0"/>
              <a:endCxn id="19" idx="2"/>
            </p:cNvCxnSpPr>
            <p:nvPr/>
          </p:nvCxnSpPr>
          <p:spPr>
            <a:xfrm flipV="1">
              <a:off x="3582787" y="4285978"/>
              <a:ext cx="0" cy="729613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215388" y="4364957"/>
              <a:ext cx="870043" cy="328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Elect</a:t>
              </a:r>
              <a:endParaRPr lang="en-GB" sz="12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966635" y="3859988"/>
              <a:ext cx="1095696" cy="328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Supervise</a:t>
              </a:r>
              <a:endParaRPr lang="en-GB" sz="1200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142787" y="1497246"/>
              <a:ext cx="2880000" cy="59807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u="sng" dirty="0" smtClean="0">
                  <a:solidFill>
                    <a:schemeClr val="tx1"/>
                  </a:solidFill>
                </a:rPr>
                <a:t>Workers:</a:t>
              </a:r>
            </a:p>
            <a:p>
              <a:pPr algn="ctr"/>
              <a:r>
                <a:rPr lang="en-GB" sz="1400" dirty="0" smtClean="0">
                  <a:solidFill>
                    <a:schemeClr val="tx1"/>
                  </a:solidFill>
                </a:rPr>
                <a:t>Finance &amp; technician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V="1">
              <a:off x="2904221" y="2088263"/>
              <a:ext cx="2608" cy="1339876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endCxn id="20" idx="2"/>
            </p:cNvCxnSpPr>
            <p:nvPr/>
          </p:nvCxnSpPr>
          <p:spPr>
            <a:xfrm flipV="1">
              <a:off x="4090381" y="2949041"/>
              <a:ext cx="0" cy="470468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4183859" y="2958380"/>
              <a:ext cx="1095696" cy="328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Employs</a:t>
              </a:r>
              <a:endParaRPr lang="en-GB" sz="12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04220" y="2165571"/>
              <a:ext cx="1095696" cy="328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Employs</a:t>
              </a:r>
              <a:endParaRPr lang="en-GB" sz="1200" dirty="0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V="1">
              <a:off x="4090381" y="2095324"/>
              <a:ext cx="0" cy="470468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4165472" y="2111875"/>
              <a:ext cx="1095696" cy="328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Supervise</a:t>
              </a:r>
              <a:endParaRPr lang="en-GB" sz="1200" dirty="0"/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4082396" y="6082274"/>
            <a:ext cx="3628659" cy="6676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The Multi-</a:t>
            </a:r>
            <a:r>
              <a:rPr lang="en-GB" sz="1600" dirty="0" err="1">
                <a:solidFill>
                  <a:schemeClr val="tx1"/>
                </a:solidFill>
              </a:rPr>
              <a:t>Kebele's</a:t>
            </a:r>
            <a:r>
              <a:rPr lang="en-GB" sz="1600" dirty="0">
                <a:solidFill>
                  <a:schemeClr val="tx1"/>
                </a:solidFill>
              </a:rPr>
              <a:t> activities are carried out by its manager and its </a:t>
            </a:r>
            <a:r>
              <a:rPr lang="en-GB" sz="1600" dirty="0" smtClean="0">
                <a:solidFill>
                  <a:schemeClr val="tx1"/>
                </a:solidFill>
              </a:rPr>
              <a:t>workers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220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spc="0" dirty="0">
                <a:solidFill>
                  <a:srgbClr val="000000"/>
                </a:solidFill>
                <a:ea typeface="Calibri" panose="020F0502020204030204" pitchFamily="34" charset="0"/>
                <a:cs typeface="Nyala"/>
              </a:rPr>
              <a:t>Registration and Bylaw of Water Service Organization</a:t>
            </a:r>
            <a:endParaRPr lang="en-GB" kern="0" spc="0" dirty="0">
              <a:solidFill>
                <a:srgbClr val="000000"/>
              </a:solidFill>
              <a:ea typeface="Calibri" panose="020F0502020204030204" pitchFamily="34" charset="0"/>
              <a:cs typeface="Nyala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3924341"/>
              </p:ext>
            </p:extLst>
          </p:nvPr>
        </p:nvGraphicFramePr>
        <p:xfrm>
          <a:off x="282804" y="1054547"/>
          <a:ext cx="11484000" cy="4899660"/>
        </p:xfrm>
        <a:graphic>
          <a:graphicData uri="http://schemas.openxmlformats.org/drawingml/2006/table">
            <a:tbl>
              <a:tblPr firstRow="1" firstCol="1" bandRow="1"/>
              <a:tblGrid>
                <a:gridCol w="3960000">
                  <a:extLst>
                    <a:ext uri="{9D8B030D-6E8A-4147-A177-3AD203B41FA5}">
                      <a16:colId xmlns:a16="http://schemas.microsoft.com/office/drawing/2014/main" val="2186745361"/>
                    </a:ext>
                  </a:extLst>
                </a:gridCol>
                <a:gridCol w="3564000">
                  <a:extLst>
                    <a:ext uri="{9D8B030D-6E8A-4147-A177-3AD203B41FA5}">
                      <a16:colId xmlns:a16="http://schemas.microsoft.com/office/drawing/2014/main" val="3971238871"/>
                    </a:ext>
                  </a:extLst>
                </a:gridCol>
                <a:gridCol w="3960000">
                  <a:extLst>
                    <a:ext uri="{9D8B030D-6E8A-4147-A177-3AD203B41FA5}">
                      <a16:colId xmlns:a16="http://schemas.microsoft.com/office/drawing/2014/main" val="2924789616"/>
                    </a:ext>
                  </a:extLst>
                </a:gridCol>
              </a:tblGrid>
              <a:tr h="1188321">
                <a:tc rowSpan="2">
                  <a:txBody>
                    <a:bodyPr/>
                    <a:lstStyle/>
                    <a:p>
                      <a:r>
                        <a:rPr lang="am-ET" sz="1400" b="1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፴፯.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ገጠር</a:t>
                      </a: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የመጠጥ</a:t>
                      </a: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ውሃ</a:t>
                      </a: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እና</a:t>
                      </a: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ሳኒቴሽን</a:t>
                      </a: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አገልግሎት</a:t>
                      </a: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ድርጅት</a:t>
                      </a: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ምዝገባ</a:t>
                      </a: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፡-</a:t>
                      </a:r>
                      <a:endParaRPr lang="am-ET" sz="1400" b="1" u="none" kern="1200" dirty="0" smtClean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m-ET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፩.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ማንኛውም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በዚህ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ደንብ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መሠረት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የሚቋቋም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የውሃ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አገልግሎት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ድርጅት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በቢሮው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መመዝገብ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ይኖርበታል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፡፡</a:t>
                      </a:r>
                      <a:endParaRPr lang="en-GB" sz="1400" b="0" kern="1200" dirty="0" smtClean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endParaRPr lang="am-ET" sz="1400" b="0" kern="1200" dirty="0" smtClean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m-ET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፪.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ምዝገባው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የሚካሄደው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ለመጠጥ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ውሃ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አገልግሎት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ሰጪ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እና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በስሩ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ላለው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ማህበር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በጋራ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ነው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።</a:t>
                      </a:r>
                      <a:endParaRPr lang="en-GB" sz="1400" b="0" kern="1200" dirty="0" smtClean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endParaRPr lang="am-ET" sz="1400" kern="1200" dirty="0" smtClean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Power Geez Unicode1" panose="00000400000000000000" pitchFamily="2" charset="0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just" fontAlgn="base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1" u="none" strike="noStrike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Nyala"/>
                        </a:rPr>
                        <a:t>Registration of Water Service Organization</a:t>
                      </a:r>
                    </a:p>
                    <a:p>
                      <a:pPr marL="266700" lvl="0" indent="0" algn="just" fontAlgn="base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0" u="none" strike="noStrike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Nyala"/>
                        </a:rPr>
                        <a:t>1. Any water service organization established according to this Regulation shall be registered by the Bureau.</a:t>
                      </a:r>
                    </a:p>
                    <a:p>
                      <a:pPr marL="266700" lvl="0" indent="0" algn="just" fontAlgn="base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0" u="none" strike="noStrike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Nyala"/>
                        </a:rPr>
                        <a:t>2. The registration shall be done jointly for the water service organization and the association under it. </a:t>
                      </a:r>
                    </a:p>
                    <a:p>
                      <a:pPr marL="457200" lvl="1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GB" sz="14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06094618"/>
                  </a:ext>
                </a:extLst>
              </a:tr>
              <a:tr h="14992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lv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Nyala"/>
                        </a:rPr>
                        <a:t>Bylaw of Water Service Organization</a:t>
                      </a:r>
                    </a:p>
                    <a:p>
                      <a:pPr marL="0" lv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GB" sz="1400" b="0" u="none" strike="noStrike" kern="0" spc="0" baseline="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Nyala"/>
                      </a:endParaRPr>
                    </a:p>
                    <a:p>
                      <a:pPr marL="266700" lv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Nyala"/>
                        </a:rPr>
                        <a:t>1. Each water service organization shall have its own bylaw.</a:t>
                      </a:r>
                    </a:p>
                    <a:p>
                      <a:pPr marL="0" lv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6210207"/>
                  </a:ext>
                </a:extLst>
              </a:tr>
              <a:tr h="1066800">
                <a:tc rowSpan="2"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am-ET" sz="1400" b="1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፴፱.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ስለ</a:t>
                      </a: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ገጠር</a:t>
                      </a: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መጠጥ</a:t>
                      </a: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ውሃ</a:t>
                      </a: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ሳኒቴሽን</a:t>
                      </a: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አገልግሎት</a:t>
                      </a: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ድርጅት</a:t>
                      </a: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መተዳደሪያ</a:t>
                      </a: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ደንብ</a:t>
                      </a: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endParaRPr lang="am-ET" sz="1400" b="1" u="none" kern="1200" dirty="0" smtClean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marR="0" indent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m-ET" sz="14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፩.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እያንዳንዱ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የገጠር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መጠጥ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ውሃ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ሳኒቴሽን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አገልግሎት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ድርጅት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የራሱ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መተዳደሪያ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ደንብ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ይኖረዋል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፣</a:t>
                      </a:r>
                      <a:endParaRPr lang="am-ET" sz="1400" b="0" kern="1200" dirty="0" smtClean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15341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am-ET" sz="1400" dirty="0" smtClean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Power Geez Unicode1" panose="00000400000000000000" pitchFamily="2" charset="0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lv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301232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am-ET" sz="1400" b="1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፵.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የማህበራት</a:t>
                      </a: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ፌዴሬሽን</a:t>
                      </a: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እና</a:t>
                      </a: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ብዝሀ</a:t>
                      </a: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ቀበሌ</a:t>
                      </a: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አገልግሎት</a:t>
                      </a: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ሰጪ</a:t>
                      </a: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ድርጅት</a:t>
                      </a: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መፍረስ</a:t>
                      </a:r>
                      <a:endParaRPr lang="en-GB" sz="1400" b="1" u="none" kern="1200" dirty="0" smtClean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am-ET" sz="1400" b="1" dirty="0" smtClean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marR="0" indent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m-ET" sz="1400" b="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፩.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አገልግሎት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ሰጪ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ድርጅት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የሚፈርሰው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አገልግሎት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ተቀባይ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ማህበር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ከሌለው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ከሌላ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አገልግሎት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ሰጪ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ጋር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በመዋሀዱ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ይሆናል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።</a:t>
                      </a:r>
                      <a:endParaRPr lang="am-ET" sz="1400" b="0" kern="1200" dirty="0" smtClean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GB" sz="1200" b="1" dirty="0" smtClean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Power Geez Unicode1" panose="00000400000000000000" pitchFamily="2" charset="0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Nyala"/>
                        </a:rPr>
                        <a:t>Dissolution of Federation and Multi-</a:t>
                      </a:r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Nyala"/>
                        </a:rPr>
                        <a:t>kebele</a:t>
                      </a:r>
                      <a:r>
                        <a:rPr lang="en-GB" sz="14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Nyala"/>
                        </a:rPr>
                        <a:t> 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Nyala"/>
                        </a:rPr>
                        <a:t>Service Provider Organization</a:t>
                      </a:r>
                    </a:p>
                    <a:p>
                      <a:pPr marL="0" lv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Nyala"/>
                        </a:rPr>
                        <a:t>1.</a:t>
                      </a:r>
                      <a:r>
                        <a:rPr lang="en-GB" sz="14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Nyala"/>
                        </a:rPr>
                        <a:t> </a:t>
                      </a:r>
                      <a:r>
                        <a:rPr lang="en-GB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Nyala"/>
                        </a:rPr>
                        <a:t>If a service provider organization does not have a service recipient association or when it merges with another service provider, it shall dissolve</a:t>
                      </a:r>
                    </a:p>
                    <a:p>
                      <a:pPr marL="0" lv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82104119"/>
                  </a:ext>
                </a:extLst>
              </a:tr>
            </a:tbl>
          </a:graphicData>
        </a:graphic>
      </p:graphicFrame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544" y="1238971"/>
            <a:ext cx="3754147" cy="306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52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Regulation 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7245" y="1126392"/>
            <a:ext cx="5249830" cy="47312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u="sng" dirty="0" smtClean="0"/>
              <a:t>Part one</a:t>
            </a:r>
            <a:r>
              <a:rPr lang="en-GB" u="sng" dirty="0" smtClean="0"/>
              <a:t> </a:t>
            </a:r>
            <a:r>
              <a:rPr lang="en-GB" dirty="0" smtClean="0"/>
              <a:t>: </a:t>
            </a:r>
            <a:r>
              <a:rPr lang="fr-FR" dirty="0" smtClean="0"/>
              <a:t>General</a:t>
            </a:r>
          </a:p>
          <a:p>
            <a:pPr marL="0" indent="0">
              <a:buNone/>
            </a:pPr>
            <a:r>
              <a:rPr lang="fr-FR" u="sng" dirty="0" smtClean="0"/>
              <a:t>Part </a:t>
            </a:r>
            <a:r>
              <a:rPr lang="fr-FR" u="sng" dirty="0" err="1" smtClean="0"/>
              <a:t>Two</a:t>
            </a:r>
            <a:r>
              <a:rPr lang="fr-FR" u="sng" dirty="0" smtClean="0"/>
              <a:t> </a:t>
            </a:r>
            <a:r>
              <a:rPr lang="fr-FR" dirty="0" smtClean="0"/>
              <a:t>: Establishment and Registration of Rural Potable Water and </a:t>
            </a:r>
            <a:r>
              <a:rPr lang="fr-FR" dirty="0" err="1" smtClean="0"/>
              <a:t>Sanitation</a:t>
            </a:r>
            <a:r>
              <a:rPr lang="fr-FR" dirty="0" smtClean="0"/>
              <a:t> Association</a:t>
            </a:r>
          </a:p>
          <a:p>
            <a:pPr marL="0" indent="0">
              <a:buNone/>
            </a:pPr>
            <a:r>
              <a:rPr lang="fr-FR" u="sng" dirty="0" smtClean="0"/>
              <a:t>Part </a:t>
            </a:r>
            <a:r>
              <a:rPr lang="fr-FR" u="sng" dirty="0" err="1" smtClean="0"/>
              <a:t>Three</a:t>
            </a:r>
            <a:r>
              <a:rPr lang="fr-FR" u="sng" dirty="0" smtClean="0"/>
              <a:t> </a:t>
            </a:r>
            <a:r>
              <a:rPr lang="fr-FR" dirty="0" smtClean="0"/>
              <a:t>: </a:t>
            </a:r>
            <a:r>
              <a:rPr lang="fr-FR" dirty="0"/>
              <a:t>Rural potable water </a:t>
            </a:r>
            <a:r>
              <a:rPr lang="fr-FR" dirty="0" err="1"/>
              <a:t>sanitation</a:t>
            </a:r>
            <a:r>
              <a:rPr lang="fr-FR" dirty="0"/>
              <a:t> service provider </a:t>
            </a:r>
            <a:r>
              <a:rPr lang="fr-FR" dirty="0" smtClean="0"/>
              <a:t>organisation</a:t>
            </a:r>
            <a:endParaRPr lang="fr-FR" dirty="0"/>
          </a:p>
          <a:p>
            <a:pPr marL="0" indent="0">
              <a:buNone/>
            </a:pPr>
            <a:r>
              <a:rPr lang="fr-FR" u="sng" dirty="0" smtClean="0"/>
              <a:t>Part Four </a:t>
            </a:r>
            <a:r>
              <a:rPr lang="fr-FR" dirty="0" smtClean="0"/>
              <a:t>:Rural water </a:t>
            </a:r>
            <a:r>
              <a:rPr lang="fr-FR" dirty="0" err="1"/>
              <a:t>sanitation</a:t>
            </a:r>
            <a:r>
              <a:rPr lang="fr-FR" dirty="0"/>
              <a:t> User Association </a:t>
            </a:r>
            <a:r>
              <a:rPr lang="fr-FR" dirty="0" err="1"/>
              <a:t>Federation</a:t>
            </a:r>
            <a:r>
              <a:rPr lang="fr-FR" dirty="0"/>
              <a:t>, </a:t>
            </a:r>
            <a:r>
              <a:rPr lang="fr-FR" dirty="0" err="1"/>
              <a:t>Role</a:t>
            </a:r>
            <a:r>
              <a:rPr lang="fr-FR" dirty="0"/>
              <a:t> and structure </a:t>
            </a:r>
            <a:endParaRPr lang="fr-FR" dirty="0" smtClean="0"/>
          </a:p>
          <a:p>
            <a:pPr marL="0" indent="0">
              <a:buNone/>
            </a:pPr>
            <a:r>
              <a:rPr lang="fr-FR" u="sng" dirty="0"/>
              <a:t>Part </a:t>
            </a:r>
            <a:r>
              <a:rPr lang="fr-FR" u="sng" dirty="0" smtClean="0"/>
              <a:t>Five </a:t>
            </a:r>
            <a:r>
              <a:rPr lang="fr-FR" dirty="0" smtClean="0"/>
              <a:t>: Establishment </a:t>
            </a:r>
            <a:r>
              <a:rPr lang="fr-FR" dirty="0"/>
              <a:t>and </a:t>
            </a:r>
            <a:r>
              <a:rPr lang="fr-FR" dirty="0" err="1"/>
              <a:t>Role</a:t>
            </a:r>
            <a:r>
              <a:rPr lang="fr-FR" dirty="0"/>
              <a:t> of Multi-</a:t>
            </a:r>
            <a:r>
              <a:rPr lang="fr-FR" dirty="0" err="1"/>
              <a:t>Kebeles</a:t>
            </a:r>
            <a:r>
              <a:rPr lang="fr-FR" dirty="0"/>
              <a:t> Rural Potable Water and </a:t>
            </a:r>
            <a:r>
              <a:rPr lang="fr-FR" dirty="0" err="1"/>
              <a:t>Sanitation</a:t>
            </a:r>
            <a:r>
              <a:rPr lang="fr-FR" dirty="0"/>
              <a:t> </a:t>
            </a:r>
            <a:r>
              <a:rPr lang="fr-FR" dirty="0" err="1"/>
              <a:t>Organization</a:t>
            </a:r>
            <a:endParaRPr lang="en-GB" dirty="0" smtClean="0">
              <a:effectLst/>
            </a:endParaRPr>
          </a:p>
          <a:p>
            <a:pPr marL="0" indent="0">
              <a:buNone/>
            </a:pPr>
            <a:r>
              <a:rPr lang="en-US" u="sng" dirty="0"/>
              <a:t>Part </a:t>
            </a:r>
            <a:r>
              <a:rPr lang="en-US" u="sng" dirty="0" smtClean="0"/>
              <a:t>Six </a:t>
            </a:r>
            <a:r>
              <a:rPr lang="en-US" dirty="0" smtClean="0"/>
              <a:t>: Registration </a:t>
            </a:r>
            <a:r>
              <a:rPr lang="en-US" dirty="0"/>
              <a:t>and bylaws of Rural Potable Water Service </a:t>
            </a:r>
            <a:r>
              <a:rPr lang="en-US" dirty="0" err="1"/>
              <a:t>Organisation</a:t>
            </a:r>
            <a:endParaRPr lang="en-GB" dirty="0"/>
          </a:p>
          <a:p>
            <a:pPr marL="0" indent="0">
              <a:buNone/>
            </a:pPr>
            <a:r>
              <a:rPr lang="en-GB" u="sng" dirty="0"/>
              <a:t>Part </a:t>
            </a:r>
            <a:r>
              <a:rPr lang="en-GB" u="sng" dirty="0" smtClean="0"/>
              <a:t>Seven </a:t>
            </a:r>
            <a:r>
              <a:rPr lang="en-GB" dirty="0" smtClean="0"/>
              <a:t>: </a:t>
            </a:r>
            <a:r>
              <a:rPr lang="fr-FR" dirty="0" smtClean="0"/>
              <a:t>Finance </a:t>
            </a:r>
            <a:r>
              <a:rPr lang="fr-FR" dirty="0"/>
              <a:t>sources; revenue </a:t>
            </a:r>
            <a:r>
              <a:rPr lang="fr-FR" dirty="0" err="1"/>
              <a:t>utilization</a:t>
            </a:r>
            <a:r>
              <a:rPr lang="fr-FR" dirty="0"/>
              <a:t>, audit and inspection</a:t>
            </a:r>
            <a:endParaRPr lang="en-GB" dirty="0" smtClean="0">
              <a:effectLst/>
            </a:endParaRPr>
          </a:p>
          <a:p>
            <a:pPr marL="0" indent="0">
              <a:buNone/>
            </a:pPr>
            <a:r>
              <a:rPr lang="en-GB" u="sng" dirty="0"/>
              <a:t>Part </a:t>
            </a:r>
            <a:r>
              <a:rPr lang="en-GB" u="sng" dirty="0" smtClean="0"/>
              <a:t>Eight </a:t>
            </a:r>
            <a:r>
              <a:rPr lang="en-GB" dirty="0" smtClean="0"/>
              <a:t>: </a:t>
            </a:r>
            <a:r>
              <a:rPr lang="fr-FR" dirty="0" err="1" smtClean="0"/>
              <a:t>Miscellaneous</a:t>
            </a:r>
            <a:r>
              <a:rPr lang="fr-FR" dirty="0" smtClean="0"/>
              <a:t> </a:t>
            </a:r>
            <a:r>
              <a:rPr lang="fr-FR" dirty="0"/>
              <a:t>Provisions</a:t>
            </a:r>
            <a:endParaRPr lang="en-GB" dirty="0" smtClean="0">
              <a:effectLst/>
            </a:endParaRPr>
          </a:p>
          <a:p>
            <a:endParaRPr lang="en-GB" dirty="0" smtClean="0">
              <a:effectLst/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67783" y="1126391"/>
            <a:ext cx="5249830" cy="4731251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bg2">
                  <a:lumMod val="50000"/>
                </a:schemeClr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bg2">
                  <a:lumMod val="50000"/>
                </a:schemeClr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bg2">
                  <a:lumMod val="50000"/>
                </a:schemeClr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bg2">
                  <a:lumMod val="50000"/>
                </a:schemeClr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/>
              <a:t>ክፍል</a:t>
            </a:r>
            <a:r>
              <a:rPr lang="en-US" b="1" dirty="0"/>
              <a:t> </a:t>
            </a:r>
            <a:r>
              <a:rPr lang="en-US" b="1" dirty="0" err="1" smtClean="0"/>
              <a:t>አንድ</a:t>
            </a:r>
            <a:r>
              <a:rPr lang="en-US" dirty="0" smtClean="0"/>
              <a:t>: </a:t>
            </a:r>
            <a:r>
              <a:rPr lang="en-US" b="1" dirty="0" err="1"/>
              <a:t>ጠቅላላ</a:t>
            </a:r>
            <a:endParaRPr lang="en-GB" dirty="0"/>
          </a:p>
          <a:p>
            <a:r>
              <a:rPr lang="en-GB" sz="2100" u="sng" dirty="0" err="1"/>
              <a:t>ክፍል</a:t>
            </a:r>
            <a:r>
              <a:rPr lang="en-GB" sz="2100" u="sng" dirty="0"/>
              <a:t> </a:t>
            </a:r>
            <a:r>
              <a:rPr lang="en-GB" sz="2100" u="sng" dirty="0" err="1"/>
              <a:t>ሁለት</a:t>
            </a:r>
            <a:r>
              <a:rPr lang="en-US" sz="2100" dirty="0"/>
              <a:t>: </a:t>
            </a:r>
            <a:r>
              <a:rPr lang="en-GB" sz="2100" dirty="0" err="1"/>
              <a:t>ስለገጠር</a:t>
            </a:r>
            <a:r>
              <a:rPr lang="en-GB" sz="2100" dirty="0"/>
              <a:t> </a:t>
            </a:r>
            <a:r>
              <a:rPr lang="en-GB" sz="2100" dirty="0" err="1"/>
              <a:t>መጠጥ</a:t>
            </a:r>
            <a:r>
              <a:rPr lang="en-GB" sz="2100" dirty="0"/>
              <a:t> </a:t>
            </a:r>
            <a:r>
              <a:rPr lang="en-GB" sz="2100" dirty="0" err="1"/>
              <a:t>ውሀና</a:t>
            </a:r>
            <a:r>
              <a:rPr lang="en-GB" sz="2100" dirty="0"/>
              <a:t> </a:t>
            </a:r>
            <a:r>
              <a:rPr lang="en-GB" sz="2100" dirty="0" err="1"/>
              <a:t>ሳኒቴሽን</a:t>
            </a:r>
            <a:r>
              <a:rPr lang="en-GB" sz="2100" dirty="0"/>
              <a:t> </a:t>
            </a:r>
            <a:r>
              <a:rPr lang="en-GB" sz="2100" dirty="0" err="1"/>
              <a:t>ማህበራት</a:t>
            </a:r>
            <a:r>
              <a:rPr lang="en-GB" sz="2100" dirty="0"/>
              <a:t> </a:t>
            </a:r>
            <a:r>
              <a:rPr lang="en-GB" sz="2100" dirty="0" err="1"/>
              <a:t>አመሠራረትና</a:t>
            </a:r>
            <a:r>
              <a:rPr lang="en-GB" sz="2100" dirty="0"/>
              <a:t> </a:t>
            </a:r>
            <a:r>
              <a:rPr lang="en-GB" sz="2100" dirty="0" err="1"/>
              <a:t>ምዝገባ</a:t>
            </a:r>
            <a:endParaRPr lang="en-GB" sz="2100" dirty="0"/>
          </a:p>
          <a:p>
            <a:r>
              <a:rPr lang="en-US" sz="2100" u="sng" dirty="0" err="1"/>
              <a:t>ክፍል</a:t>
            </a:r>
            <a:r>
              <a:rPr lang="en-US" sz="2100" u="sng" dirty="0"/>
              <a:t> </a:t>
            </a:r>
            <a:r>
              <a:rPr lang="en-US" sz="2100" u="sng" dirty="0" err="1"/>
              <a:t>ሶስት</a:t>
            </a:r>
            <a:r>
              <a:rPr lang="en-US" sz="2100" dirty="0"/>
              <a:t>: </a:t>
            </a:r>
            <a:r>
              <a:rPr lang="en-US" sz="2100" dirty="0" err="1"/>
              <a:t>የገጠር</a:t>
            </a:r>
            <a:r>
              <a:rPr lang="en-US" sz="2100" dirty="0"/>
              <a:t> </a:t>
            </a:r>
            <a:r>
              <a:rPr lang="en-US" sz="2100" dirty="0" err="1"/>
              <a:t>መጠጥ</a:t>
            </a:r>
            <a:r>
              <a:rPr lang="en-US" sz="2100" dirty="0"/>
              <a:t> </a:t>
            </a:r>
            <a:r>
              <a:rPr lang="en-US" sz="2100" dirty="0" err="1"/>
              <a:t>ውሃና</a:t>
            </a:r>
            <a:r>
              <a:rPr lang="en-US" sz="2100" dirty="0"/>
              <a:t> </a:t>
            </a:r>
            <a:r>
              <a:rPr lang="en-US" sz="2100" dirty="0" err="1"/>
              <a:t>ሳኒቴሽን</a:t>
            </a:r>
            <a:r>
              <a:rPr lang="en-US" sz="2100" dirty="0"/>
              <a:t> </a:t>
            </a:r>
            <a:r>
              <a:rPr lang="en-US" sz="2100" dirty="0" err="1"/>
              <a:t>አገልግሎት</a:t>
            </a:r>
            <a:r>
              <a:rPr lang="en-US" sz="2100" dirty="0"/>
              <a:t> </a:t>
            </a:r>
            <a:r>
              <a:rPr lang="en-US" sz="2100" dirty="0" err="1"/>
              <a:t>ሰጪ</a:t>
            </a:r>
            <a:r>
              <a:rPr lang="en-US" sz="2100" dirty="0"/>
              <a:t> </a:t>
            </a:r>
            <a:r>
              <a:rPr lang="en-US" sz="2100" dirty="0" err="1"/>
              <a:t>ድርጅት</a:t>
            </a:r>
            <a:r>
              <a:rPr lang="en-US" sz="2100" dirty="0"/>
              <a:t> </a:t>
            </a:r>
            <a:r>
              <a:rPr lang="en-US" sz="2100" dirty="0" err="1"/>
              <a:t>አደረጃጀት</a:t>
            </a:r>
            <a:endParaRPr lang="en-GB" sz="2100" dirty="0"/>
          </a:p>
          <a:p>
            <a:r>
              <a:rPr lang="en-US" sz="2100" u="sng" dirty="0" err="1"/>
              <a:t>ክፍል</a:t>
            </a:r>
            <a:r>
              <a:rPr lang="en-US" sz="2100" u="sng" dirty="0"/>
              <a:t> </a:t>
            </a:r>
            <a:r>
              <a:rPr lang="en-US" sz="2100" u="sng" dirty="0" err="1"/>
              <a:t>አራት</a:t>
            </a:r>
            <a:r>
              <a:rPr lang="en-US" sz="2100" dirty="0"/>
              <a:t>: </a:t>
            </a:r>
            <a:r>
              <a:rPr lang="en-US" sz="2100" dirty="0" err="1"/>
              <a:t>የገጠር</a:t>
            </a:r>
            <a:r>
              <a:rPr lang="en-US" sz="2100" dirty="0"/>
              <a:t> </a:t>
            </a:r>
            <a:r>
              <a:rPr lang="en-US" sz="2100" dirty="0" err="1"/>
              <a:t>መጠጥ</a:t>
            </a:r>
            <a:r>
              <a:rPr lang="en-US" sz="2100" dirty="0"/>
              <a:t> </a:t>
            </a:r>
            <a:r>
              <a:rPr lang="en-US" sz="2100" dirty="0" err="1"/>
              <a:t>ውሀና</a:t>
            </a:r>
            <a:r>
              <a:rPr lang="en-US" sz="2100" dirty="0"/>
              <a:t> </a:t>
            </a:r>
            <a:r>
              <a:rPr lang="en-US" sz="2100" dirty="0" err="1"/>
              <a:t>ሣኒቴሽን</a:t>
            </a:r>
            <a:r>
              <a:rPr lang="en-US" sz="2100" dirty="0"/>
              <a:t> </a:t>
            </a:r>
            <a:r>
              <a:rPr lang="en-US" sz="2100" dirty="0" err="1"/>
              <a:t>ማህበራት</a:t>
            </a:r>
            <a:r>
              <a:rPr lang="en-US" sz="2100" dirty="0"/>
              <a:t> </a:t>
            </a:r>
            <a:r>
              <a:rPr lang="en-US" sz="2100" dirty="0" err="1"/>
              <a:t>ፌዴሬሽን</a:t>
            </a:r>
            <a:r>
              <a:rPr lang="en-US" sz="2100" dirty="0"/>
              <a:t>  </a:t>
            </a:r>
            <a:r>
              <a:rPr lang="en-US" sz="2100" dirty="0" err="1"/>
              <a:t>ሃላፊነት</a:t>
            </a:r>
            <a:r>
              <a:rPr lang="en-US" sz="2100" dirty="0"/>
              <a:t> </a:t>
            </a:r>
            <a:r>
              <a:rPr lang="en-US" sz="2100" dirty="0" err="1"/>
              <a:t>እና</a:t>
            </a:r>
            <a:r>
              <a:rPr lang="en-US" sz="2100" dirty="0"/>
              <a:t> </a:t>
            </a:r>
            <a:r>
              <a:rPr lang="en-US" sz="2100" dirty="0" err="1"/>
              <a:t>አደረጃጀት</a:t>
            </a:r>
            <a:endParaRPr lang="en-GB" sz="2100" dirty="0"/>
          </a:p>
          <a:p>
            <a:r>
              <a:rPr lang="en-US" sz="2100" u="sng" dirty="0" err="1"/>
              <a:t>ክፍል</a:t>
            </a:r>
            <a:r>
              <a:rPr lang="en-US" sz="2100" u="sng" dirty="0"/>
              <a:t> </a:t>
            </a:r>
            <a:r>
              <a:rPr lang="en-US" sz="2100" u="sng" dirty="0" err="1"/>
              <a:t>አምስት</a:t>
            </a:r>
            <a:r>
              <a:rPr lang="en-US" sz="2100" dirty="0"/>
              <a:t>: </a:t>
            </a:r>
            <a:r>
              <a:rPr lang="en-US" sz="2100" dirty="0" err="1"/>
              <a:t>ብዝሀ</a:t>
            </a:r>
            <a:r>
              <a:rPr lang="en-US" sz="2100" dirty="0"/>
              <a:t> </a:t>
            </a:r>
            <a:r>
              <a:rPr lang="en-US" sz="2100" dirty="0" err="1"/>
              <a:t>ቀበሌ</a:t>
            </a:r>
            <a:r>
              <a:rPr lang="en-US" sz="2100" dirty="0"/>
              <a:t> </a:t>
            </a:r>
            <a:r>
              <a:rPr lang="en-US" sz="2100" dirty="0" err="1"/>
              <a:t>የገጠር</a:t>
            </a:r>
            <a:r>
              <a:rPr lang="en-US" sz="2100" dirty="0"/>
              <a:t> </a:t>
            </a:r>
            <a:r>
              <a:rPr lang="en-US" sz="2100" dirty="0" err="1"/>
              <a:t>መጠጥ</a:t>
            </a:r>
            <a:r>
              <a:rPr lang="en-US" sz="2100" dirty="0"/>
              <a:t> </a:t>
            </a:r>
            <a:r>
              <a:rPr lang="en-US" sz="2100" dirty="0" err="1"/>
              <a:t>ውሃና</a:t>
            </a:r>
            <a:r>
              <a:rPr lang="en-US" sz="2100" dirty="0"/>
              <a:t> </a:t>
            </a:r>
            <a:r>
              <a:rPr lang="en-US" sz="2100" dirty="0" err="1"/>
              <a:t>ሳኒቴሽን</a:t>
            </a:r>
            <a:r>
              <a:rPr lang="en-US" sz="2100" dirty="0"/>
              <a:t> </a:t>
            </a:r>
            <a:r>
              <a:rPr lang="en-US" sz="2100" dirty="0" err="1"/>
              <a:t>አገልግሎት</a:t>
            </a:r>
            <a:r>
              <a:rPr lang="en-US" sz="2100" dirty="0"/>
              <a:t> </a:t>
            </a:r>
            <a:r>
              <a:rPr lang="en-US" sz="2100" dirty="0" err="1"/>
              <a:t>ሰጪ</a:t>
            </a:r>
            <a:r>
              <a:rPr lang="en-US" sz="2100" dirty="0"/>
              <a:t> </a:t>
            </a:r>
            <a:r>
              <a:rPr lang="en-US" sz="2100" dirty="0" err="1"/>
              <a:t>ድርጅት</a:t>
            </a:r>
            <a:r>
              <a:rPr lang="en-US" sz="2100" dirty="0"/>
              <a:t> </a:t>
            </a:r>
            <a:r>
              <a:rPr lang="en-US" sz="2100" dirty="0" err="1"/>
              <a:t>አደረጃጀትና</a:t>
            </a:r>
            <a:r>
              <a:rPr lang="en-US" sz="2100" dirty="0"/>
              <a:t> </a:t>
            </a:r>
            <a:r>
              <a:rPr lang="en-US" sz="2100" dirty="0" err="1"/>
              <a:t>አሰራር</a:t>
            </a:r>
            <a:endParaRPr lang="en-GB" sz="2100" dirty="0"/>
          </a:p>
          <a:p>
            <a:r>
              <a:rPr lang="en-US" sz="2100" u="sng" dirty="0" err="1"/>
              <a:t>ክፍል</a:t>
            </a:r>
            <a:r>
              <a:rPr lang="en-US" sz="2100" u="sng" dirty="0"/>
              <a:t> </a:t>
            </a:r>
            <a:r>
              <a:rPr lang="en-US" sz="2100" u="sng" dirty="0" err="1"/>
              <a:t>ስድስት</a:t>
            </a:r>
            <a:r>
              <a:rPr lang="en-US" sz="2100" dirty="0"/>
              <a:t>: </a:t>
            </a:r>
            <a:r>
              <a:rPr lang="en-US" sz="2100" dirty="0" err="1"/>
              <a:t>የገጠር</a:t>
            </a:r>
            <a:r>
              <a:rPr lang="en-US" sz="2100" dirty="0"/>
              <a:t> </a:t>
            </a:r>
            <a:r>
              <a:rPr lang="en-US" sz="2100" dirty="0" err="1"/>
              <a:t>የመጠጥ</a:t>
            </a:r>
            <a:r>
              <a:rPr lang="en-US" sz="2100" dirty="0"/>
              <a:t> </a:t>
            </a:r>
            <a:r>
              <a:rPr lang="en-US" sz="2100" dirty="0" err="1"/>
              <a:t>ውሃ</a:t>
            </a:r>
            <a:r>
              <a:rPr lang="en-US" sz="2100" dirty="0"/>
              <a:t> </a:t>
            </a:r>
            <a:r>
              <a:rPr lang="en-US" sz="2100" dirty="0" err="1"/>
              <a:t>እና</a:t>
            </a:r>
            <a:r>
              <a:rPr lang="en-US" sz="2100" dirty="0"/>
              <a:t> </a:t>
            </a:r>
            <a:r>
              <a:rPr lang="en-US" sz="2100" dirty="0" err="1"/>
              <a:t>ሳኒቴሽን</a:t>
            </a:r>
            <a:r>
              <a:rPr lang="en-US" sz="2100" dirty="0"/>
              <a:t> </a:t>
            </a:r>
            <a:r>
              <a:rPr lang="en-US" sz="2100" dirty="0" err="1"/>
              <a:t>አገልግሎት</a:t>
            </a:r>
            <a:r>
              <a:rPr lang="en-US" sz="2100" dirty="0"/>
              <a:t>  </a:t>
            </a:r>
            <a:r>
              <a:rPr lang="en-US" sz="2100" dirty="0" err="1"/>
              <a:t>ድርጅት</a:t>
            </a:r>
            <a:r>
              <a:rPr lang="en-US" sz="2100" dirty="0"/>
              <a:t> </a:t>
            </a:r>
            <a:r>
              <a:rPr lang="en-US" sz="2100" dirty="0" err="1"/>
              <a:t>ምዝገባ</a:t>
            </a:r>
            <a:r>
              <a:rPr lang="en-US" sz="2100" dirty="0"/>
              <a:t> </a:t>
            </a:r>
            <a:r>
              <a:rPr lang="en-US" sz="2100" dirty="0" err="1"/>
              <a:t>እና</a:t>
            </a:r>
            <a:r>
              <a:rPr lang="en-US" sz="2100" dirty="0"/>
              <a:t> </a:t>
            </a:r>
            <a:r>
              <a:rPr lang="en-US" sz="2100" dirty="0" err="1"/>
              <a:t>መተዳደሪያ</a:t>
            </a:r>
            <a:r>
              <a:rPr lang="en-US" sz="2100" dirty="0"/>
              <a:t> </a:t>
            </a:r>
            <a:r>
              <a:rPr lang="en-US" sz="2100" dirty="0" err="1"/>
              <a:t>ደንብ</a:t>
            </a:r>
            <a:endParaRPr lang="en-GB" sz="2100" dirty="0"/>
          </a:p>
          <a:p>
            <a:r>
              <a:rPr lang="en-US" sz="2100" u="sng" dirty="0" err="1"/>
              <a:t>ክፍል</a:t>
            </a:r>
            <a:r>
              <a:rPr lang="en-US" sz="2100" u="sng" dirty="0"/>
              <a:t> </a:t>
            </a:r>
            <a:r>
              <a:rPr lang="en-US" sz="2100" u="sng" dirty="0" err="1"/>
              <a:t>ሰባት</a:t>
            </a:r>
            <a:r>
              <a:rPr lang="en-US" sz="2100" dirty="0"/>
              <a:t>: </a:t>
            </a:r>
            <a:r>
              <a:rPr lang="en-US" sz="2100" dirty="0" err="1"/>
              <a:t>ስለ</a:t>
            </a:r>
            <a:r>
              <a:rPr lang="en-US" sz="2100" dirty="0"/>
              <a:t> </a:t>
            </a:r>
            <a:r>
              <a:rPr lang="en-US" sz="2100" dirty="0" err="1"/>
              <a:t>የገንዘብ</a:t>
            </a:r>
            <a:r>
              <a:rPr lang="en-US" sz="2100" dirty="0"/>
              <a:t> </a:t>
            </a:r>
            <a:r>
              <a:rPr lang="en-US" sz="2100" dirty="0" err="1"/>
              <a:t>ምንጭ</a:t>
            </a:r>
            <a:r>
              <a:rPr lang="en-US" sz="2100" dirty="0"/>
              <a:t>፣ </a:t>
            </a:r>
            <a:r>
              <a:rPr lang="en-US" sz="2100" dirty="0" err="1"/>
              <a:t>የገቢ</a:t>
            </a:r>
            <a:r>
              <a:rPr lang="en-US" sz="2100" dirty="0"/>
              <a:t> </a:t>
            </a:r>
            <a:r>
              <a:rPr lang="en-US" sz="2100" dirty="0" err="1"/>
              <a:t>አጠቃቀም</a:t>
            </a:r>
            <a:r>
              <a:rPr lang="en-US" sz="2100" dirty="0"/>
              <a:t>፣ </a:t>
            </a:r>
            <a:r>
              <a:rPr lang="en-US" sz="2100" dirty="0" err="1"/>
              <a:t>ኦዲትና</a:t>
            </a:r>
            <a:r>
              <a:rPr lang="en-US" sz="2100" dirty="0"/>
              <a:t> </a:t>
            </a:r>
            <a:r>
              <a:rPr lang="en-US" sz="2100" dirty="0" err="1"/>
              <a:t>ኢንስፔክሽን</a:t>
            </a:r>
            <a:endParaRPr lang="en-GB" sz="2100" dirty="0"/>
          </a:p>
          <a:p>
            <a:r>
              <a:rPr lang="en-US" sz="2100" u="sng" dirty="0" err="1"/>
              <a:t>ክፍል</a:t>
            </a:r>
            <a:r>
              <a:rPr lang="en-US" sz="2100" u="sng" dirty="0"/>
              <a:t> </a:t>
            </a:r>
            <a:r>
              <a:rPr lang="en-US" sz="2100" u="sng" dirty="0" err="1"/>
              <a:t>ስምንት</a:t>
            </a:r>
            <a:r>
              <a:rPr lang="en-US" sz="2100" dirty="0"/>
              <a:t>: </a:t>
            </a:r>
            <a:r>
              <a:rPr lang="en-US" sz="2100" dirty="0" err="1"/>
              <a:t>ልዩ</a:t>
            </a:r>
            <a:r>
              <a:rPr lang="en-US" sz="2100" dirty="0"/>
              <a:t> </a:t>
            </a:r>
            <a:r>
              <a:rPr lang="en-US" sz="2100" dirty="0" err="1"/>
              <a:t>ልዩ</a:t>
            </a:r>
            <a:r>
              <a:rPr lang="en-US" sz="2100" dirty="0"/>
              <a:t> </a:t>
            </a:r>
            <a:r>
              <a:rPr lang="en-US" sz="2100" dirty="0" err="1"/>
              <a:t>ድንጋጌዎች</a:t>
            </a:r>
            <a:endParaRPr lang="en-GB" sz="2100" dirty="0"/>
          </a:p>
          <a:p>
            <a:pPr marL="0" indent="0">
              <a:buFont typeface="Calibri" panose="020F0502020204030204" pitchFamily="34" charset="0"/>
              <a:buNone/>
            </a:pP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5914239" y="1137842"/>
            <a:ext cx="16778" cy="4793175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23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spc="0" dirty="0">
                <a:solidFill>
                  <a:srgbClr val="000000"/>
                </a:solidFill>
                <a:ea typeface="Calibri" panose="020F0502020204030204" pitchFamily="34" charset="0"/>
                <a:cs typeface="Nyala"/>
              </a:rPr>
              <a:t>Finance Sources, Revenue Utilization, Audit, and Inspection	</a:t>
            </a:r>
            <a:endParaRPr lang="en-GB" kern="0" spc="0" dirty="0">
              <a:solidFill>
                <a:srgbClr val="000000"/>
              </a:solidFill>
              <a:ea typeface="Calibri" panose="020F0502020204030204" pitchFamily="34" charset="0"/>
              <a:cs typeface="Nyala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9705687"/>
              </p:ext>
            </p:extLst>
          </p:nvPr>
        </p:nvGraphicFramePr>
        <p:xfrm>
          <a:off x="282804" y="1054547"/>
          <a:ext cx="11484000" cy="5715000"/>
        </p:xfrm>
        <a:graphic>
          <a:graphicData uri="http://schemas.openxmlformats.org/drawingml/2006/table">
            <a:tbl>
              <a:tblPr firstRow="1" firstCol="1" bandRow="1"/>
              <a:tblGrid>
                <a:gridCol w="3963193">
                  <a:extLst>
                    <a:ext uri="{9D8B030D-6E8A-4147-A177-3AD203B41FA5}">
                      <a16:colId xmlns:a16="http://schemas.microsoft.com/office/drawing/2014/main" val="2186745361"/>
                    </a:ext>
                  </a:extLst>
                </a:gridCol>
                <a:gridCol w="3560807">
                  <a:extLst>
                    <a:ext uri="{9D8B030D-6E8A-4147-A177-3AD203B41FA5}">
                      <a16:colId xmlns:a16="http://schemas.microsoft.com/office/drawing/2014/main" val="3971238871"/>
                    </a:ext>
                  </a:extLst>
                </a:gridCol>
                <a:gridCol w="3960000">
                  <a:extLst>
                    <a:ext uri="{9D8B030D-6E8A-4147-A177-3AD203B41FA5}">
                      <a16:colId xmlns:a16="http://schemas.microsoft.com/office/drawing/2014/main" val="2924789616"/>
                    </a:ext>
                  </a:extLst>
                </a:gridCol>
              </a:tblGrid>
              <a:tr h="1188321">
                <a:tc rowSpan="2">
                  <a:txBody>
                    <a:bodyPr/>
                    <a:lstStyle/>
                    <a:p>
                      <a:r>
                        <a:rPr lang="am-ET" sz="1400" b="1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፵፩. </a:t>
                      </a:r>
                      <a:r>
                        <a:rPr lang="en-US" sz="1400" b="1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ስለገጠር</a:t>
                      </a:r>
                      <a:r>
                        <a:rPr lang="en-US" sz="1400" b="1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1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መጠጥ</a:t>
                      </a:r>
                      <a:r>
                        <a:rPr lang="en-US" sz="1400" b="1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1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ውሃ</a:t>
                      </a:r>
                      <a:r>
                        <a:rPr lang="en-US" sz="1400" b="1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1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አገልግሎት</a:t>
                      </a:r>
                      <a:r>
                        <a:rPr lang="en-US" sz="1400" b="1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1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ድርጅቶች</a:t>
                      </a:r>
                      <a:r>
                        <a:rPr lang="en-US" sz="1400" b="1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1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የገንዘብ</a:t>
                      </a:r>
                      <a:r>
                        <a:rPr lang="en-US" sz="1400" b="1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1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ምንጭ</a:t>
                      </a:r>
                      <a:r>
                        <a:rPr lang="en-US" sz="1400" b="1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endParaRPr lang="en-GB" sz="1400" b="1" kern="1200" dirty="0" smtClean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endParaRPr lang="en-GB" sz="1400" b="0" kern="1200" dirty="0" smtClean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r>
                        <a:rPr lang="am-ET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፩. ከአባላት መመዝገቢያና ልዩ ልዩ መዋጮ</a:t>
                      </a:r>
                      <a:endParaRPr lang="en-US" sz="1400" b="0" kern="1200" dirty="0" smtClean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r>
                        <a:rPr lang="am-ET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፪.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ከውሀ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አገልግሎት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ክፊያ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፣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ቧንቧ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ከማስቀጠልና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ከሌሎች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የተያያዙ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ሥራዎች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የሚገኝ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ገቢ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፣</a:t>
                      </a:r>
                    </a:p>
                    <a:p>
                      <a:r>
                        <a:rPr lang="am-ET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፫.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ከስጦታ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፤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ከእርዳታ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እና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ከቅጣቶች</a:t>
                      </a:r>
                      <a:endParaRPr lang="am-ET" sz="1400" b="0" kern="1200" dirty="0" smtClean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Power Geez Unicode1" panose="00000400000000000000" pitchFamily="2" charset="0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just" fontAlgn="base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1" u="none" strike="noStrike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Nyala"/>
                        </a:rPr>
                        <a:t>Sources of Revenue of the Water Service Organizations</a:t>
                      </a:r>
                    </a:p>
                    <a:p>
                      <a:pPr marL="266700" lvl="0" indent="0" algn="l" fontAlgn="base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361950" algn="l"/>
                        </a:tabLst>
                      </a:pPr>
                      <a:r>
                        <a:rPr lang="en-GB" sz="1400" b="0" u="none" strike="noStrike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Nyala"/>
                        </a:rPr>
                        <a:t>1. Membership registration fees and miscellaneous contributions;</a:t>
                      </a:r>
                    </a:p>
                    <a:p>
                      <a:pPr marL="266700" lvl="0" indent="0" algn="l" fontAlgn="base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361950" algn="l"/>
                        </a:tabLst>
                      </a:pPr>
                      <a:r>
                        <a:rPr lang="en-GB" sz="1400" b="0" u="none" strike="noStrike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Nyala"/>
                        </a:rPr>
                        <a:t>2. Water service fees, revenues from pipe extension and other related activities;</a:t>
                      </a:r>
                    </a:p>
                    <a:p>
                      <a:pPr marL="266700" lvl="0" indent="0" algn="l" fontAlgn="base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361950" algn="l"/>
                        </a:tabLst>
                      </a:pPr>
                      <a:r>
                        <a:rPr lang="en-GB" sz="1400" b="0" u="none" strike="noStrike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Nyala"/>
                        </a:rPr>
                        <a:t>3. Donations, aids, and fines.</a:t>
                      </a:r>
                    </a:p>
                    <a:p>
                      <a:pPr marL="266700" lvl="0" indent="0" algn="l" fontAlgn="base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361950" algn="l"/>
                        </a:tabLst>
                      </a:pPr>
                      <a:endParaRPr lang="en-GB" sz="1400" b="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06094618"/>
                  </a:ext>
                </a:extLst>
              </a:tr>
              <a:tr h="14992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lv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Nyala"/>
                        </a:rPr>
                        <a:t>Determination of Potable Water Tariff and Utility Fee</a:t>
                      </a:r>
                    </a:p>
                    <a:p>
                      <a:pPr marL="266700" lv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Nyala"/>
                        </a:rPr>
                        <a:t>1. 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Nyala"/>
                        </a:rPr>
                        <a:t>Zone shall have the responsibility to set potable water tarif</a:t>
                      </a:r>
                      <a:r>
                        <a:rPr lang="en-GB" sz="14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Nyala"/>
                        </a:rPr>
                        <a:t>f for the administrative levels; where there is disparity between tariffs of two zones, the tariff shall be determined by the Bureau.</a:t>
                      </a:r>
                    </a:p>
                    <a:p>
                      <a:pPr marL="266700" lv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GB" sz="1400" b="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Nyala"/>
                      </a:endParaRPr>
                    </a:p>
                    <a:p>
                      <a:pPr marL="266700" lv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Nyala"/>
                        </a:rPr>
                        <a:t>2.When determining tariff, the following shall be taken into consideration:</a:t>
                      </a:r>
                    </a:p>
                    <a:p>
                      <a:pPr marL="266700" lv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GB" sz="14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Nyala"/>
                      </a:endParaRPr>
                    </a:p>
                    <a:p>
                      <a:pPr marL="449263" lv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Nyala"/>
                        </a:rPr>
                        <a:t>a) The paying capacity of the community of the area;</a:t>
                      </a:r>
                    </a:p>
                    <a:p>
                      <a:pPr marL="449263" lv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Nyala"/>
                        </a:rPr>
                        <a:t>b) Covering the costs of administration and other necessary activities of the water scheme;</a:t>
                      </a:r>
                    </a:p>
                    <a:p>
                      <a:pPr marL="449263" lv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Nyala"/>
                        </a:rPr>
                        <a:t>…</a:t>
                      </a:r>
                    </a:p>
                    <a:p>
                      <a:pPr marL="449263" lv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Nyala"/>
                        </a:rPr>
                        <a:t>d) Type of the water scheme and its service quality;</a:t>
                      </a:r>
                    </a:p>
                    <a:p>
                      <a:pPr marL="0" lv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6210207"/>
                  </a:ext>
                </a:extLst>
              </a:tr>
              <a:tr h="1066800">
                <a:tc rowSpan="2">
                  <a:txBody>
                    <a:bodyPr/>
                    <a:lstStyle/>
                    <a:p>
                      <a:pPr mar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am-ET" sz="1400" b="1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፵፪. </a:t>
                      </a:r>
                      <a:r>
                        <a:rPr lang="en-US" sz="1400" b="1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የመጠጥ</a:t>
                      </a:r>
                      <a:r>
                        <a:rPr lang="en-US" sz="1400" b="1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1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ውሃ</a:t>
                      </a:r>
                      <a:r>
                        <a:rPr lang="en-US" sz="1400" b="1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1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ታሪፍ</a:t>
                      </a:r>
                      <a:r>
                        <a:rPr lang="en-US" sz="1400" b="1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1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አወሳሰንና</a:t>
                      </a:r>
                      <a:r>
                        <a:rPr lang="en-US" sz="1400" b="1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1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ክፍያ</a:t>
                      </a:r>
                      <a:r>
                        <a:rPr lang="en-US" sz="1400" b="1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</a:p>
                    <a:p>
                      <a:pPr mar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am-ET" sz="1400" b="1" dirty="0" smtClean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lvl="0"/>
                      <a:r>
                        <a:rPr lang="am-ET" sz="1400" b="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፩.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በየአስተዳደር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እርከኑ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የሚገኙ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1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የመጠጥ</a:t>
                      </a:r>
                      <a:r>
                        <a:rPr lang="en-US" sz="1400" b="1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1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የውሃ</a:t>
                      </a:r>
                      <a:r>
                        <a:rPr lang="en-US" sz="1400" b="1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1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ታሪፍን</a:t>
                      </a:r>
                      <a:r>
                        <a:rPr lang="en-US" sz="1400" b="1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1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የመወሰን</a:t>
                      </a:r>
                      <a:r>
                        <a:rPr lang="en-US" sz="1400" b="1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1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ኃላፊነት</a:t>
                      </a:r>
                      <a:r>
                        <a:rPr lang="en-US" sz="1400" b="1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1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የዞኑ</a:t>
                      </a:r>
                      <a:r>
                        <a:rPr lang="en-US" sz="1400" b="1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ሆኖ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በሁለት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ዞኖች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መካከል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ልዩነት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ሲኖር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በቢሮዉ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ታሪፍን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ይወስናል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፡፡ </a:t>
                      </a:r>
                      <a:endParaRPr lang="en-GB" sz="1400" kern="1200" dirty="0" smtClean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GB" sz="1400" dirty="0" smtClean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lvl="0" indent="0" algn="just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am-ET" sz="14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፪.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ታሪፉ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በሚወሰንበት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ጊዜ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የሚከተሉትን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ከግንዛቤ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ማስገባት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ይኖርበታል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፡-</a:t>
                      </a:r>
                      <a:endParaRPr lang="en-GB" sz="1400" kern="1200" dirty="0" smtClean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am-ET" sz="1400" dirty="0" smtClean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am-ET" sz="14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ሀ)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የአካባቢውን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ማህበረሰብ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የመክፈል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አቅም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ያገናዘበ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፣</a:t>
                      </a:r>
                      <a:endParaRPr lang="am-ET" sz="1400" kern="1200" dirty="0" smtClean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indent="0" algn="just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am-ET" sz="14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ለ)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የውሃ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ተቋሙን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አስተዳደራዊ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ወጪ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ለመሸፈን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የሚያስችል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እና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ለሌሎች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አስፈላጊ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ስራዎች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መቆጠብ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የሚያስችል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</a:p>
                    <a:p>
                      <a:pPr marL="0" indent="0" algn="just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…</a:t>
                      </a:r>
                      <a:endParaRPr lang="am-ET" sz="1400" kern="1200" dirty="0" smtClean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indent="0" algn="just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am-ET" sz="14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መ)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የተቋሙን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አይነትና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አገልግሎት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አሰጣጥ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ያገናዘበ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መሆን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አለበት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፣</a:t>
                      </a:r>
                      <a:endParaRPr lang="en-GB" sz="1400" kern="1200" dirty="0" smtClean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am-ET" sz="1400" dirty="0" smtClean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15341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am-ET" sz="1400" dirty="0" smtClean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Power Geez Unicode1" panose="00000400000000000000" pitchFamily="2" charset="0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lv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301232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am-ET" sz="1400" b="1" dirty="0" smtClean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GB" sz="1200" b="1" dirty="0" smtClean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Power Geez Unicode1" panose="00000400000000000000" pitchFamily="2" charset="0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82104119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0741" y="4847843"/>
            <a:ext cx="2880000" cy="1963216"/>
          </a:xfrm>
          <a:prstGeom prst="round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610"/>
          <a:stretch/>
        </p:blipFill>
        <p:spPr>
          <a:xfrm>
            <a:off x="4841211" y="898838"/>
            <a:ext cx="2659060" cy="1844417"/>
          </a:xfrm>
          <a:prstGeom prst="round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9522" y="2743255"/>
            <a:ext cx="1460783" cy="2160000"/>
          </a:xfrm>
          <a:prstGeom prst="round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6532" y="2743255"/>
            <a:ext cx="1257087" cy="2160000"/>
          </a:xfrm>
          <a:prstGeom prst="round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2" name="Rounded Rectangle 11"/>
          <p:cNvSpPr/>
          <p:nvPr/>
        </p:nvSpPr>
        <p:spPr>
          <a:xfrm>
            <a:off x="1442713" y="6089919"/>
            <a:ext cx="3628659" cy="6676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The Zone set the minimum Tariff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93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6107462"/>
              </p:ext>
            </p:extLst>
          </p:nvPr>
        </p:nvGraphicFramePr>
        <p:xfrm>
          <a:off x="282804" y="1054547"/>
          <a:ext cx="11484000" cy="4455224"/>
        </p:xfrm>
        <a:graphic>
          <a:graphicData uri="http://schemas.openxmlformats.org/drawingml/2006/table">
            <a:tbl>
              <a:tblPr firstRow="1" firstCol="1" bandRow="1"/>
              <a:tblGrid>
                <a:gridCol w="3960000">
                  <a:extLst>
                    <a:ext uri="{9D8B030D-6E8A-4147-A177-3AD203B41FA5}">
                      <a16:colId xmlns:a16="http://schemas.microsoft.com/office/drawing/2014/main" val="2186745361"/>
                    </a:ext>
                  </a:extLst>
                </a:gridCol>
                <a:gridCol w="3564000">
                  <a:extLst>
                    <a:ext uri="{9D8B030D-6E8A-4147-A177-3AD203B41FA5}">
                      <a16:colId xmlns:a16="http://schemas.microsoft.com/office/drawing/2014/main" val="3971238871"/>
                    </a:ext>
                  </a:extLst>
                </a:gridCol>
                <a:gridCol w="3960000">
                  <a:extLst>
                    <a:ext uri="{9D8B030D-6E8A-4147-A177-3AD203B41FA5}">
                      <a16:colId xmlns:a16="http://schemas.microsoft.com/office/drawing/2014/main" val="2924789616"/>
                    </a:ext>
                  </a:extLst>
                </a:gridCol>
              </a:tblGrid>
              <a:tr h="1188321">
                <a:tc rowSpan="2">
                  <a:txBody>
                    <a:bodyPr/>
                    <a:lstStyle/>
                    <a:p>
                      <a:r>
                        <a:rPr lang="am-ET" sz="1400" b="1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፵፫. </a:t>
                      </a:r>
                      <a:r>
                        <a:rPr lang="en-US" sz="1400" b="1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ስለ</a:t>
                      </a:r>
                      <a:r>
                        <a:rPr lang="en-US" sz="1400" b="1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1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ገቢ</a:t>
                      </a:r>
                      <a:r>
                        <a:rPr lang="en-US" sz="1400" b="1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1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አጠቃቀም</a:t>
                      </a:r>
                      <a:r>
                        <a:rPr lang="en-US" sz="1400" b="1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</a:p>
                    <a:p>
                      <a:pPr lvl="0"/>
                      <a:r>
                        <a:rPr lang="am-ET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፩.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የውሀ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ተቋማቱን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የኦኘሬሽንና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ጥገና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ወጭዎችን፣የመልሶ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ግንባታ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ወይም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የማስፋፋያ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ሥራዎችን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ለማከናወን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፣</a:t>
                      </a:r>
                      <a:endParaRPr lang="en-GB" sz="1400" b="0" kern="1200" dirty="0" smtClean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lvl="0"/>
                      <a:r>
                        <a:rPr lang="am-ET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፪.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አገልግሎት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ሰጪ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ድርጅቱ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በማበረታቻ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ለሚያሰማራቸው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ወይም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ለሚቀጥራቸው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ሠራተኞችና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ባለሙያዎች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ደመወዝ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፣</a:t>
                      </a:r>
                      <a:endParaRPr lang="en-GB" sz="1400" b="0" kern="1200" dirty="0" smtClean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r>
                        <a:rPr lang="en-GB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…</a:t>
                      </a:r>
                      <a:endParaRPr lang="am-ET" sz="1400" b="0" kern="1200" dirty="0" smtClean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lvl="0"/>
                      <a:r>
                        <a:rPr lang="am-ET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፭.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ለመልሶ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ግንባታ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እና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ለማስፋፊያ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ስራዎች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ገንዘብ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ለመቆጠብ</a:t>
                      </a:r>
                      <a:endParaRPr lang="en-GB" sz="1400" b="0" kern="1200" dirty="0" smtClean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lvl="0"/>
                      <a:r>
                        <a:rPr lang="am-ET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፮.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ለውሃ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አገልግሎት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የተሰበሰበው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ገንዘብ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ከላይ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ከተገለጹት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ዓላማዎች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ውጪ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ለሌሎች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ጉዳዮች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ማዋል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አይቻልም</a:t>
                      </a:r>
                      <a:endParaRPr lang="en-GB" sz="1400" b="0" kern="1200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GB" sz="1200" b="0" dirty="0">
                        <a:solidFill>
                          <a:srgbClr val="000000"/>
                        </a:solidFill>
                        <a:effectLst/>
                        <a:latin typeface="Power Geez Unicode1" panose="00000400000000000000" pitchFamily="2" charset="0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just" fontAlgn="base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1" u="none" strike="noStrike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Nyala"/>
                        </a:rPr>
                        <a:t>Use of Revenue</a:t>
                      </a:r>
                    </a:p>
                    <a:p>
                      <a:pPr marL="0" lvl="0" indent="0" algn="just" fontAlgn="base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0" u="none" strike="noStrike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Nyala"/>
                        </a:rPr>
                        <a:t>1.To cover the costs of operation, maintenance rehabilitation or expansion works;</a:t>
                      </a:r>
                    </a:p>
                    <a:p>
                      <a:pPr marL="0" lvl="0" indent="0" algn="just" fontAlgn="base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0" u="none" strike="noStrike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Nyala"/>
                        </a:rPr>
                        <a:t>2.To cover the costs of those who the organization deploys on the basis of incentive provision or payment of salaries for its employees and technicians;</a:t>
                      </a:r>
                    </a:p>
                    <a:p>
                      <a:pPr marL="0" lvl="0" indent="0" algn="just" fontAlgn="base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0" u="none" strike="noStrike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Nyala"/>
                        </a:rPr>
                        <a:t>…</a:t>
                      </a:r>
                    </a:p>
                    <a:p>
                      <a:pPr marL="0" lvl="0" indent="0" algn="just" fontAlgn="base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0" u="none" strike="noStrike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Nyala"/>
                        </a:rPr>
                        <a:t>5.To save money for future rehabilitation or expansion works;</a:t>
                      </a:r>
                    </a:p>
                    <a:p>
                      <a:pPr marL="0" lvl="0" indent="0" algn="just" fontAlgn="base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0" u="none" strike="noStrike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Nyala"/>
                        </a:rPr>
                        <a:t>6.The money collected for water services</a:t>
                      </a:r>
                      <a:r>
                        <a:rPr lang="en-GB" sz="1400" b="1" u="none" strike="noStrike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Nyala"/>
                        </a:rPr>
                        <a:t> cannot be used for purposes other than the ones mentioned above</a:t>
                      </a:r>
                      <a:r>
                        <a:rPr lang="en-GB" sz="1400" b="0" u="none" strike="noStrike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Nyala"/>
                        </a:rPr>
                        <a:t>.</a:t>
                      </a:r>
                    </a:p>
                    <a:p>
                      <a:pPr marL="266700" lvl="0" indent="0" algn="l" fontAlgn="base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361950" algn="l"/>
                        </a:tabLst>
                      </a:pPr>
                      <a:endParaRPr lang="en-GB" sz="1400" b="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06094618"/>
                  </a:ext>
                </a:extLst>
              </a:tr>
              <a:tr h="14992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lv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Nyala"/>
                        </a:rPr>
                        <a:t>Audit and Inspection</a:t>
                      </a:r>
                    </a:p>
                    <a:p>
                      <a:pPr marL="0" lv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Nyala"/>
                        </a:rPr>
                        <a:t>1. The audit of a rural water provider organization includes the audit of associations under it.</a:t>
                      </a:r>
                    </a:p>
                    <a:p>
                      <a:pPr marL="0" lv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Nyala"/>
                        </a:rPr>
                        <a:t>2.</a:t>
                      </a:r>
                      <a:r>
                        <a:rPr lang="en-GB" sz="1400" b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Nyala"/>
                        </a:rPr>
                        <a:t> </a:t>
                      </a:r>
                      <a:r>
                        <a:rPr lang="en-GB" sz="14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Nyala"/>
                        </a:rPr>
                        <a:t>The audit is carried out by personnel delegated by the Bureau</a:t>
                      </a:r>
                      <a:endParaRPr lang="en-GB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6210207"/>
                  </a:ext>
                </a:extLst>
              </a:tr>
              <a:tr h="1066800">
                <a:tc rowSpan="2"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am-ET" sz="1400" b="1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፵፭. </a:t>
                      </a:r>
                      <a:r>
                        <a:rPr lang="en-US" sz="1400" b="1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ኦዲትና</a:t>
                      </a:r>
                      <a:r>
                        <a:rPr lang="en-US" sz="1400" b="1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1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ኢንስፔክሽን</a:t>
                      </a:r>
                      <a:endParaRPr lang="en-US" sz="1400" b="1" kern="1200" dirty="0" smtClean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lvl="0"/>
                      <a:r>
                        <a:rPr lang="am-ET" sz="1400" b="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፩.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የገጠር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ውሃ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አገልግሎት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ሰጪ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ድርጅት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ኦዲት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በስሩ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ያሉትንም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ማህበራት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ኦዲት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ያካትታል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፡፡</a:t>
                      </a:r>
                      <a:endParaRPr lang="en-GB" sz="1400" b="0" kern="1200" dirty="0" smtClean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lvl="0" algn="l" defTabSz="914400" rtl="0" eaLnBrk="1" latinLnBrk="0" hangingPunct="1"/>
                      <a:r>
                        <a:rPr lang="am-ET" sz="1400" b="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፪.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ኦዲቱ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የሚከናወነው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በቢሮው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ውክልና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በተሰጣቸው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ሠራተኞች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ተቋማት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ነው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።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ዝርዝሩ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በመመሪያ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ይወሰናል</a:t>
                      </a:r>
                      <a:endParaRPr lang="en-GB" sz="1400" b="0" kern="1200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15341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am-ET" sz="1400" dirty="0" smtClean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Power Geez Unicode1" panose="00000400000000000000" pitchFamily="2" charset="0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lv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301232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am-ET" sz="1400" b="1" dirty="0" smtClean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GB" sz="1200" b="1" dirty="0" smtClean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Power Geez Unicode1" panose="00000400000000000000" pitchFamily="2" charset="0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82104119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46"/>
          <a:stretch/>
        </p:blipFill>
        <p:spPr>
          <a:xfrm>
            <a:off x="4596529" y="899215"/>
            <a:ext cx="2636138" cy="33269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spc="0" dirty="0">
                <a:solidFill>
                  <a:srgbClr val="000000"/>
                </a:solidFill>
                <a:ea typeface="Calibri" panose="020F0502020204030204" pitchFamily="34" charset="0"/>
                <a:cs typeface="Nyala"/>
              </a:rPr>
              <a:t>Finance Sources, Revenue Utilization, Audit, and Inspection	</a:t>
            </a:r>
            <a:endParaRPr lang="en-GB" kern="0" spc="0" dirty="0">
              <a:solidFill>
                <a:srgbClr val="000000"/>
              </a:solidFill>
              <a:ea typeface="Calibri" panose="020F0502020204030204" pitchFamily="34" charset="0"/>
              <a:cs typeface="Nyala"/>
            </a:endParaRPr>
          </a:p>
        </p:txBody>
      </p:sp>
      <p:pic>
        <p:nvPicPr>
          <p:cNvPr id="14" name="Picture 13" descr="C:\Users\Rcbdia\Desktop\WP photo\Omo Badaye WP2(Duluwa Spring)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6529" y="4229382"/>
            <a:ext cx="1657350" cy="220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C:\Users\Rcbdia\Desktop\WP photo\Omo Badaye wp2(Duluwa spring)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5526" y="4229382"/>
            <a:ext cx="987141" cy="219666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576440" y="4290478"/>
            <a:ext cx="65949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altLang="fr-FR" sz="1000" b="1" i="1" strike="noStrike" cap="none" normalizeH="0" baseline="0" dirty="0" err="1" smtClean="0">
                <a:ln>
                  <a:noFill/>
                </a:ln>
                <a:effectLst>
                  <a:glow rad="101600">
                    <a:schemeClr val="bg1"/>
                  </a:glow>
                </a:effectLst>
                <a:latin typeface="Arial" panose="020B0604020202020204" pitchFamily="34" charset="0"/>
              </a:rPr>
              <a:t>before</a:t>
            </a:r>
            <a:endParaRPr kumimoji="0" lang="fr-FR" altLang="fr-FR" sz="1000" b="1" i="1" strike="noStrike" cap="none" normalizeH="0" baseline="0" dirty="0" smtClean="0">
              <a:ln>
                <a:noFill/>
              </a:ln>
              <a:effectLst>
                <a:glow rad="101600">
                  <a:schemeClr val="bg1"/>
                </a:glow>
              </a:effectLst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263595" y="4290477"/>
            <a:ext cx="47967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altLang="fr-FR" sz="1000" b="1" i="1" strike="noStrike" cap="none" normalizeH="0" baseline="0" dirty="0" err="1" smtClean="0">
                <a:ln>
                  <a:noFill/>
                </a:ln>
                <a:effectLst>
                  <a:glow rad="101600">
                    <a:schemeClr val="bg1"/>
                  </a:glow>
                </a:effectLst>
                <a:latin typeface="Arial" panose="020B0604020202020204" pitchFamily="34" charset="0"/>
              </a:rPr>
              <a:t>after</a:t>
            </a:r>
            <a:endParaRPr kumimoji="0" lang="fr-FR" altLang="fr-FR" sz="1000" b="1" i="1" strike="noStrike" cap="none" normalizeH="0" baseline="0" dirty="0" smtClean="0">
              <a:ln>
                <a:noFill/>
              </a:ln>
              <a:effectLst>
                <a:glow rad="101600">
                  <a:schemeClr val="bg1"/>
                </a:glow>
              </a:effectLst>
              <a:latin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558" y="4599887"/>
            <a:ext cx="1515375" cy="2160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38" b="10797"/>
          <a:stretch/>
        </p:blipFill>
        <p:spPr>
          <a:xfrm>
            <a:off x="647384" y="4913834"/>
            <a:ext cx="2762038" cy="1846053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3597215" y="6092197"/>
            <a:ext cx="4779034" cy="6676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FF0000"/>
                </a:solidFill>
              </a:rPr>
              <a:t>Water Revenue are for Water Service only</a:t>
            </a:r>
          </a:p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Water Service Organisation are Audited by the WWO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49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Regulation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172" y="1137843"/>
            <a:ext cx="11291582" cy="4731251"/>
          </a:xfrm>
        </p:spPr>
        <p:txBody>
          <a:bodyPr/>
          <a:lstStyle/>
          <a:p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 Adopt </a:t>
            </a:r>
            <a:r>
              <a:rPr lang="en-GB" dirty="0"/>
              <a:t>a unified approach to all rural water service organizations in South Ethiopia, ranging from on-spot water points to multi-</a:t>
            </a:r>
            <a:r>
              <a:rPr lang="en-GB" dirty="0" err="1"/>
              <a:t>kebele</a:t>
            </a:r>
            <a:r>
              <a:rPr lang="en-GB" dirty="0"/>
              <a:t> systems</a:t>
            </a:r>
            <a:r>
              <a:rPr lang="en-GB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 Draw </a:t>
            </a:r>
            <a:r>
              <a:rPr lang="en-GB" dirty="0"/>
              <a:t>on the experience of the South Region Bureau of Water in piloting an effective federation network in </a:t>
            </a:r>
            <a:r>
              <a:rPr lang="en-GB" dirty="0" err="1"/>
              <a:t>Wolayita</a:t>
            </a:r>
            <a:r>
              <a:rPr lang="en-GB" dirty="0"/>
              <a:t> and </a:t>
            </a:r>
            <a:r>
              <a:rPr lang="en-GB" dirty="0" err="1"/>
              <a:t>Gamo</a:t>
            </a:r>
            <a:r>
              <a:rPr lang="en-GB" dirty="0"/>
              <a:t> to define a practical organizational structure</a:t>
            </a:r>
            <a:r>
              <a:rPr lang="en-GB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 Translate </a:t>
            </a:r>
            <a:r>
              <a:rPr lang="en-GB" dirty="0"/>
              <a:t>the directions of the federal "Rural Water Supply Operation and Maintenance Strategic Framework" into an adapted organizational system</a:t>
            </a:r>
            <a:r>
              <a:rPr lang="en-GB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 Recognize </a:t>
            </a:r>
            <a:r>
              <a:rPr lang="en-GB" dirty="0"/>
              <a:t>that associations are a foundational element of rural maintenance in Ethiopia that must be reinforced by higher-level organizations.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221353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kern="0" spc="0" dirty="0">
                <a:solidFill>
                  <a:srgbClr val="000000"/>
                </a:solidFill>
                <a:ea typeface="Calibri" panose="020F0502020204030204" pitchFamily="34" charset="0"/>
                <a:cs typeface="Nyala"/>
              </a:rPr>
              <a:t>Organization of Service Providing Organizations 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0917589"/>
              </p:ext>
            </p:extLst>
          </p:nvPr>
        </p:nvGraphicFramePr>
        <p:xfrm>
          <a:off x="215694" y="1263237"/>
          <a:ext cx="11576115" cy="4418906"/>
        </p:xfrm>
        <a:graphic>
          <a:graphicData uri="http://schemas.openxmlformats.org/drawingml/2006/table">
            <a:tbl>
              <a:tblPr firstRow="1" firstCol="1" bandRow="1"/>
              <a:tblGrid>
                <a:gridCol w="3928467">
                  <a:extLst>
                    <a:ext uri="{9D8B030D-6E8A-4147-A177-3AD203B41FA5}">
                      <a16:colId xmlns:a16="http://schemas.microsoft.com/office/drawing/2014/main" val="2186745361"/>
                    </a:ext>
                  </a:extLst>
                </a:gridCol>
                <a:gridCol w="3788943">
                  <a:extLst>
                    <a:ext uri="{9D8B030D-6E8A-4147-A177-3AD203B41FA5}">
                      <a16:colId xmlns:a16="http://schemas.microsoft.com/office/drawing/2014/main" val="3971238871"/>
                    </a:ext>
                  </a:extLst>
                </a:gridCol>
                <a:gridCol w="3858705">
                  <a:extLst>
                    <a:ext uri="{9D8B030D-6E8A-4147-A177-3AD203B41FA5}">
                      <a16:colId xmlns:a16="http://schemas.microsoft.com/office/drawing/2014/main" val="2924789616"/>
                    </a:ext>
                  </a:extLst>
                </a:gridCol>
              </a:tblGrid>
              <a:tr h="1370906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፮. </a:t>
                      </a:r>
                      <a:r>
                        <a:rPr lang="en-GB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የገጠር</a:t>
                      </a: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መጠጥ</a:t>
                      </a: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ውሀና</a:t>
                      </a: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ሳኒቴሽን</a:t>
                      </a: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አገልግሎት</a:t>
                      </a: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ድርጅቶች</a:t>
                      </a: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የሚከተሉት</a:t>
                      </a: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አደረጃጀቶች</a:t>
                      </a: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ይኖራቸዋል</a:t>
                      </a:r>
                      <a:endParaRPr lang="en-GB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፩.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የገጠር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መጠጥ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ውሀና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ሳኒቴሽን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ማህበራት</a:t>
                      </a:r>
                      <a:endParaRPr lang="en-GB" sz="1400" dirty="0" smtClean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lvl="0" algn="just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፪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. </a:t>
                      </a:r>
                      <a:r>
                        <a:rPr lang="en-GB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የቀበሌ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ገጠር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መጠጥ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ውሀና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ሳኒቴሽን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ማህበራት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ፌዴሬሽን</a:t>
                      </a:r>
                      <a:endParaRPr lang="en-GB" sz="1400" kern="1200" dirty="0" smtClean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፫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. </a:t>
                      </a:r>
                      <a:r>
                        <a:rPr lang="en-GB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ብዝሀ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ቀበሌ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የገጠር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መጠጥ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ውሀና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ሳኒቴሽን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ድርጅት</a:t>
                      </a:r>
                      <a:endParaRPr lang="en-GB" sz="1400" kern="1200" dirty="0" smtClean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Power Geez Unicode1" panose="00000400000000000000" pitchFamily="2" charset="0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just" fontAlgn="base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b="1" u="none" strike="noStrike" kern="0" spc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Organization of Service Providing Organizations </a:t>
                      </a:r>
                      <a:endParaRPr lang="en-GB" sz="1400" b="1" u="none" strike="noStrike" kern="0" spc="0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Nyala"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Service providing organizations shall have the following structure.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Power Geez Unicode1" panose="00000400000000000000" pitchFamily="2" charset="0"/>
                        <a:ea typeface="Calibri" panose="020F0502020204030204" pitchFamily="34" charset="0"/>
                        <a:cs typeface="Nyala"/>
                      </a:endParaRPr>
                    </a:p>
                    <a:p>
                      <a:pPr marL="742950" lvl="1" indent="-28575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Association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Nyala"/>
                      </a:endParaRPr>
                    </a:p>
                    <a:p>
                      <a:pPr marL="742950" lvl="1" indent="-28575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Federation and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Nyala"/>
                      </a:endParaRPr>
                    </a:p>
                    <a:p>
                      <a:pPr marL="742950" lvl="1" indent="-28575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Multi-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kebele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 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Nyala"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 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Power Geez Unicode1" panose="00000400000000000000" pitchFamily="2" charset="0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060946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“</a:t>
                      </a:r>
                      <a:r>
                        <a:rPr lang="am-ET" sz="1200" b="1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የገጠር መጠጥ ውሃና ሳኒቴሽን ማህበር</a:t>
                      </a:r>
                      <a:r>
                        <a:rPr lang="am-ET" sz="12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” ወይም “</a:t>
                      </a:r>
                      <a:r>
                        <a:rPr lang="am-ET" sz="1200" b="1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ማህበር</a:t>
                      </a:r>
                      <a:r>
                        <a:rPr lang="am-ET" sz="12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” በገጠር ቀበሌያት የመጠጥ ውሃና ሳኒቴሽን ተጠቃሚዎች በጋራ በመሆን የሚመሰርቱት የገጠር መጠጥ ውሃና ሳኒቴሽን ማህበር ነው፡፡</a:t>
                      </a:r>
                      <a:endParaRPr lang="en-GB" sz="1200" kern="1200" dirty="0" smtClean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Power Geez Unicode1" panose="00000400000000000000" pitchFamily="2" charset="0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“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Rural water supply and sanitation Association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” or “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Association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” established by potable water and sanitation service users in a rural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kebele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.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301232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“</a:t>
                      </a:r>
                      <a:r>
                        <a:rPr lang="en-GB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የማህበራት</a:t>
                      </a:r>
                      <a:r>
                        <a:rPr lang="en-GB" sz="1200" b="1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ፌዴሬሽን</a:t>
                      </a:r>
                      <a:r>
                        <a:rPr lang="en-GB" sz="1200" b="1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" </a:t>
                      </a:r>
                      <a:r>
                        <a:rPr lang="en-GB" sz="12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ወይም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“</a:t>
                      </a:r>
                      <a:r>
                        <a:rPr lang="en-GB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ፌዴሬሽን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” </a:t>
                      </a:r>
                      <a:r>
                        <a:rPr lang="en-GB" sz="12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ማለት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2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በአንድ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2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የገጠር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2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ቀበሌ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2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ሁለትና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2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ከዚያ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   </a:t>
                      </a:r>
                      <a:r>
                        <a:rPr lang="en-GB" sz="12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በላይ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2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የገጠር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2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መጠጥ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2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ውሀና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2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ሳኒቴሽን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2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ማህበራትን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2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ያቀፈ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2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አደረጃጀት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2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ያለውና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 </a:t>
                      </a:r>
                      <a:r>
                        <a:rPr lang="en-GB" sz="12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የገጠር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2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መጠጥ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2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ውሃና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2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ሳኒቴሽን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2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አገልግሎት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2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ሰጪ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2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ድርጅት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2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ነው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፡፡</a:t>
                      </a:r>
                    </a:p>
                    <a:p>
                      <a:pPr mar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US" sz="1200" kern="1200" dirty="0" smtClean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Power Geez Unicode1" panose="00000400000000000000" pitchFamily="2" charset="0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“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Associations’ Federation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” or “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Federation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” means a service provider organization that constitutes two or more water and sanitation associations in a single rural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kebele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.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7409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“</a:t>
                      </a:r>
                      <a:r>
                        <a:rPr lang="en-GB" sz="12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ብዝሀ</a:t>
                      </a:r>
                      <a:r>
                        <a:rPr lang="en-GB" sz="1200" b="1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ቀበሌ</a:t>
                      </a:r>
                      <a:r>
                        <a:rPr lang="en-GB" sz="1200" b="1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የገጠር</a:t>
                      </a:r>
                      <a:r>
                        <a:rPr lang="en-GB" sz="1200" b="1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መጠጥ</a:t>
                      </a:r>
                      <a:r>
                        <a:rPr lang="en-GB" sz="1200" b="1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ውሃና</a:t>
                      </a:r>
                      <a:r>
                        <a:rPr lang="en-GB" sz="1200" b="1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ሳኒቴሽን</a:t>
                      </a:r>
                      <a:r>
                        <a:rPr lang="en-GB" sz="1200" b="1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ድርጅት</a:t>
                      </a:r>
                      <a:r>
                        <a:rPr lang="en-GB" sz="1200" b="1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”  </a:t>
                      </a:r>
                      <a:r>
                        <a:rPr lang="en-GB" sz="12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ማለት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“</a:t>
                      </a:r>
                      <a:r>
                        <a:rPr lang="en-GB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ብዝሀ</a:t>
                      </a:r>
                      <a:r>
                        <a:rPr lang="en-GB" sz="1200" b="1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ቀበሌ</a:t>
                      </a:r>
                      <a:r>
                        <a:rPr lang="en-GB" sz="1200" b="1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” </a:t>
                      </a:r>
                      <a:r>
                        <a:rPr lang="en-GB" sz="12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ለሁለት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2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እና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2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ከዚያ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2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በላይ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2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ለሆኑ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2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የገጠር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2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ቀበሌዎች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፣ </a:t>
                      </a:r>
                      <a:r>
                        <a:rPr lang="en-GB" sz="12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ወረዳዎች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2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ወይም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2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ዞኖች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2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የውሀ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2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መገኛው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2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ከጥልቅ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2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ጉድጓድ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፣ </a:t>
                      </a:r>
                      <a:r>
                        <a:rPr lang="en-GB" sz="12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ከምንጭ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2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ወይም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2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ከወንዝ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2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የተጠለፈ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2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ሆኖ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2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በአንድ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2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አስተዳደራዊ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2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ወሰን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2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ሳይገደብ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2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አገልግሎት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2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የሚሰጥ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2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የገጠር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2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የንፁህ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2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መጠጥ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2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ውሀና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2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ሳኒቴሽን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2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ድርጅት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2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ማለት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2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ነው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፡፡</a:t>
                      </a:r>
                    </a:p>
                    <a:p>
                      <a:pPr mar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Power Geez Unicode1" panose="00000400000000000000" pitchFamily="2" charset="0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“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Multi-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kebele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 rural potable water and sanitation organization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” or “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Multi-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Kebele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” is a rural potable water and sanitation organization providing services to users of more than one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kebele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,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woreda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, or zone through water scheme regardless of administrative boundaries.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1785316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4169852" y="2275027"/>
            <a:ext cx="3718130" cy="1332239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ounded Rectangle 17"/>
          <p:cNvSpPr/>
          <p:nvPr/>
        </p:nvSpPr>
        <p:spPr>
          <a:xfrm>
            <a:off x="4456490" y="2493498"/>
            <a:ext cx="1059468" cy="26844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u="sng" dirty="0" smtClean="0">
                <a:solidFill>
                  <a:schemeClr val="tx1"/>
                </a:solidFill>
              </a:rPr>
              <a:t>Association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575426" y="2493498"/>
            <a:ext cx="1059468" cy="26844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u="sng" dirty="0" smtClean="0">
                <a:solidFill>
                  <a:schemeClr val="tx1"/>
                </a:solidFill>
              </a:rPr>
              <a:t>Association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515958" y="2846192"/>
            <a:ext cx="1059468" cy="26844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u="sng" dirty="0" smtClean="0">
                <a:solidFill>
                  <a:schemeClr val="tx1"/>
                </a:solidFill>
              </a:rPr>
              <a:t>Association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456490" y="3162208"/>
            <a:ext cx="1059468" cy="26844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u="sng" dirty="0" smtClean="0">
                <a:solidFill>
                  <a:schemeClr val="tx1"/>
                </a:solidFill>
              </a:rPr>
              <a:t>Association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575426" y="3162208"/>
            <a:ext cx="1059468" cy="26844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u="sng" dirty="0" smtClean="0">
                <a:solidFill>
                  <a:schemeClr val="tx1"/>
                </a:solidFill>
              </a:rPr>
              <a:t>Association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410940" y="3623871"/>
            <a:ext cx="3112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are part and form a </a:t>
            </a:r>
          </a:p>
          <a:p>
            <a:pPr algn="ctr"/>
            <a:r>
              <a:rPr lang="en-GB" dirty="0" smtClean="0"/>
              <a:t> Federation  or  Multi-</a:t>
            </a:r>
            <a:r>
              <a:rPr lang="en-GB" dirty="0" err="1" smtClean="0"/>
              <a:t>Kebele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6021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809850"/>
              </p:ext>
            </p:extLst>
          </p:nvPr>
        </p:nvGraphicFramePr>
        <p:xfrm>
          <a:off x="226242" y="1155033"/>
          <a:ext cx="11520000" cy="5182062"/>
        </p:xfrm>
        <a:graphic>
          <a:graphicData uri="http://schemas.openxmlformats.org/drawingml/2006/table">
            <a:tbl>
              <a:tblPr firstRow="1" firstCol="1" bandRow="1"/>
              <a:tblGrid>
                <a:gridCol w="3600000">
                  <a:extLst>
                    <a:ext uri="{9D8B030D-6E8A-4147-A177-3AD203B41FA5}">
                      <a16:colId xmlns:a16="http://schemas.microsoft.com/office/drawing/2014/main" val="4196058723"/>
                    </a:ext>
                  </a:extLst>
                </a:gridCol>
                <a:gridCol w="4345606">
                  <a:extLst>
                    <a:ext uri="{9D8B030D-6E8A-4147-A177-3AD203B41FA5}">
                      <a16:colId xmlns:a16="http://schemas.microsoft.com/office/drawing/2014/main" val="3166470031"/>
                    </a:ext>
                  </a:extLst>
                </a:gridCol>
                <a:gridCol w="3574394">
                  <a:extLst>
                    <a:ext uri="{9D8B030D-6E8A-4147-A177-3AD203B41FA5}">
                      <a16:colId xmlns:a16="http://schemas.microsoft.com/office/drawing/2014/main" val="1568636055"/>
                    </a:ext>
                  </a:extLst>
                </a:gridCol>
              </a:tblGrid>
              <a:tr h="497315">
                <a:tc gridSpan="2"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፰. 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የገጠር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መጠጥ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ውሀና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ሳኒቴሽን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ማህበር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አመሰራረት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፡</a:t>
                      </a:r>
                      <a:endParaRPr lang="en-GB" sz="1600" kern="1200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Power Geez Unicode1" panose="00000400000000000000" pitchFamily="2" charset="0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600" b="1" dirty="0" smtClean="0"/>
                        <a:t>Establishment of Association</a:t>
                      </a:r>
                      <a:endParaRPr lang="en-GB" sz="1600" b="1" dirty="0">
                        <a:solidFill>
                          <a:srgbClr val="000000"/>
                        </a:solidFill>
                        <a:effectLst/>
                        <a:latin typeface="Power Geez Unicode1" panose="00000400000000000000" pitchFamily="2" charset="0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5505525"/>
                  </a:ext>
                </a:extLst>
              </a:tr>
              <a:tr h="1951977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፩.</a:t>
                      </a:r>
                      <a:r>
                        <a:rPr lang="en-GB" sz="16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የገጠር</a:t>
                      </a: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መጠጥ</a:t>
                      </a: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ውሀና</a:t>
                      </a: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ሳኒቴሽን</a:t>
                      </a: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ማህበር</a:t>
                      </a: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በአንድ</a:t>
                      </a: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ገጠር</a:t>
                      </a: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ቀበሌ</a:t>
                      </a: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ውስጥ</a:t>
                      </a: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የመጠጥ</a:t>
                      </a: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ውሀ</a:t>
                      </a: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አገልግሎት</a:t>
                      </a: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በሚሰጥባቸው</a:t>
                      </a: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ውሀ</a:t>
                      </a: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መገኛ</a:t>
                      </a: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ልክ</a:t>
                      </a: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ማህበር</a:t>
                      </a: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ይመሰረታሉ</a:t>
                      </a: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፡፡</a:t>
                      </a:r>
                      <a:endParaRPr lang="en-GB" sz="1600" kern="1200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Power Geez Unicode1" panose="00000400000000000000" pitchFamily="2" charset="0"/>
                          <a:ea typeface="Calibri" panose="020F0502020204030204" pitchFamily="34" charset="0"/>
                          <a:cs typeface="Nyala"/>
                        </a:rPr>
                        <a:t> 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Power Geez Unicode1" panose="00000400000000000000" pitchFamily="2" charset="0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  <a:ea typeface="Calibri" panose="020F0502020204030204" pitchFamily="34" charset="0"/>
                          <a:cs typeface="Nyala"/>
                        </a:rPr>
                        <a:t>Associations shall be established in a rural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  <a:ea typeface="Calibri" panose="020F0502020204030204" pitchFamily="34" charset="0"/>
                          <a:cs typeface="Nyala"/>
                        </a:rPr>
                        <a:t>kebele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  <a:ea typeface="Calibri" panose="020F0502020204030204" pitchFamily="34" charset="0"/>
                          <a:cs typeface="Nyala"/>
                        </a:rPr>
                        <a:t> based on number of water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  <a:ea typeface="Calibri" panose="020F0502020204030204" pitchFamily="34" charset="0"/>
                          <a:cs typeface="Nyala"/>
                        </a:rPr>
                        <a:t>schemes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  <a:ea typeface="Calibri" panose="020F0502020204030204" pitchFamily="34" charset="0"/>
                          <a:cs typeface="Nyala"/>
                        </a:rPr>
                        <a:t>where potable water services are provided.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Power Geez Unicode1" panose="00000400000000000000" pitchFamily="2" charset="0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7771557"/>
                  </a:ext>
                </a:extLst>
              </a:tr>
              <a:tr h="15615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፪. </a:t>
                      </a:r>
                      <a:r>
                        <a:rPr lang="en-GB" sz="16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የገጠር</a:t>
                      </a: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መጠጥ</a:t>
                      </a: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ውሀ</a:t>
                      </a: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ተቋሙን</a:t>
                      </a: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የሚጠቀሙ</a:t>
                      </a: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ቋሚ</a:t>
                      </a: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ተጠቃሚዎች</a:t>
                      </a: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በሙሉ</a:t>
                      </a: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የማህበር</a:t>
                      </a: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አባል</a:t>
                      </a: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የመሆን</a:t>
                      </a: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ግዴታ</a:t>
                      </a: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አለባቸው</a:t>
                      </a: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፡፡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Power Geez Unicode1" panose="00000400000000000000" pitchFamily="2" charset="0"/>
                          <a:ea typeface="Calibri" panose="020F0502020204030204" pitchFamily="34" charset="0"/>
                          <a:cs typeface="Nyala"/>
                        </a:rPr>
                        <a:t> 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Power Geez Unicode1" panose="00000400000000000000" pitchFamily="2" charset="0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  <a:ea typeface="Calibri" panose="020F0502020204030204" pitchFamily="34" charset="0"/>
                          <a:cs typeface="Nyala"/>
                        </a:rPr>
                        <a:t>All permanent users of the water scheme are obliged to be members of the association.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Power Geez Unicode1" panose="00000400000000000000" pitchFamily="2" charset="0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9804250"/>
                  </a:ext>
                </a:extLst>
              </a:tr>
              <a:tr h="11711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፫. </a:t>
                      </a:r>
                      <a:r>
                        <a:rPr lang="en-GB" sz="16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በቀበሌ</a:t>
                      </a: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ውስጥ</a:t>
                      </a: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ያሉ</a:t>
                      </a: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ሁሉም</a:t>
                      </a: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የገጠር</a:t>
                      </a: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መጠጥ</a:t>
                      </a: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ውሀና</a:t>
                      </a: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ሳኒቴሽን</a:t>
                      </a: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ተቋማት</a:t>
                      </a: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በማህበር</a:t>
                      </a: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ይታቀፋሉ</a:t>
                      </a: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፡፡</a:t>
                      </a:r>
                      <a:endParaRPr lang="en-GB" sz="1600" kern="1200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Power Geez Unicode1" panose="00000400000000000000" pitchFamily="2" charset="0"/>
                          <a:ea typeface="Calibri" panose="020F0502020204030204" pitchFamily="34" charset="0"/>
                          <a:cs typeface="Nyala"/>
                        </a:rPr>
                        <a:t> 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Power Geez Unicode1" panose="00000400000000000000" pitchFamily="2" charset="0"/>
                        <a:ea typeface="Calibri" panose="020F0502020204030204" pitchFamily="34" charset="0"/>
                        <a:cs typeface="Nyala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Power Geez Unicode1" panose="00000400000000000000" pitchFamily="2" charset="0"/>
                          <a:ea typeface="Calibri" panose="020F0502020204030204" pitchFamily="34" charset="0"/>
                          <a:cs typeface="Nyala"/>
                        </a:rPr>
                        <a:t> 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Power Geez Unicode1" panose="00000400000000000000" pitchFamily="2" charset="0"/>
                        <a:ea typeface="Calibri" panose="020F0502020204030204" pitchFamily="34" charset="0"/>
                        <a:cs typeface="Nyala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Power Geez Unicode1" panose="00000400000000000000" pitchFamily="2" charset="0"/>
                          <a:ea typeface="Calibri" panose="020F0502020204030204" pitchFamily="34" charset="0"/>
                          <a:cs typeface="Nyala"/>
                        </a:rPr>
                        <a:t> 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Power Geez Unicode1" panose="00000400000000000000" pitchFamily="2" charset="0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  <a:ea typeface="Calibri" panose="020F0502020204030204" pitchFamily="34" charset="0"/>
                          <a:cs typeface="Nyala"/>
                        </a:rPr>
                        <a:t>All water schemes in a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  <a:ea typeface="Calibri" panose="020F0502020204030204" pitchFamily="34" charset="0"/>
                          <a:cs typeface="Nyala"/>
                        </a:rPr>
                        <a:t>kebele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  <a:ea typeface="Calibri" panose="020F0502020204030204" pitchFamily="34" charset="0"/>
                          <a:cs typeface="Nyala"/>
                        </a:rPr>
                        <a:t> shall be incorporated in an association.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Power Geez Unicode1" panose="00000400000000000000" pitchFamily="2" charset="0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8451789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243" y="286604"/>
            <a:ext cx="11736371" cy="618370"/>
          </a:xfrm>
        </p:spPr>
        <p:txBody>
          <a:bodyPr/>
          <a:lstStyle/>
          <a:p>
            <a:r>
              <a:rPr lang="fr-FR" b="1" dirty="0"/>
              <a:t>Establishment and Registration of Rural Potable Water and </a:t>
            </a:r>
            <a:r>
              <a:rPr lang="fr-FR" b="1" dirty="0" err="1"/>
              <a:t>Sanitation</a:t>
            </a:r>
            <a:r>
              <a:rPr lang="fr-FR" b="1" dirty="0"/>
              <a:t> Association</a:t>
            </a:r>
            <a:endParaRPr lang="en-GB" dirty="0"/>
          </a:p>
        </p:txBody>
      </p:sp>
      <p:sp>
        <p:nvSpPr>
          <p:cNvPr id="13" name="Rounded Rectangle 12"/>
          <p:cNvSpPr/>
          <p:nvPr/>
        </p:nvSpPr>
        <p:spPr>
          <a:xfrm>
            <a:off x="4127177" y="4179328"/>
            <a:ext cx="3718130" cy="85784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General Assembly 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Scheme Water Users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066317" y="2728226"/>
            <a:ext cx="0" cy="1451102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127176" y="1870386"/>
            <a:ext cx="3651183" cy="85784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Association Executive Committee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40640" y="2907580"/>
            <a:ext cx="751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Elect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6712007" y="3755150"/>
            <a:ext cx="0" cy="432000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6060720" y="3137276"/>
            <a:ext cx="1717640" cy="61787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Optional 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WP Committee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19540" y="3786968"/>
            <a:ext cx="858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Elect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6712007" y="2713098"/>
            <a:ext cx="0" cy="414000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815774" y="2758734"/>
            <a:ext cx="858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Report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41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391" y="248790"/>
            <a:ext cx="11799528" cy="599227"/>
          </a:xfrm>
        </p:spPr>
        <p:txBody>
          <a:bodyPr/>
          <a:lstStyle/>
          <a:p>
            <a:r>
              <a:rPr lang="fr-FR" kern="0" spc="0" dirty="0">
                <a:solidFill>
                  <a:srgbClr val="000000"/>
                </a:solidFill>
                <a:ea typeface="Calibri" panose="020F0502020204030204" pitchFamily="34" charset="0"/>
                <a:cs typeface="Nyala"/>
              </a:rPr>
              <a:t>Establishment and Registration of Rural Potable Water and </a:t>
            </a:r>
            <a:r>
              <a:rPr lang="fr-FR" kern="0" spc="0" dirty="0" err="1">
                <a:solidFill>
                  <a:srgbClr val="000000"/>
                </a:solidFill>
                <a:ea typeface="Calibri" panose="020F0502020204030204" pitchFamily="34" charset="0"/>
                <a:cs typeface="Nyala"/>
              </a:rPr>
              <a:t>Sanitation</a:t>
            </a:r>
            <a:r>
              <a:rPr lang="fr-FR" kern="0" spc="0" dirty="0">
                <a:solidFill>
                  <a:srgbClr val="000000"/>
                </a:solidFill>
                <a:ea typeface="Calibri" panose="020F0502020204030204" pitchFamily="34" charset="0"/>
                <a:cs typeface="Nyala"/>
              </a:rPr>
              <a:t> Association</a:t>
            </a:r>
            <a:endParaRPr lang="en-GB" kern="0" spc="0" dirty="0">
              <a:solidFill>
                <a:srgbClr val="000000"/>
              </a:solidFill>
              <a:ea typeface="Calibri" panose="020F0502020204030204" pitchFamily="34" charset="0"/>
              <a:cs typeface="Nyala"/>
            </a:endParaRPr>
          </a:p>
        </p:txBody>
      </p:sp>
      <p:cxnSp>
        <p:nvCxnSpPr>
          <p:cNvPr id="4" name="Connecteur droit 25"/>
          <p:cNvCxnSpPr/>
          <p:nvPr/>
        </p:nvCxnSpPr>
        <p:spPr>
          <a:xfrm flipH="1" flipV="1">
            <a:off x="10601039" y="1424765"/>
            <a:ext cx="337848" cy="42354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3"/>
          <p:cNvCxnSpPr/>
          <p:nvPr/>
        </p:nvCxnSpPr>
        <p:spPr>
          <a:xfrm flipH="1">
            <a:off x="11158764" y="1336223"/>
            <a:ext cx="8550" cy="38092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44"/>
          <p:cNvCxnSpPr/>
          <p:nvPr/>
        </p:nvCxnSpPr>
        <p:spPr>
          <a:xfrm flipH="1">
            <a:off x="10682558" y="1717145"/>
            <a:ext cx="476206" cy="271581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45"/>
          <p:cNvCxnSpPr/>
          <p:nvPr/>
        </p:nvCxnSpPr>
        <p:spPr>
          <a:xfrm flipH="1" flipV="1">
            <a:off x="11158764" y="1717145"/>
            <a:ext cx="332914" cy="506601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5"/>
          <p:cNvSpPr/>
          <p:nvPr/>
        </p:nvSpPr>
        <p:spPr>
          <a:xfrm>
            <a:off x="10005515" y="1574970"/>
            <a:ext cx="720000" cy="252000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dirty="0" err="1" smtClean="0">
                <a:solidFill>
                  <a:prstClr val="black"/>
                </a:solidFill>
              </a:rPr>
              <a:t>Asso</a:t>
            </a:r>
            <a:endParaRPr lang="en-GB" sz="1050" dirty="0">
              <a:solidFill>
                <a:prstClr val="black"/>
              </a:solidFill>
            </a:endParaRPr>
          </a:p>
        </p:txBody>
      </p:sp>
      <p:sp>
        <p:nvSpPr>
          <p:cNvPr id="20" name="Rounded Rectangle 5"/>
          <p:cNvSpPr/>
          <p:nvPr/>
        </p:nvSpPr>
        <p:spPr>
          <a:xfrm>
            <a:off x="10189065" y="2749367"/>
            <a:ext cx="720000" cy="252000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dirty="0" err="1" smtClean="0">
                <a:solidFill>
                  <a:prstClr val="black"/>
                </a:solidFill>
              </a:rPr>
              <a:t>Asso</a:t>
            </a:r>
            <a:endParaRPr lang="en-GB" sz="1050" dirty="0">
              <a:solidFill>
                <a:prstClr val="black"/>
              </a:solidFill>
            </a:endParaRPr>
          </a:p>
        </p:txBody>
      </p:sp>
      <p:sp>
        <p:nvSpPr>
          <p:cNvPr id="29" name="Rectangle à coins arrondis 4"/>
          <p:cNvSpPr/>
          <p:nvPr/>
        </p:nvSpPr>
        <p:spPr>
          <a:xfrm>
            <a:off x="9897478" y="3491407"/>
            <a:ext cx="2109441" cy="1357022"/>
          </a:xfrm>
          <a:prstGeom prst="roundRect">
            <a:avLst>
              <a:gd name="adj" fmla="val 12973"/>
            </a:avLst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9" name="Rounded Rectangle 5"/>
          <p:cNvSpPr/>
          <p:nvPr/>
        </p:nvSpPr>
        <p:spPr>
          <a:xfrm>
            <a:off x="10351204" y="3551960"/>
            <a:ext cx="1013106" cy="2879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err="1" smtClean="0">
                <a:solidFill>
                  <a:schemeClr val="tx1"/>
                </a:solidFill>
              </a:rPr>
              <a:t>Kebele</a:t>
            </a:r>
            <a:r>
              <a:rPr lang="en-GB" sz="1400" dirty="0" smtClean="0">
                <a:solidFill>
                  <a:schemeClr val="tx1"/>
                </a:solidFill>
              </a:rPr>
              <a:t> 2</a:t>
            </a:r>
            <a:endParaRPr lang="en-GB" sz="1400" dirty="0">
              <a:solidFill>
                <a:schemeClr val="tx1"/>
              </a:solidFill>
            </a:endParaRPr>
          </a:p>
        </p:txBody>
      </p:sp>
      <p:cxnSp>
        <p:nvCxnSpPr>
          <p:cNvPr id="52" name="Connecteur droit 64"/>
          <p:cNvCxnSpPr/>
          <p:nvPr/>
        </p:nvCxnSpPr>
        <p:spPr>
          <a:xfrm flipH="1">
            <a:off x="11191471" y="4227183"/>
            <a:ext cx="508042" cy="401513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65"/>
          <p:cNvCxnSpPr/>
          <p:nvPr/>
        </p:nvCxnSpPr>
        <p:spPr>
          <a:xfrm flipV="1">
            <a:off x="11191471" y="4605516"/>
            <a:ext cx="582515" cy="2318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79"/>
          <p:cNvCxnSpPr/>
          <p:nvPr/>
        </p:nvCxnSpPr>
        <p:spPr>
          <a:xfrm flipH="1">
            <a:off x="10554667" y="4629918"/>
            <a:ext cx="636804" cy="869739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93"/>
          <p:cNvCxnSpPr/>
          <p:nvPr/>
        </p:nvCxnSpPr>
        <p:spPr>
          <a:xfrm flipH="1" flipV="1">
            <a:off x="10873069" y="4474064"/>
            <a:ext cx="318403" cy="16007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97"/>
          <p:cNvCxnSpPr/>
          <p:nvPr/>
        </p:nvCxnSpPr>
        <p:spPr>
          <a:xfrm flipH="1" flipV="1">
            <a:off x="10149418" y="5260190"/>
            <a:ext cx="405705" cy="27178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ounded Rectangle 5"/>
          <p:cNvSpPr/>
          <p:nvPr/>
        </p:nvSpPr>
        <p:spPr>
          <a:xfrm>
            <a:off x="10428080" y="3955171"/>
            <a:ext cx="720000" cy="252000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err="1" smtClean="0">
                <a:solidFill>
                  <a:prstClr val="black"/>
                </a:solidFill>
              </a:rPr>
              <a:t>Asso</a:t>
            </a:r>
            <a:endParaRPr lang="en-GB" sz="1100" dirty="0">
              <a:solidFill>
                <a:prstClr val="black"/>
              </a:solidFill>
            </a:endParaRPr>
          </a:p>
        </p:txBody>
      </p:sp>
      <p:sp>
        <p:nvSpPr>
          <p:cNvPr id="50" name="Rounded Rectangle 5"/>
          <p:cNvSpPr/>
          <p:nvPr/>
        </p:nvSpPr>
        <p:spPr>
          <a:xfrm>
            <a:off x="10857757" y="5531978"/>
            <a:ext cx="720000" cy="252000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err="1" smtClean="0">
                <a:solidFill>
                  <a:prstClr val="black"/>
                </a:solidFill>
              </a:rPr>
              <a:t>Asso</a:t>
            </a:r>
            <a:endParaRPr lang="en-GB" sz="1100" dirty="0">
              <a:solidFill>
                <a:prstClr val="black"/>
              </a:solidFill>
            </a:endParaRPr>
          </a:p>
        </p:txBody>
      </p:sp>
      <p:sp>
        <p:nvSpPr>
          <p:cNvPr id="61" name="Rectangle à coins arrondis 4"/>
          <p:cNvSpPr/>
          <p:nvPr/>
        </p:nvSpPr>
        <p:spPr>
          <a:xfrm>
            <a:off x="9897478" y="4858097"/>
            <a:ext cx="2109441" cy="1357022"/>
          </a:xfrm>
          <a:prstGeom prst="roundRect">
            <a:avLst>
              <a:gd name="adj" fmla="val 12973"/>
            </a:avLst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3" name="Rounded Rectangle 5"/>
          <p:cNvSpPr/>
          <p:nvPr/>
        </p:nvSpPr>
        <p:spPr>
          <a:xfrm>
            <a:off x="10351204" y="5889655"/>
            <a:ext cx="1013106" cy="2879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err="1" smtClean="0">
                <a:solidFill>
                  <a:schemeClr val="tx1"/>
                </a:solidFill>
              </a:rPr>
              <a:t>Kebele</a:t>
            </a:r>
            <a:r>
              <a:rPr lang="en-GB" sz="1400" dirty="0" smtClean="0">
                <a:solidFill>
                  <a:schemeClr val="tx1"/>
                </a:solidFill>
              </a:rPr>
              <a:t> 1</a:t>
            </a:r>
            <a:endParaRPr lang="en-GB" sz="1400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9710863" y="2498556"/>
            <a:ext cx="2160000" cy="2828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9710863" y="3272942"/>
            <a:ext cx="2160000" cy="2828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29930" y="1318206"/>
            <a:ext cx="840870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Extend of an Association:</a:t>
            </a:r>
          </a:p>
          <a:p>
            <a:endParaRPr lang="en-GB" dirty="0" smtClean="0"/>
          </a:p>
          <a:p>
            <a:r>
              <a:rPr lang="en-GB" dirty="0" smtClean="0"/>
              <a:t>One association per scheme (	one or more Water Point on the same network) within a </a:t>
            </a:r>
            <a:r>
              <a:rPr lang="en-GB" dirty="0" err="1" smtClean="0"/>
              <a:t>Kebele</a:t>
            </a:r>
            <a:endParaRPr lang="en-GB" dirty="0"/>
          </a:p>
          <a:p>
            <a:endParaRPr lang="en-GB" dirty="0"/>
          </a:p>
          <a:p>
            <a:r>
              <a:rPr lang="en-GB" dirty="0" smtClean="0"/>
              <a:t>Examples:</a:t>
            </a:r>
          </a:p>
          <a:p>
            <a:endParaRPr lang="en-GB" dirty="0" smtClean="0"/>
          </a:p>
          <a:p>
            <a:r>
              <a:rPr lang="en-GB" dirty="0" smtClean="0"/>
              <a:t>① Association for Multi-WP Scheme</a:t>
            </a:r>
          </a:p>
          <a:p>
            <a:endParaRPr lang="en-GB" dirty="0" smtClean="0"/>
          </a:p>
          <a:p>
            <a:r>
              <a:rPr lang="en-GB" dirty="0" smtClean="0"/>
              <a:t>② Association </a:t>
            </a:r>
            <a:r>
              <a:rPr lang="en-GB" dirty="0"/>
              <a:t>for </a:t>
            </a:r>
            <a:r>
              <a:rPr lang="en-GB" dirty="0" smtClean="0"/>
              <a:t>Single-WP Scheme (on spot – Hand Pump)</a:t>
            </a:r>
          </a:p>
          <a:p>
            <a:endParaRPr lang="en-GB" dirty="0"/>
          </a:p>
          <a:p>
            <a:r>
              <a:rPr lang="en-GB" dirty="0" smtClean="0"/>
              <a:t>③ Association for part of a Multi-WP Scheme where scheme cross </a:t>
            </a:r>
            <a:r>
              <a:rPr lang="en-GB" dirty="0" err="1" smtClean="0"/>
              <a:t>Kebele</a:t>
            </a:r>
            <a:r>
              <a:rPr lang="en-GB" dirty="0" smtClean="0"/>
              <a:t> border</a:t>
            </a:r>
            <a:endParaRPr lang="en-GB" dirty="0"/>
          </a:p>
          <a:p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9408675" y="2768190"/>
            <a:ext cx="5340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② </a:t>
            </a:r>
            <a:endParaRPr lang="en-GB" dirty="0"/>
          </a:p>
        </p:txBody>
      </p:sp>
      <p:sp>
        <p:nvSpPr>
          <p:cNvPr id="65" name="Rectangle 64"/>
          <p:cNvSpPr/>
          <p:nvPr/>
        </p:nvSpPr>
        <p:spPr>
          <a:xfrm>
            <a:off x="9408675" y="1948583"/>
            <a:ext cx="5340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①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6" name="Rectangle 65"/>
          <p:cNvSpPr/>
          <p:nvPr/>
        </p:nvSpPr>
        <p:spPr>
          <a:xfrm>
            <a:off x="9405557" y="4619070"/>
            <a:ext cx="515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③ </a:t>
            </a:r>
            <a:endParaRPr lang="en-GB" dirty="0"/>
          </a:p>
        </p:txBody>
      </p:sp>
      <p:sp>
        <p:nvSpPr>
          <p:cNvPr id="67" name="Ellipse 12"/>
          <p:cNvSpPr/>
          <p:nvPr/>
        </p:nvSpPr>
        <p:spPr>
          <a:xfrm flipV="1">
            <a:off x="10984398" y="1199257"/>
            <a:ext cx="406733" cy="185420"/>
          </a:xfrm>
          <a:prstGeom prst="trapezoid">
            <a:avLst>
              <a:gd name="adj" fmla="val 44781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8" name="Ellipse 12"/>
          <p:cNvSpPr/>
          <p:nvPr/>
        </p:nvSpPr>
        <p:spPr>
          <a:xfrm flipV="1">
            <a:off x="10351300" y="5509325"/>
            <a:ext cx="406733" cy="185420"/>
          </a:xfrm>
          <a:prstGeom prst="trapezoid">
            <a:avLst>
              <a:gd name="adj" fmla="val 44781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1471457" y="1972445"/>
            <a:ext cx="163513" cy="290513"/>
            <a:chOff x="6037263" y="3362326"/>
            <a:chExt cx="163513" cy="290513"/>
          </a:xfrm>
          <a:solidFill>
            <a:schemeClr val="bg2">
              <a:lumMod val="25000"/>
            </a:schemeClr>
          </a:solidFill>
        </p:grpSpPr>
        <p:sp>
          <p:nvSpPr>
            <p:cNvPr id="38" name="Freeform 14"/>
            <p:cNvSpPr>
              <a:spLocks noEditPoints="1"/>
            </p:cNvSpPr>
            <p:nvPr/>
          </p:nvSpPr>
          <p:spPr bwMode="auto">
            <a:xfrm>
              <a:off x="6037263" y="3362326"/>
              <a:ext cx="163513" cy="290513"/>
            </a:xfrm>
            <a:custGeom>
              <a:avLst/>
              <a:gdLst>
                <a:gd name="T0" fmla="*/ 1 w 309"/>
                <a:gd name="T1" fmla="*/ 495 h 548"/>
                <a:gd name="T2" fmla="*/ 1 w 309"/>
                <a:gd name="T3" fmla="*/ 442 h 548"/>
                <a:gd name="T4" fmla="*/ 77 w 309"/>
                <a:gd name="T5" fmla="*/ 439 h 548"/>
                <a:gd name="T6" fmla="*/ 77 w 309"/>
                <a:gd name="T7" fmla="*/ 410 h 548"/>
                <a:gd name="T8" fmla="*/ 77 w 309"/>
                <a:gd name="T9" fmla="*/ 192 h 548"/>
                <a:gd name="T10" fmla="*/ 76 w 309"/>
                <a:gd name="T11" fmla="*/ 0 h 548"/>
                <a:gd name="T12" fmla="*/ 128 w 309"/>
                <a:gd name="T13" fmla="*/ 0 h 548"/>
                <a:gd name="T14" fmla="*/ 166 w 309"/>
                <a:gd name="T15" fmla="*/ 0 h 548"/>
                <a:gd name="T16" fmla="*/ 192 w 309"/>
                <a:gd name="T17" fmla="*/ 0 h 548"/>
                <a:gd name="T18" fmla="*/ 192 w 309"/>
                <a:gd name="T19" fmla="*/ 60 h 548"/>
                <a:gd name="T20" fmla="*/ 238 w 309"/>
                <a:gd name="T21" fmla="*/ 60 h 548"/>
                <a:gd name="T22" fmla="*/ 278 w 309"/>
                <a:gd name="T23" fmla="*/ 60 h 548"/>
                <a:gd name="T24" fmla="*/ 278 w 309"/>
                <a:gd name="T25" fmla="*/ 126 h 548"/>
                <a:gd name="T26" fmla="*/ 267 w 309"/>
                <a:gd name="T27" fmla="*/ 126 h 548"/>
                <a:gd name="T28" fmla="*/ 267 w 309"/>
                <a:gd name="T29" fmla="*/ 83 h 548"/>
                <a:gd name="T30" fmla="*/ 192 w 309"/>
                <a:gd name="T31" fmla="*/ 83 h 548"/>
                <a:gd name="T32" fmla="*/ 192 w 309"/>
                <a:gd name="T33" fmla="*/ 263 h 548"/>
                <a:gd name="T34" fmla="*/ 194 w 309"/>
                <a:gd name="T35" fmla="*/ 441 h 548"/>
                <a:gd name="T36" fmla="*/ 237 w 309"/>
                <a:gd name="T37" fmla="*/ 442 h 548"/>
                <a:gd name="T38" fmla="*/ 309 w 309"/>
                <a:gd name="T39" fmla="*/ 442 h 548"/>
                <a:gd name="T40" fmla="*/ 309 w 309"/>
                <a:gd name="T41" fmla="*/ 491 h 548"/>
                <a:gd name="T42" fmla="*/ 309 w 309"/>
                <a:gd name="T43" fmla="*/ 547 h 548"/>
                <a:gd name="T44" fmla="*/ 120 w 309"/>
                <a:gd name="T45" fmla="*/ 548 h 548"/>
                <a:gd name="T46" fmla="*/ 0 w 309"/>
                <a:gd name="T47" fmla="*/ 547 h 548"/>
                <a:gd name="T48" fmla="*/ 1 w 309"/>
                <a:gd name="T49" fmla="*/ 495 h 548"/>
                <a:gd name="T50" fmla="*/ 267 w 309"/>
                <a:gd name="T51" fmla="*/ 491 h 548"/>
                <a:gd name="T52" fmla="*/ 267 w 309"/>
                <a:gd name="T53" fmla="*/ 462 h 548"/>
                <a:gd name="T54" fmla="*/ 120 w 309"/>
                <a:gd name="T55" fmla="*/ 462 h 548"/>
                <a:gd name="T56" fmla="*/ 204 w 309"/>
                <a:gd name="T57" fmla="*/ 462 h 548"/>
                <a:gd name="T58" fmla="*/ 24 w 309"/>
                <a:gd name="T59" fmla="*/ 462 h 548"/>
                <a:gd name="T60" fmla="*/ 24 w 309"/>
                <a:gd name="T61" fmla="*/ 492 h 548"/>
                <a:gd name="T62" fmla="*/ 24 w 309"/>
                <a:gd name="T63" fmla="*/ 520 h 548"/>
                <a:gd name="T64" fmla="*/ 120 w 309"/>
                <a:gd name="T65" fmla="*/ 520 h 548"/>
                <a:gd name="T66" fmla="*/ 267 w 309"/>
                <a:gd name="T67" fmla="*/ 518 h 548"/>
                <a:gd name="T68" fmla="*/ 267 w 309"/>
                <a:gd name="T69" fmla="*/ 491 h 548"/>
                <a:gd name="T70" fmla="*/ 163 w 309"/>
                <a:gd name="T71" fmla="*/ 232 h 548"/>
                <a:gd name="T72" fmla="*/ 163 w 309"/>
                <a:gd name="T73" fmla="*/ 31 h 548"/>
                <a:gd name="T74" fmla="*/ 135 w 309"/>
                <a:gd name="T75" fmla="*/ 31 h 548"/>
                <a:gd name="T76" fmla="*/ 106 w 309"/>
                <a:gd name="T77" fmla="*/ 31 h 548"/>
                <a:gd name="T78" fmla="*/ 106 w 309"/>
                <a:gd name="T79" fmla="*/ 232 h 548"/>
                <a:gd name="T80" fmla="*/ 106 w 309"/>
                <a:gd name="T81" fmla="*/ 441 h 548"/>
                <a:gd name="T82" fmla="*/ 136 w 309"/>
                <a:gd name="T83" fmla="*/ 441 h 548"/>
                <a:gd name="T84" fmla="*/ 165 w 309"/>
                <a:gd name="T85" fmla="*/ 441 h 548"/>
                <a:gd name="T86" fmla="*/ 163 w 309"/>
                <a:gd name="T87" fmla="*/ 232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9" h="548">
                  <a:moveTo>
                    <a:pt x="1" y="495"/>
                  </a:moveTo>
                  <a:lnTo>
                    <a:pt x="1" y="442"/>
                  </a:lnTo>
                  <a:lnTo>
                    <a:pt x="77" y="439"/>
                  </a:lnTo>
                  <a:lnTo>
                    <a:pt x="77" y="410"/>
                  </a:lnTo>
                  <a:lnTo>
                    <a:pt x="77" y="192"/>
                  </a:lnTo>
                  <a:lnTo>
                    <a:pt x="76" y="0"/>
                  </a:lnTo>
                  <a:lnTo>
                    <a:pt x="128" y="0"/>
                  </a:lnTo>
                  <a:lnTo>
                    <a:pt x="166" y="0"/>
                  </a:lnTo>
                  <a:lnTo>
                    <a:pt x="192" y="0"/>
                  </a:lnTo>
                  <a:lnTo>
                    <a:pt x="192" y="60"/>
                  </a:lnTo>
                  <a:lnTo>
                    <a:pt x="238" y="60"/>
                  </a:lnTo>
                  <a:lnTo>
                    <a:pt x="278" y="60"/>
                  </a:lnTo>
                  <a:lnTo>
                    <a:pt x="278" y="126"/>
                  </a:lnTo>
                  <a:lnTo>
                    <a:pt x="267" y="126"/>
                  </a:lnTo>
                  <a:lnTo>
                    <a:pt x="267" y="83"/>
                  </a:lnTo>
                  <a:lnTo>
                    <a:pt x="192" y="83"/>
                  </a:lnTo>
                  <a:lnTo>
                    <a:pt x="192" y="263"/>
                  </a:lnTo>
                  <a:lnTo>
                    <a:pt x="194" y="441"/>
                  </a:lnTo>
                  <a:lnTo>
                    <a:pt x="237" y="442"/>
                  </a:lnTo>
                  <a:lnTo>
                    <a:pt x="309" y="442"/>
                  </a:lnTo>
                  <a:lnTo>
                    <a:pt x="309" y="491"/>
                  </a:lnTo>
                  <a:lnTo>
                    <a:pt x="309" y="547"/>
                  </a:lnTo>
                  <a:lnTo>
                    <a:pt x="120" y="548"/>
                  </a:lnTo>
                  <a:lnTo>
                    <a:pt x="0" y="547"/>
                  </a:lnTo>
                  <a:lnTo>
                    <a:pt x="1" y="495"/>
                  </a:lnTo>
                  <a:close/>
                  <a:moveTo>
                    <a:pt x="267" y="491"/>
                  </a:moveTo>
                  <a:lnTo>
                    <a:pt x="267" y="462"/>
                  </a:lnTo>
                  <a:lnTo>
                    <a:pt x="120" y="462"/>
                  </a:lnTo>
                  <a:lnTo>
                    <a:pt x="204" y="462"/>
                  </a:lnTo>
                  <a:lnTo>
                    <a:pt x="24" y="462"/>
                  </a:lnTo>
                  <a:lnTo>
                    <a:pt x="24" y="492"/>
                  </a:lnTo>
                  <a:lnTo>
                    <a:pt x="24" y="520"/>
                  </a:lnTo>
                  <a:lnTo>
                    <a:pt x="120" y="520"/>
                  </a:lnTo>
                  <a:lnTo>
                    <a:pt x="267" y="518"/>
                  </a:lnTo>
                  <a:lnTo>
                    <a:pt x="267" y="491"/>
                  </a:lnTo>
                  <a:close/>
                  <a:moveTo>
                    <a:pt x="163" y="232"/>
                  </a:moveTo>
                  <a:lnTo>
                    <a:pt x="163" y="31"/>
                  </a:lnTo>
                  <a:lnTo>
                    <a:pt x="135" y="31"/>
                  </a:lnTo>
                  <a:lnTo>
                    <a:pt x="106" y="31"/>
                  </a:lnTo>
                  <a:lnTo>
                    <a:pt x="106" y="232"/>
                  </a:lnTo>
                  <a:lnTo>
                    <a:pt x="106" y="441"/>
                  </a:lnTo>
                  <a:lnTo>
                    <a:pt x="136" y="441"/>
                  </a:lnTo>
                  <a:lnTo>
                    <a:pt x="165" y="441"/>
                  </a:lnTo>
                  <a:lnTo>
                    <a:pt x="163" y="232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6"/>
            <p:cNvSpPr>
              <a:spLocks noEditPoints="1"/>
            </p:cNvSpPr>
            <p:nvPr/>
          </p:nvSpPr>
          <p:spPr bwMode="auto">
            <a:xfrm>
              <a:off x="6181725" y="3436938"/>
              <a:ext cx="11113" cy="19050"/>
            </a:xfrm>
            <a:custGeom>
              <a:avLst/>
              <a:gdLst>
                <a:gd name="T0" fmla="*/ 7 w 21"/>
                <a:gd name="T1" fmla="*/ 34 h 36"/>
                <a:gd name="T2" fmla="*/ 3 w 21"/>
                <a:gd name="T3" fmla="*/ 31 h 36"/>
                <a:gd name="T4" fmla="*/ 0 w 21"/>
                <a:gd name="T5" fmla="*/ 27 h 36"/>
                <a:gd name="T6" fmla="*/ 0 w 21"/>
                <a:gd name="T7" fmla="*/ 23 h 36"/>
                <a:gd name="T8" fmla="*/ 0 w 21"/>
                <a:gd name="T9" fmla="*/ 19 h 36"/>
                <a:gd name="T10" fmla="*/ 3 w 21"/>
                <a:gd name="T11" fmla="*/ 13 h 36"/>
                <a:gd name="T12" fmla="*/ 7 w 21"/>
                <a:gd name="T13" fmla="*/ 7 h 36"/>
                <a:gd name="T14" fmla="*/ 10 w 21"/>
                <a:gd name="T15" fmla="*/ 3 h 36"/>
                <a:gd name="T16" fmla="*/ 10 w 21"/>
                <a:gd name="T17" fmla="*/ 0 h 36"/>
                <a:gd name="T18" fmla="*/ 10 w 21"/>
                <a:gd name="T19" fmla="*/ 0 h 36"/>
                <a:gd name="T20" fmla="*/ 11 w 21"/>
                <a:gd name="T21" fmla="*/ 3 h 36"/>
                <a:gd name="T22" fmla="*/ 16 w 21"/>
                <a:gd name="T23" fmla="*/ 9 h 36"/>
                <a:gd name="T24" fmla="*/ 18 w 21"/>
                <a:gd name="T25" fmla="*/ 13 h 36"/>
                <a:gd name="T26" fmla="*/ 21 w 21"/>
                <a:gd name="T27" fmla="*/ 21 h 36"/>
                <a:gd name="T28" fmla="*/ 20 w 21"/>
                <a:gd name="T29" fmla="*/ 30 h 36"/>
                <a:gd name="T30" fmla="*/ 14 w 21"/>
                <a:gd name="T31" fmla="*/ 34 h 36"/>
                <a:gd name="T32" fmla="*/ 11 w 21"/>
                <a:gd name="T33" fmla="*/ 36 h 36"/>
                <a:gd name="T34" fmla="*/ 7 w 21"/>
                <a:gd name="T35" fmla="*/ 30 h 36"/>
                <a:gd name="T36" fmla="*/ 7 w 21"/>
                <a:gd name="T37" fmla="*/ 29 h 36"/>
                <a:gd name="T38" fmla="*/ 7 w 21"/>
                <a:gd name="T39" fmla="*/ 29 h 36"/>
                <a:gd name="T40" fmla="*/ 7 w 21"/>
                <a:gd name="T41" fmla="*/ 29 h 36"/>
                <a:gd name="T42" fmla="*/ 5 w 21"/>
                <a:gd name="T43" fmla="*/ 27 h 36"/>
                <a:gd name="T44" fmla="*/ 4 w 21"/>
                <a:gd name="T45" fmla="*/ 26 h 36"/>
                <a:gd name="T46" fmla="*/ 4 w 21"/>
                <a:gd name="T47" fmla="*/ 19 h 36"/>
                <a:gd name="T48" fmla="*/ 4 w 21"/>
                <a:gd name="T49" fmla="*/ 17 h 36"/>
                <a:gd name="T50" fmla="*/ 4 w 21"/>
                <a:gd name="T51" fmla="*/ 17 h 36"/>
                <a:gd name="T52" fmla="*/ 4 w 21"/>
                <a:gd name="T53" fmla="*/ 17 h 36"/>
                <a:gd name="T54" fmla="*/ 4 w 21"/>
                <a:gd name="T55" fmla="*/ 17 h 36"/>
                <a:gd name="T56" fmla="*/ 4 w 21"/>
                <a:gd name="T57" fmla="*/ 17 h 36"/>
                <a:gd name="T58" fmla="*/ 3 w 21"/>
                <a:gd name="T59" fmla="*/ 21 h 36"/>
                <a:gd name="T60" fmla="*/ 3 w 21"/>
                <a:gd name="T61" fmla="*/ 24 h 36"/>
                <a:gd name="T62" fmla="*/ 5 w 21"/>
                <a:gd name="T63" fmla="*/ 30 h 36"/>
                <a:gd name="T64" fmla="*/ 5 w 21"/>
                <a:gd name="T65" fmla="*/ 30 h 36"/>
                <a:gd name="T66" fmla="*/ 7 w 21"/>
                <a:gd name="T6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" h="36">
                  <a:moveTo>
                    <a:pt x="10" y="36"/>
                  </a:moveTo>
                  <a:lnTo>
                    <a:pt x="7" y="34"/>
                  </a:lnTo>
                  <a:lnTo>
                    <a:pt x="4" y="33"/>
                  </a:lnTo>
                  <a:lnTo>
                    <a:pt x="3" y="31"/>
                  </a:lnTo>
                  <a:lnTo>
                    <a:pt x="1" y="29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5" y="10"/>
                  </a:lnTo>
                  <a:lnTo>
                    <a:pt x="7" y="7"/>
                  </a:lnTo>
                  <a:lnTo>
                    <a:pt x="8" y="4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3"/>
                  </a:lnTo>
                  <a:lnTo>
                    <a:pt x="14" y="9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8" y="13"/>
                  </a:lnTo>
                  <a:lnTo>
                    <a:pt x="20" y="16"/>
                  </a:lnTo>
                  <a:lnTo>
                    <a:pt x="21" y="21"/>
                  </a:lnTo>
                  <a:lnTo>
                    <a:pt x="21" y="26"/>
                  </a:lnTo>
                  <a:lnTo>
                    <a:pt x="20" y="30"/>
                  </a:lnTo>
                  <a:lnTo>
                    <a:pt x="17" y="33"/>
                  </a:lnTo>
                  <a:lnTo>
                    <a:pt x="14" y="34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0" y="36"/>
                  </a:lnTo>
                  <a:close/>
                  <a:moveTo>
                    <a:pt x="7" y="30"/>
                  </a:moveTo>
                  <a:lnTo>
                    <a:pt x="7" y="30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3" y="23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1" y="23"/>
                  </a:lnTo>
                  <a:lnTo>
                    <a:pt x="3" y="24"/>
                  </a:lnTo>
                  <a:lnTo>
                    <a:pt x="3" y="27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1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B0F0"/>
            </a:solidFill>
            <a:ln w="317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7"/>
            <p:cNvSpPr>
              <a:spLocks noEditPoints="1"/>
            </p:cNvSpPr>
            <p:nvPr/>
          </p:nvSpPr>
          <p:spPr bwMode="auto">
            <a:xfrm>
              <a:off x="6181725" y="3467101"/>
              <a:ext cx="12700" cy="19050"/>
            </a:xfrm>
            <a:custGeom>
              <a:avLst/>
              <a:gdLst>
                <a:gd name="T0" fmla="*/ 8 w 23"/>
                <a:gd name="T1" fmla="*/ 35 h 36"/>
                <a:gd name="T2" fmla="*/ 4 w 23"/>
                <a:gd name="T3" fmla="*/ 32 h 36"/>
                <a:gd name="T4" fmla="*/ 1 w 23"/>
                <a:gd name="T5" fmla="*/ 28 h 36"/>
                <a:gd name="T6" fmla="*/ 0 w 23"/>
                <a:gd name="T7" fmla="*/ 23 h 36"/>
                <a:gd name="T8" fmla="*/ 1 w 23"/>
                <a:gd name="T9" fmla="*/ 19 h 36"/>
                <a:gd name="T10" fmla="*/ 4 w 23"/>
                <a:gd name="T11" fmla="*/ 13 h 36"/>
                <a:gd name="T12" fmla="*/ 8 w 23"/>
                <a:gd name="T13" fmla="*/ 8 h 36"/>
                <a:gd name="T14" fmla="*/ 11 w 23"/>
                <a:gd name="T15" fmla="*/ 3 h 36"/>
                <a:gd name="T16" fmla="*/ 11 w 23"/>
                <a:gd name="T17" fmla="*/ 0 h 36"/>
                <a:gd name="T18" fmla="*/ 11 w 23"/>
                <a:gd name="T19" fmla="*/ 0 h 36"/>
                <a:gd name="T20" fmla="*/ 13 w 23"/>
                <a:gd name="T21" fmla="*/ 3 h 36"/>
                <a:gd name="T22" fmla="*/ 16 w 23"/>
                <a:gd name="T23" fmla="*/ 9 h 36"/>
                <a:gd name="T24" fmla="*/ 20 w 23"/>
                <a:gd name="T25" fmla="*/ 13 h 36"/>
                <a:gd name="T26" fmla="*/ 23 w 23"/>
                <a:gd name="T27" fmla="*/ 22 h 36"/>
                <a:gd name="T28" fmla="*/ 21 w 23"/>
                <a:gd name="T29" fmla="*/ 30 h 36"/>
                <a:gd name="T30" fmla="*/ 16 w 23"/>
                <a:gd name="T31" fmla="*/ 35 h 36"/>
                <a:gd name="T32" fmla="*/ 11 w 23"/>
                <a:gd name="T33" fmla="*/ 36 h 36"/>
                <a:gd name="T34" fmla="*/ 8 w 23"/>
                <a:gd name="T35" fmla="*/ 30 h 36"/>
                <a:gd name="T36" fmla="*/ 8 w 23"/>
                <a:gd name="T37" fmla="*/ 29 h 36"/>
                <a:gd name="T38" fmla="*/ 8 w 23"/>
                <a:gd name="T39" fmla="*/ 29 h 36"/>
                <a:gd name="T40" fmla="*/ 8 w 23"/>
                <a:gd name="T41" fmla="*/ 29 h 36"/>
                <a:gd name="T42" fmla="*/ 7 w 23"/>
                <a:gd name="T43" fmla="*/ 28 h 36"/>
                <a:gd name="T44" fmla="*/ 5 w 23"/>
                <a:gd name="T45" fmla="*/ 26 h 36"/>
                <a:gd name="T46" fmla="*/ 4 w 23"/>
                <a:gd name="T47" fmla="*/ 19 h 36"/>
                <a:gd name="T48" fmla="*/ 5 w 23"/>
                <a:gd name="T49" fmla="*/ 18 h 36"/>
                <a:gd name="T50" fmla="*/ 5 w 23"/>
                <a:gd name="T51" fmla="*/ 18 h 36"/>
                <a:gd name="T52" fmla="*/ 5 w 23"/>
                <a:gd name="T53" fmla="*/ 18 h 36"/>
                <a:gd name="T54" fmla="*/ 5 w 23"/>
                <a:gd name="T55" fmla="*/ 18 h 36"/>
                <a:gd name="T56" fmla="*/ 4 w 23"/>
                <a:gd name="T57" fmla="*/ 18 h 36"/>
                <a:gd name="T58" fmla="*/ 3 w 23"/>
                <a:gd name="T59" fmla="*/ 22 h 36"/>
                <a:gd name="T60" fmla="*/ 3 w 23"/>
                <a:gd name="T61" fmla="*/ 25 h 36"/>
                <a:gd name="T62" fmla="*/ 7 w 23"/>
                <a:gd name="T63" fmla="*/ 30 h 36"/>
                <a:gd name="T64" fmla="*/ 7 w 23"/>
                <a:gd name="T65" fmla="*/ 30 h 36"/>
                <a:gd name="T66" fmla="*/ 8 w 23"/>
                <a:gd name="T6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36">
                  <a:moveTo>
                    <a:pt x="11" y="36"/>
                  </a:moveTo>
                  <a:lnTo>
                    <a:pt x="8" y="35"/>
                  </a:lnTo>
                  <a:lnTo>
                    <a:pt x="5" y="33"/>
                  </a:lnTo>
                  <a:lnTo>
                    <a:pt x="4" y="32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19"/>
                  </a:lnTo>
                  <a:lnTo>
                    <a:pt x="3" y="15"/>
                  </a:lnTo>
                  <a:lnTo>
                    <a:pt x="4" y="13"/>
                  </a:lnTo>
                  <a:lnTo>
                    <a:pt x="5" y="10"/>
                  </a:lnTo>
                  <a:lnTo>
                    <a:pt x="8" y="8"/>
                  </a:lnTo>
                  <a:lnTo>
                    <a:pt x="10" y="5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3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7" y="10"/>
                  </a:lnTo>
                  <a:lnTo>
                    <a:pt x="20" y="13"/>
                  </a:lnTo>
                  <a:lnTo>
                    <a:pt x="20" y="16"/>
                  </a:lnTo>
                  <a:lnTo>
                    <a:pt x="23" y="22"/>
                  </a:lnTo>
                  <a:lnTo>
                    <a:pt x="23" y="26"/>
                  </a:lnTo>
                  <a:lnTo>
                    <a:pt x="21" y="30"/>
                  </a:lnTo>
                  <a:lnTo>
                    <a:pt x="18" y="33"/>
                  </a:lnTo>
                  <a:lnTo>
                    <a:pt x="16" y="35"/>
                  </a:lnTo>
                  <a:lnTo>
                    <a:pt x="13" y="35"/>
                  </a:lnTo>
                  <a:lnTo>
                    <a:pt x="11" y="36"/>
                  </a:lnTo>
                  <a:lnTo>
                    <a:pt x="11" y="36"/>
                  </a:lnTo>
                  <a:close/>
                  <a:moveTo>
                    <a:pt x="8" y="30"/>
                  </a:moveTo>
                  <a:lnTo>
                    <a:pt x="8" y="30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4" y="18"/>
                  </a:lnTo>
                  <a:lnTo>
                    <a:pt x="4" y="20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5"/>
                  </a:lnTo>
                  <a:lnTo>
                    <a:pt x="4" y="28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8" y="30"/>
                  </a:lnTo>
                  <a:close/>
                </a:path>
              </a:pathLst>
            </a:custGeom>
            <a:solidFill>
              <a:srgbClr val="00B0F0"/>
            </a:solidFill>
            <a:ln w="317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8"/>
            <p:cNvSpPr>
              <a:spLocks noEditPoints="1"/>
            </p:cNvSpPr>
            <p:nvPr/>
          </p:nvSpPr>
          <p:spPr bwMode="auto">
            <a:xfrm>
              <a:off x="6169025" y="3454401"/>
              <a:ext cx="12700" cy="19050"/>
            </a:xfrm>
            <a:custGeom>
              <a:avLst/>
              <a:gdLst>
                <a:gd name="T0" fmla="*/ 7 w 23"/>
                <a:gd name="T1" fmla="*/ 36 h 36"/>
                <a:gd name="T2" fmla="*/ 3 w 23"/>
                <a:gd name="T3" fmla="*/ 32 h 36"/>
                <a:gd name="T4" fmla="*/ 0 w 23"/>
                <a:gd name="T5" fmla="*/ 28 h 36"/>
                <a:gd name="T6" fmla="*/ 0 w 23"/>
                <a:gd name="T7" fmla="*/ 25 h 36"/>
                <a:gd name="T8" fmla="*/ 0 w 23"/>
                <a:gd name="T9" fmla="*/ 19 h 36"/>
                <a:gd name="T10" fmla="*/ 5 w 23"/>
                <a:gd name="T11" fmla="*/ 13 h 36"/>
                <a:gd name="T12" fmla="*/ 7 w 23"/>
                <a:gd name="T13" fmla="*/ 8 h 36"/>
                <a:gd name="T14" fmla="*/ 10 w 23"/>
                <a:gd name="T15" fmla="*/ 3 h 36"/>
                <a:gd name="T16" fmla="*/ 12 w 23"/>
                <a:gd name="T17" fmla="*/ 0 h 36"/>
                <a:gd name="T18" fmla="*/ 12 w 23"/>
                <a:gd name="T19" fmla="*/ 0 h 36"/>
                <a:gd name="T20" fmla="*/ 12 w 23"/>
                <a:gd name="T21" fmla="*/ 5 h 36"/>
                <a:gd name="T22" fmla="*/ 16 w 23"/>
                <a:gd name="T23" fmla="*/ 9 h 36"/>
                <a:gd name="T24" fmla="*/ 19 w 23"/>
                <a:gd name="T25" fmla="*/ 15 h 36"/>
                <a:gd name="T26" fmla="*/ 23 w 23"/>
                <a:gd name="T27" fmla="*/ 22 h 36"/>
                <a:gd name="T28" fmla="*/ 20 w 23"/>
                <a:gd name="T29" fmla="*/ 31 h 36"/>
                <a:gd name="T30" fmla="*/ 16 w 23"/>
                <a:gd name="T31" fmla="*/ 35 h 36"/>
                <a:gd name="T32" fmla="*/ 12 w 23"/>
                <a:gd name="T33" fmla="*/ 36 h 36"/>
                <a:gd name="T34" fmla="*/ 7 w 23"/>
                <a:gd name="T35" fmla="*/ 32 h 36"/>
                <a:gd name="T36" fmla="*/ 9 w 23"/>
                <a:gd name="T37" fmla="*/ 31 h 36"/>
                <a:gd name="T38" fmla="*/ 9 w 23"/>
                <a:gd name="T39" fmla="*/ 31 h 36"/>
                <a:gd name="T40" fmla="*/ 7 w 23"/>
                <a:gd name="T41" fmla="*/ 29 h 36"/>
                <a:gd name="T42" fmla="*/ 6 w 23"/>
                <a:gd name="T43" fmla="*/ 28 h 36"/>
                <a:gd name="T44" fmla="*/ 5 w 23"/>
                <a:gd name="T45" fmla="*/ 26 h 36"/>
                <a:gd name="T46" fmla="*/ 5 w 23"/>
                <a:gd name="T47" fmla="*/ 21 h 36"/>
                <a:gd name="T48" fmla="*/ 5 w 23"/>
                <a:gd name="T49" fmla="*/ 19 h 36"/>
                <a:gd name="T50" fmla="*/ 5 w 23"/>
                <a:gd name="T51" fmla="*/ 19 h 36"/>
                <a:gd name="T52" fmla="*/ 5 w 23"/>
                <a:gd name="T53" fmla="*/ 18 h 36"/>
                <a:gd name="T54" fmla="*/ 5 w 23"/>
                <a:gd name="T55" fmla="*/ 18 h 36"/>
                <a:gd name="T56" fmla="*/ 5 w 23"/>
                <a:gd name="T57" fmla="*/ 19 h 36"/>
                <a:gd name="T58" fmla="*/ 3 w 23"/>
                <a:gd name="T59" fmla="*/ 22 h 36"/>
                <a:gd name="T60" fmla="*/ 3 w 23"/>
                <a:gd name="T61" fmla="*/ 25 h 36"/>
                <a:gd name="T62" fmla="*/ 6 w 23"/>
                <a:gd name="T63" fmla="*/ 31 h 36"/>
                <a:gd name="T64" fmla="*/ 6 w 23"/>
                <a:gd name="T65" fmla="*/ 32 h 36"/>
                <a:gd name="T66" fmla="*/ 7 w 23"/>
                <a:gd name="T67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36">
                  <a:moveTo>
                    <a:pt x="10" y="36"/>
                  </a:moveTo>
                  <a:lnTo>
                    <a:pt x="7" y="36"/>
                  </a:lnTo>
                  <a:lnTo>
                    <a:pt x="6" y="35"/>
                  </a:lnTo>
                  <a:lnTo>
                    <a:pt x="3" y="32"/>
                  </a:lnTo>
                  <a:lnTo>
                    <a:pt x="2" y="31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3" y="16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8"/>
                  </a:lnTo>
                  <a:lnTo>
                    <a:pt x="9" y="6"/>
                  </a:lnTo>
                  <a:lnTo>
                    <a:pt x="10" y="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5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9" y="15"/>
                  </a:lnTo>
                  <a:lnTo>
                    <a:pt x="20" y="16"/>
                  </a:lnTo>
                  <a:lnTo>
                    <a:pt x="23" y="22"/>
                  </a:lnTo>
                  <a:lnTo>
                    <a:pt x="22" y="26"/>
                  </a:lnTo>
                  <a:lnTo>
                    <a:pt x="20" y="31"/>
                  </a:lnTo>
                  <a:lnTo>
                    <a:pt x="18" y="34"/>
                  </a:lnTo>
                  <a:lnTo>
                    <a:pt x="16" y="35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0" y="36"/>
                  </a:lnTo>
                  <a:close/>
                  <a:moveTo>
                    <a:pt x="7" y="32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5" y="21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5"/>
                  </a:lnTo>
                  <a:lnTo>
                    <a:pt x="3" y="29"/>
                  </a:lnTo>
                  <a:lnTo>
                    <a:pt x="6" y="31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7" y="32"/>
                  </a:lnTo>
                  <a:lnTo>
                    <a:pt x="7" y="32"/>
                  </a:lnTo>
                  <a:close/>
                </a:path>
              </a:pathLst>
            </a:custGeom>
            <a:solidFill>
              <a:srgbClr val="00B0F0"/>
            </a:solidFill>
            <a:ln w="317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9"/>
            <p:cNvSpPr>
              <a:spLocks noEditPoints="1"/>
            </p:cNvSpPr>
            <p:nvPr/>
          </p:nvSpPr>
          <p:spPr bwMode="auto">
            <a:xfrm>
              <a:off x="6170613" y="3482976"/>
              <a:ext cx="11113" cy="19050"/>
            </a:xfrm>
            <a:custGeom>
              <a:avLst/>
              <a:gdLst>
                <a:gd name="T0" fmla="*/ 7 w 21"/>
                <a:gd name="T1" fmla="*/ 35 h 35"/>
                <a:gd name="T2" fmla="*/ 3 w 21"/>
                <a:gd name="T3" fmla="*/ 32 h 35"/>
                <a:gd name="T4" fmla="*/ 0 w 21"/>
                <a:gd name="T5" fmla="*/ 26 h 35"/>
                <a:gd name="T6" fmla="*/ 0 w 21"/>
                <a:gd name="T7" fmla="*/ 23 h 35"/>
                <a:gd name="T8" fmla="*/ 0 w 21"/>
                <a:gd name="T9" fmla="*/ 19 h 35"/>
                <a:gd name="T10" fmla="*/ 3 w 21"/>
                <a:gd name="T11" fmla="*/ 13 h 35"/>
                <a:gd name="T12" fmla="*/ 7 w 21"/>
                <a:gd name="T13" fmla="*/ 7 h 35"/>
                <a:gd name="T14" fmla="*/ 10 w 21"/>
                <a:gd name="T15" fmla="*/ 1 h 35"/>
                <a:gd name="T16" fmla="*/ 10 w 21"/>
                <a:gd name="T17" fmla="*/ 0 h 35"/>
                <a:gd name="T18" fmla="*/ 10 w 21"/>
                <a:gd name="T19" fmla="*/ 0 h 35"/>
                <a:gd name="T20" fmla="*/ 11 w 21"/>
                <a:gd name="T21" fmla="*/ 3 h 35"/>
                <a:gd name="T22" fmla="*/ 14 w 21"/>
                <a:gd name="T23" fmla="*/ 9 h 35"/>
                <a:gd name="T24" fmla="*/ 18 w 21"/>
                <a:gd name="T25" fmla="*/ 13 h 35"/>
                <a:gd name="T26" fmla="*/ 21 w 21"/>
                <a:gd name="T27" fmla="*/ 20 h 35"/>
                <a:gd name="T28" fmla="*/ 20 w 21"/>
                <a:gd name="T29" fmla="*/ 30 h 35"/>
                <a:gd name="T30" fmla="*/ 14 w 21"/>
                <a:gd name="T31" fmla="*/ 35 h 35"/>
                <a:gd name="T32" fmla="*/ 11 w 21"/>
                <a:gd name="T33" fmla="*/ 35 h 35"/>
                <a:gd name="T34" fmla="*/ 7 w 21"/>
                <a:gd name="T35" fmla="*/ 30 h 35"/>
                <a:gd name="T36" fmla="*/ 7 w 21"/>
                <a:gd name="T37" fmla="*/ 29 h 35"/>
                <a:gd name="T38" fmla="*/ 7 w 21"/>
                <a:gd name="T39" fmla="*/ 29 h 35"/>
                <a:gd name="T40" fmla="*/ 7 w 21"/>
                <a:gd name="T41" fmla="*/ 29 h 35"/>
                <a:gd name="T42" fmla="*/ 5 w 21"/>
                <a:gd name="T43" fmla="*/ 27 h 35"/>
                <a:gd name="T44" fmla="*/ 4 w 21"/>
                <a:gd name="T45" fmla="*/ 24 h 35"/>
                <a:gd name="T46" fmla="*/ 3 w 21"/>
                <a:gd name="T47" fmla="*/ 19 h 35"/>
                <a:gd name="T48" fmla="*/ 4 w 21"/>
                <a:gd name="T49" fmla="*/ 17 h 35"/>
                <a:gd name="T50" fmla="*/ 4 w 21"/>
                <a:gd name="T51" fmla="*/ 17 h 35"/>
                <a:gd name="T52" fmla="*/ 4 w 21"/>
                <a:gd name="T53" fmla="*/ 17 h 35"/>
                <a:gd name="T54" fmla="*/ 4 w 21"/>
                <a:gd name="T55" fmla="*/ 17 h 35"/>
                <a:gd name="T56" fmla="*/ 4 w 21"/>
                <a:gd name="T57" fmla="*/ 17 h 35"/>
                <a:gd name="T58" fmla="*/ 1 w 21"/>
                <a:gd name="T59" fmla="*/ 22 h 35"/>
                <a:gd name="T60" fmla="*/ 1 w 21"/>
                <a:gd name="T61" fmla="*/ 24 h 35"/>
                <a:gd name="T62" fmla="*/ 5 w 21"/>
                <a:gd name="T63" fmla="*/ 30 h 35"/>
                <a:gd name="T64" fmla="*/ 5 w 21"/>
                <a:gd name="T65" fmla="*/ 30 h 35"/>
                <a:gd name="T66" fmla="*/ 7 w 21"/>
                <a:gd name="T67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" h="35">
                  <a:moveTo>
                    <a:pt x="10" y="35"/>
                  </a:moveTo>
                  <a:lnTo>
                    <a:pt x="7" y="35"/>
                  </a:lnTo>
                  <a:lnTo>
                    <a:pt x="4" y="33"/>
                  </a:lnTo>
                  <a:lnTo>
                    <a:pt x="3" y="32"/>
                  </a:lnTo>
                  <a:lnTo>
                    <a:pt x="1" y="29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5" y="10"/>
                  </a:lnTo>
                  <a:lnTo>
                    <a:pt x="7" y="7"/>
                  </a:lnTo>
                  <a:lnTo>
                    <a:pt x="8" y="4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3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6" y="10"/>
                  </a:lnTo>
                  <a:lnTo>
                    <a:pt x="18" y="13"/>
                  </a:lnTo>
                  <a:lnTo>
                    <a:pt x="20" y="16"/>
                  </a:lnTo>
                  <a:lnTo>
                    <a:pt x="21" y="20"/>
                  </a:lnTo>
                  <a:lnTo>
                    <a:pt x="21" y="26"/>
                  </a:lnTo>
                  <a:lnTo>
                    <a:pt x="20" y="30"/>
                  </a:lnTo>
                  <a:lnTo>
                    <a:pt x="17" y="33"/>
                  </a:lnTo>
                  <a:lnTo>
                    <a:pt x="14" y="35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10" y="35"/>
                  </a:lnTo>
                  <a:close/>
                  <a:moveTo>
                    <a:pt x="7" y="30"/>
                  </a:moveTo>
                  <a:lnTo>
                    <a:pt x="7" y="30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3" y="19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3" y="27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B0F0"/>
            </a:solidFill>
            <a:ln w="317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0625349" y="1973948"/>
            <a:ext cx="163513" cy="290513"/>
            <a:chOff x="6037263" y="3362326"/>
            <a:chExt cx="163513" cy="290513"/>
          </a:xfrm>
          <a:solidFill>
            <a:schemeClr val="bg2">
              <a:lumMod val="25000"/>
            </a:schemeClr>
          </a:solidFill>
        </p:grpSpPr>
        <p:sp>
          <p:nvSpPr>
            <p:cNvPr id="46" name="Freeform 14"/>
            <p:cNvSpPr>
              <a:spLocks noEditPoints="1"/>
            </p:cNvSpPr>
            <p:nvPr/>
          </p:nvSpPr>
          <p:spPr bwMode="auto">
            <a:xfrm>
              <a:off x="6037263" y="3362326"/>
              <a:ext cx="163513" cy="290513"/>
            </a:xfrm>
            <a:custGeom>
              <a:avLst/>
              <a:gdLst>
                <a:gd name="T0" fmla="*/ 1 w 309"/>
                <a:gd name="T1" fmla="*/ 495 h 548"/>
                <a:gd name="T2" fmla="*/ 1 w 309"/>
                <a:gd name="T3" fmla="*/ 442 h 548"/>
                <a:gd name="T4" fmla="*/ 77 w 309"/>
                <a:gd name="T5" fmla="*/ 439 h 548"/>
                <a:gd name="T6" fmla="*/ 77 w 309"/>
                <a:gd name="T7" fmla="*/ 410 h 548"/>
                <a:gd name="T8" fmla="*/ 77 w 309"/>
                <a:gd name="T9" fmla="*/ 192 h 548"/>
                <a:gd name="T10" fmla="*/ 76 w 309"/>
                <a:gd name="T11" fmla="*/ 0 h 548"/>
                <a:gd name="T12" fmla="*/ 128 w 309"/>
                <a:gd name="T13" fmla="*/ 0 h 548"/>
                <a:gd name="T14" fmla="*/ 166 w 309"/>
                <a:gd name="T15" fmla="*/ 0 h 548"/>
                <a:gd name="T16" fmla="*/ 192 w 309"/>
                <a:gd name="T17" fmla="*/ 0 h 548"/>
                <a:gd name="T18" fmla="*/ 192 w 309"/>
                <a:gd name="T19" fmla="*/ 60 h 548"/>
                <a:gd name="T20" fmla="*/ 238 w 309"/>
                <a:gd name="T21" fmla="*/ 60 h 548"/>
                <a:gd name="T22" fmla="*/ 278 w 309"/>
                <a:gd name="T23" fmla="*/ 60 h 548"/>
                <a:gd name="T24" fmla="*/ 278 w 309"/>
                <a:gd name="T25" fmla="*/ 126 h 548"/>
                <a:gd name="T26" fmla="*/ 267 w 309"/>
                <a:gd name="T27" fmla="*/ 126 h 548"/>
                <a:gd name="T28" fmla="*/ 267 w 309"/>
                <a:gd name="T29" fmla="*/ 83 h 548"/>
                <a:gd name="T30" fmla="*/ 192 w 309"/>
                <a:gd name="T31" fmla="*/ 83 h 548"/>
                <a:gd name="T32" fmla="*/ 192 w 309"/>
                <a:gd name="T33" fmla="*/ 263 h 548"/>
                <a:gd name="T34" fmla="*/ 194 w 309"/>
                <a:gd name="T35" fmla="*/ 441 h 548"/>
                <a:gd name="T36" fmla="*/ 237 w 309"/>
                <a:gd name="T37" fmla="*/ 442 h 548"/>
                <a:gd name="T38" fmla="*/ 309 w 309"/>
                <a:gd name="T39" fmla="*/ 442 h 548"/>
                <a:gd name="T40" fmla="*/ 309 w 309"/>
                <a:gd name="T41" fmla="*/ 491 h 548"/>
                <a:gd name="T42" fmla="*/ 309 w 309"/>
                <a:gd name="T43" fmla="*/ 547 h 548"/>
                <a:gd name="T44" fmla="*/ 120 w 309"/>
                <a:gd name="T45" fmla="*/ 548 h 548"/>
                <a:gd name="T46" fmla="*/ 0 w 309"/>
                <a:gd name="T47" fmla="*/ 547 h 548"/>
                <a:gd name="T48" fmla="*/ 1 w 309"/>
                <a:gd name="T49" fmla="*/ 495 h 548"/>
                <a:gd name="T50" fmla="*/ 267 w 309"/>
                <a:gd name="T51" fmla="*/ 491 h 548"/>
                <a:gd name="T52" fmla="*/ 267 w 309"/>
                <a:gd name="T53" fmla="*/ 462 h 548"/>
                <a:gd name="T54" fmla="*/ 120 w 309"/>
                <a:gd name="T55" fmla="*/ 462 h 548"/>
                <a:gd name="T56" fmla="*/ 204 w 309"/>
                <a:gd name="T57" fmla="*/ 462 h 548"/>
                <a:gd name="T58" fmla="*/ 24 w 309"/>
                <a:gd name="T59" fmla="*/ 462 h 548"/>
                <a:gd name="T60" fmla="*/ 24 w 309"/>
                <a:gd name="T61" fmla="*/ 492 h 548"/>
                <a:gd name="T62" fmla="*/ 24 w 309"/>
                <a:gd name="T63" fmla="*/ 520 h 548"/>
                <a:gd name="T64" fmla="*/ 120 w 309"/>
                <a:gd name="T65" fmla="*/ 520 h 548"/>
                <a:gd name="T66" fmla="*/ 267 w 309"/>
                <a:gd name="T67" fmla="*/ 518 h 548"/>
                <a:gd name="T68" fmla="*/ 267 w 309"/>
                <a:gd name="T69" fmla="*/ 491 h 548"/>
                <a:gd name="T70" fmla="*/ 163 w 309"/>
                <a:gd name="T71" fmla="*/ 232 h 548"/>
                <a:gd name="T72" fmla="*/ 163 w 309"/>
                <a:gd name="T73" fmla="*/ 31 h 548"/>
                <a:gd name="T74" fmla="*/ 135 w 309"/>
                <a:gd name="T75" fmla="*/ 31 h 548"/>
                <a:gd name="T76" fmla="*/ 106 w 309"/>
                <a:gd name="T77" fmla="*/ 31 h 548"/>
                <a:gd name="T78" fmla="*/ 106 w 309"/>
                <a:gd name="T79" fmla="*/ 232 h 548"/>
                <a:gd name="T80" fmla="*/ 106 w 309"/>
                <a:gd name="T81" fmla="*/ 441 h 548"/>
                <a:gd name="T82" fmla="*/ 136 w 309"/>
                <a:gd name="T83" fmla="*/ 441 h 548"/>
                <a:gd name="T84" fmla="*/ 165 w 309"/>
                <a:gd name="T85" fmla="*/ 441 h 548"/>
                <a:gd name="T86" fmla="*/ 163 w 309"/>
                <a:gd name="T87" fmla="*/ 232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9" h="548">
                  <a:moveTo>
                    <a:pt x="1" y="495"/>
                  </a:moveTo>
                  <a:lnTo>
                    <a:pt x="1" y="442"/>
                  </a:lnTo>
                  <a:lnTo>
                    <a:pt x="77" y="439"/>
                  </a:lnTo>
                  <a:lnTo>
                    <a:pt x="77" y="410"/>
                  </a:lnTo>
                  <a:lnTo>
                    <a:pt x="77" y="192"/>
                  </a:lnTo>
                  <a:lnTo>
                    <a:pt x="76" y="0"/>
                  </a:lnTo>
                  <a:lnTo>
                    <a:pt x="128" y="0"/>
                  </a:lnTo>
                  <a:lnTo>
                    <a:pt x="166" y="0"/>
                  </a:lnTo>
                  <a:lnTo>
                    <a:pt x="192" y="0"/>
                  </a:lnTo>
                  <a:lnTo>
                    <a:pt x="192" y="60"/>
                  </a:lnTo>
                  <a:lnTo>
                    <a:pt x="238" y="60"/>
                  </a:lnTo>
                  <a:lnTo>
                    <a:pt x="278" y="60"/>
                  </a:lnTo>
                  <a:lnTo>
                    <a:pt x="278" y="126"/>
                  </a:lnTo>
                  <a:lnTo>
                    <a:pt x="267" y="126"/>
                  </a:lnTo>
                  <a:lnTo>
                    <a:pt x="267" y="83"/>
                  </a:lnTo>
                  <a:lnTo>
                    <a:pt x="192" y="83"/>
                  </a:lnTo>
                  <a:lnTo>
                    <a:pt x="192" y="263"/>
                  </a:lnTo>
                  <a:lnTo>
                    <a:pt x="194" y="441"/>
                  </a:lnTo>
                  <a:lnTo>
                    <a:pt x="237" y="442"/>
                  </a:lnTo>
                  <a:lnTo>
                    <a:pt x="309" y="442"/>
                  </a:lnTo>
                  <a:lnTo>
                    <a:pt x="309" y="491"/>
                  </a:lnTo>
                  <a:lnTo>
                    <a:pt x="309" y="547"/>
                  </a:lnTo>
                  <a:lnTo>
                    <a:pt x="120" y="548"/>
                  </a:lnTo>
                  <a:lnTo>
                    <a:pt x="0" y="547"/>
                  </a:lnTo>
                  <a:lnTo>
                    <a:pt x="1" y="495"/>
                  </a:lnTo>
                  <a:close/>
                  <a:moveTo>
                    <a:pt x="267" y="491"/>
                  </a:moveTo>
                  <a:lnTo>
                    <a:pt x="267" y="462"/>
                  </a:lnTo>
                  <a:lnTo>
                    <a:pt x="120" y="462"/>
                  </a:lnTo>
                  <a:lnTo>
                    <a:pt x="204" y="462"/>
                  </a:lnTo>
                  <a:lnTo>
                    <a:pt x="24" y="462"/>
                  </a:lnTo>
                  <a:lnTo>
                    <a:pt x="24" y="492"/>
                  </a:lnTo>
                  <a:lnTo>
                    <a:pt x="24" y="520"/>
                  </a:lnTo>
                  <a:lnTo>
                    <a:pt x="120" y="520"/>
                  </a:lnTo>
                  <a:lnTo>
                    <a:pt x="267" y="518"/>
                  </a:lnTo>
                  <a:lnTo>
                    <a:pt x="267" y="491"/>
                  </a:lnTo>
                  <a:close/>
                  <a:moveTo>
                    <a:pt x="163" y="232"/>
                  </a:moveTo>
                  <a:lnTo>
                    <a:pt x="163" y="31"/>
                  </a:lnTo>
                  <a:lnTo>
                    <a:pt x="135" y="31"/>
                  </a:lnTo>
                  <a:lnTo>
                    <a:pt x="106" y="31"/>
                  </a:lnTo>
                  <a:lnTo>
                    <a:pt x="106" y="232"/>
                  </a:lnTo>
                  <a:lnTo>
                    <a:pt x="106" y="441"/>
                  </a:lnTo>
                  <a:lnTo>
                    <a:pt x="136" y="441"/>
                  </a:lnTo>
                  <a:lnTo>
                    <a:pt x="165" y="441"/>
                  </a:lnTo>
                  <a:lnTo>
                    <a:pt x="163" y="232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6"/>
            <p:cNvSpPr>
              <a:spLocks noEditPoints="1"/>
            </p:cNvSpPr>
            <p:nvPr/>
          </p:nvSpPr>
          <p:spPr bwMode="auto">
            <a:xfrm>
              <a:off x="6181725" y="3436938"/>
              <a:ext cx="11113" cy="19050"/>
            </a:xfrm>
            <a:custGeom>
              <a:avLst/>
              <a:gdLst>
                <a:gd name="T0" fmla="*/ 7 w 21"/>
                <a:gd name="T1" fmla="*/ 34 h 36"/>
                <a:gd name="T2" fmla="*/ 3 w 21"/>
                <a:gd name="T3" fmla="*/ 31 h 36"/>
                <a:gd name="T4" fmla="*/ 0 w 21"/>
                <a:gd name="T5" fmla="*/ 27 h 36"/>
                <a:gd name="T6" fmla="*/ 0 w 21"/>
                <a:gd name="T7" fmla="*/ 23 h 36"/>
                <a:gd name="T8" fmla="*/ 0 w 21"/>
                <a:gd name="T9" fmla="*/ 19 h 36"/>
                <a:gd name="T10" fmla="*/ 3 w 21"/>
                <a:gd name="T11" fmla="*/ 13 h 36"/>
                <a:gd name="T12" fmla="*/ 7 w 21"/>
                <a:gd name="T13" fmla="*/ 7 h 36"/>
                <a:gd name="T14" fmla="*/ 10 w 21"/>
                <a:gd name="T15" fmla="*/ 3 h 36"/>
                <a:gd name="T16" fmla="*/ 10 w 21"/>
                <a:gd name="T17" fmla="*/ 0 h 36"/>
                <a:gd name="T18" fmla="*/ 10 w 21"/>
                <a:gd name="T19" fmla="*/ 0 h 36"/>
                <a:gd name="T20" fmla="*/ 11 w 21"/>
                <a:gd name="T21" fmla="*/ 3 h 36"/>
                <a:gd name="T22" fmla="*/ 16 w 21"/>
                <a:gd name="T23" fmla="*/ 9 h 36"/>
                <a:gd name="T24" fmla="*/ 18 w 21"/>
                <a:gd name="T25" fmla="*/ 13 h 36"/>
                <a:gd name="T26" fmla="*/ 21 w 21"/>
                <a:gd name="T27" fmla="*/ 21 h 36"/>
                <a:gd name="T28" fmla="*/ 20 w 21"/>
                <a:gd name="T29" fmla="*/ 30 h 36"/>
                <a:gd name="T30" fmla="*/ 14 w 21"/>
                <a:gd name="T31" fmla="*/ 34 h 36"/>
                <a:gd name="T32" fmla="*/ 11 w 21"/>
                <a:gd name="T33" fmla="*/ 36 h 36"/>
                <a:gd name="T34" fmla="*/ 7 w 21"/>
                <a:gd name="T35" fmla="*/ 30 h 36"/>
                <a:gd name="T36" fmla="*/ 7 w 21"/>
                <a:gd name="T37" fmla="*/ 29 h 36"/>
                <a:gd name="T38" fmla="*/ 7 w 21"/>
                <a:gd name="T39" fmla="*/ 29 h 36"/>
                <a:gd name="T40" fmla="*/ 7 w 21"/>
                <a:gd name="T41" fmla="*/ 29 h 36"/>
                <a:gd name="T42" fmla="*/ 5 w 21"/>
                <a:gd name="T43" fmla="*/ 27 h 36"/>
                <a:gd name="T44" fmla="*/ 4 w 21"/>
                <a:gd name="T45" fmla="*/ 26 h 36"/>
                <a:gd name="T46" fmla="*/ 4 w 21"/>
                <a:gd name="T47" fmla="*/ 19 h 36"/>
                <a:gd name="T48" fmla="*/ 4 w 21"/>
                <a:gd name="T49" fmla="*/ 17 h 36"/>
                <a:gd name="T50" fmla="*/ 4 w 21"/>
                <a:gd name="T51" fmla="*/ 17 h 36"/>
                <a:gd name="T52" fmla="*/ 4 w 21"/>
                <a:gd name="T53" fmla="*/ 17 h 36"/>
                <a:gd name="T54" fmla="*/ 4 w 21"/>
                <a:gd name="T55" fmla="*/ 17 h 36"/>
                <a:gd name="T56" fmla="*/ 4 w 21"/>
                <a:gd name="T57" fmla="*/ 17 h 36"/>
                <a:gd name="T58" fmla="*/ 3 w 21"/>
                <a:gd name="T59" fmla="*/ 21 h 36"/>
                <a:gd name="T60" fmla="*/ 3 w 21"/>
                <a:gd name="T61" fmla="*/ 24 h 36"/>
                <a:gd name="T62" fmla="*/ 5 w 21"/>
                <a:gd name="T63" fmla="*/ 30 h 36"/>
                <a:gd name="T64" fmla="*/ 5 w 21"/>
                <a:gd name="T65" fmla="*/ 30 h 36"/>
                <a:gd name="T66" fmla="*/ 7 w 21"/>
                <a:gd name="T6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" h="36">
                  <a:moveTo>
                    <a:pt x="10" y="36"/>
                  </a:moveTo>
                  <a:lnTo>
                    <a:pt x="7" y="34"/>
                  </a:lnTo>
                  <a:lnTo>
                    <a:pt x="4" y="33"/>
                  </a:lnTo>
                  <a:lnTo>
                    <a:pt x="3" y="31"/>
                  </a:lnTo>
                  <a:lnTo>
                    <a:pt x="1" y="29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5" y="10"/>
                  </a:lnTo>
                  <a:lnTo>
                    <a:pt x="7" y="7"/>
                  </a:lnTo>
                  <a:lnTo>
                    <a:pt x="8" y="4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3"/>
                  </a:lnTo>
                  <a:lnTo>
                    <a:pt x="14" y="9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8" y="13"/>
                  </a:lnTo>
                  <a:lnTo>
                    <a:pt x="20" y="16"/>
                  </a:lnTo>
                  <a:lnTo>
                    <a:pt x="21" y="21"/>
                  </a:lnTo>
                  <a:lnTo>
                    <a:pt x="21" y="26"/>
                  </a:lnTo>
                  <a:lnTo>
                    <a:pt x="20" y="30"/>
                  </a:lnTo>
                  <a:lnTo>
                    <a:pt x="17" y="33"/>
                  </a:lnTo>
                  <a:lnTo>
                    <a:pt x="14" y="34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0" y="36"/>
                  </a:lnTo>
                  <a:close/>
                  <a:moveTo>
                    <a:pt x="7" y="30"/>
                  </a:moveTo>
                  <a:lnTo>
                    <a:pt x="7" y="30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3" y="23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1" y="23"/>
                  </a:lnTo>
                  <a:lnTo>
                    <a:pt x="3" y="24"/>
                  </a:lnTo>
                  <a:lnTo>
                    <a:pt x="3" y="27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1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B0F0"/>
            </a:solidFill>
            <a:ln w="317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7"/>
            <p:cNvSpPr>
              <a:spLocks noEditPoints="1"/>
            </p:cNvSpPr>
            <p:nvPr/>
          </p:nvSpPr>
          <p:spPr bwMode="auto">
            <a:xfrm>
              <a:off x="6181725" y="3467101"/>
              <a:ext cx="12700" cy="19050"/>
            </a:xfrm>
            <a:custGeom>
              <a:avLst/>
              <a:gdLst>
                <a:gd name="T0" fmla="*/ 8 w 23"/>
                <a:gd name="T1" fmla="*/ 35 h 36"/>
                <a:gd name="T2" fmla="*/ 4 w 23"/>
                <a:gd name="T3" fmla="*/ 32 h 36"/>
                <a:gd name="T4" fmla="*/ 1 w 23"/>
                <a:gd name="T5" fmla="*/ 28 h 36"/>
                <a:gd name="T6" fmla="*/ 0 w 23"/>
                <a:gd name="T7" fmla="*/ 23 h 36"/>
                <a:gd name="T8" fmla="*/ 1 w 23"/>
                <a:gd name="T9" fmla="*/ 19 h 36"/>
                <a:gd name="T10" fmla="*/ 4 w 23"/>
                <a:gd name="T11" fmla="*/ 13 h 36"/>
                <a:gd name="T12" fmla="*/ 8 w 23"/>
                <a:gd name="T13" fmla="*/ 8 h 36"/>
                <a:gd name="T14" fmla="*/ 11 w 23"/>
                <a:gd name="T15" fmla="*/ 3 h 36"/>
                <a:gd name="T16" fmla="*/ 11 w 23"/>
                <a:gd name="T17" fmla="*/ 0 h 36"/>
                <a:gd name="T18" fmla="*/ 11 w 23"/>
                <a:gd name="T19" fmla="*/ 0 h 36"/>
                <a:gd name="T20" fmla="*/ 13 w 23"/>
                <a:gd name="T21" fmla="*/ 3 h 36"/>
                <a:gd name="T22" fmla="*/ 16 w 23"/>
                <a:gd name="T23" fmla="*/ 9 h 36"/>
                <a:gd name="T24" fmla="*/ 20 w 23"/>
                <a:gd name="T25" fmla="*/ 13 h 36"/>
                <a:gd name="T26" fmla="*/ 23 w 23"/>
                <a:gd name="T27" fmla="*/ 22 h 36"/>
                <a:gd name="T28" fmla="*/ 21 w 23"/>
                <a:gd name="T29" fmla="*/ 30 h 36"/>
                <a:gd name="T30" fmla="*/ 16 w 23"/>
                <a:gd name="T31" fmla="*/ 35 h 36"/>
                <a:gd name="T32" fmla="*/ 11 w 23"/>
                <a:gd name="T33" fmla="*/ 36 h 36"/>
                <a:gd name="T34" fmla="*/ 8 w 23"/>
                <a:gd name="T35" fmla="*/ 30 h 36"/>
                <a:gd name="T36" fmla="*/ 8 w 23"/>
                <a:gd name="T37" fmla="*/ 29 h 36"/>
                <a:gd name="T38" fmla="*/ 8 w 23"/>
                <a:gd name="T39" fmla="*/ 29 h 36"/>
                <a:gd name="T40" fmla="*/ 8 w 23"/>
                <a:gd name="T41" fmla="*/ 29 h 36"/>
                <a:gd name="T42" fmla="*/ 7 w 23"/>
                <a:gd name="T43" fmla="*/ 28 h 36"/>
                <a:gd name="T44" fmla="*/ 5 w 23"/>
                <a:gd name="T45" fmla="*/ 26 h 36"/>
                <a:gd name="T46" fmla="*/ 4 w 23"/>
                <a:gd name="T47" fmla="*/ 19 h 36"/>
                <a:gd name="T48" fmla="*/ 5 w 23"/>
                <a:gd name="T49" fmla="*/ 18 h 36"/>
                <a:gd name="T50" fmla="*/ 5 w 23"/>
                <a:gd name="T51" fmla="*/ 18 h 36"/>
                <a:gd name="T52" fmla="*/ 5 w 23"/>
                <a:gd name="T53" fmla="*/ 18 h 36"/>
                <a:gd name="T54" fmla="*/ 5 w 23"/>
                <a:gd name="T55" fmla="*/ 18 h 36"/>
                <a:gd name="T56" fmla="*/ 4 w 23"/>
                <a:gd name="T57" fmla="*/ 18 h 36"/>
                <a:gd name="T58" fmla="*/ 3 w 23"/>
                <a:gd name="T59" fmla="*/ 22 h 36"/>
                <a:gd name="T60" fmla="*/ 3 w 23"/>
                <a:gd name="T61" fmla="*/ 25 h 36"/>
                <a:gd name="T62" fmla="*/ 7 w 23"/>
                <a:gd name="T63" fmla="*/ 30 h 36"/>
                <a:gd name="T64" fmla="*/ 7 w 23"/>
                <a:gd name="T65" fmla="*/ 30 h 36"/>
                <a:gd name="T66" fmla="*/ 8 w 23"/>
                <a:gd name="T6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36">
                  <a:moveTo>
                    <a:pt x="11" y="36"/>
                  </a:moveTo>
                  <a:lnTo>
                    <a:pt x="8" y="35"/>
                  </a:lnTo>
                  <a:lnTo>
                    <a:pt x="5" y="33"/>
                  </a:lnTo>
                  <a:lnTo>
                    <a:pt x="4" y="32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19"/>
                  </a:lnTo>
                  <a:lnTo>
                    <a:pt x="3" y="15"/>
                  </a:lnTo>
                  <a:lnTo>
                    <a:pt x="4" y="13"/>
                  </a:lnTo>
                  <a:lnTo>
                    <a:pt x="5" y="10"/>
                  </a:lnTo>
                  <a:lnTo>
                    <a:pt x="8" y="8"/>
                  </a:lnTo>
                  <a:lnTo>
                    <a:pt x="10" y="5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3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7" y="10"/>
                  </a:lnTo>
                  <a:lnTo>
                    <a:pt x="20" y="13"/>
                  </a:lnTo>
                  <a:lnTo>
                    <a:pt x="20" y="16"/>
                  </a:lnTo>
                  <a:lnTo>
                    <a:pt x="23" y="22"/>
                  </a:lnTo>
                  <a:lnTo>
                    <a:pt x="23" y="26"/>
                  </a:lnTo>
                  <a:lnTo>
                    <a:pt x="21" y="30"/>
                  </a:lnTo>
                  <a:lnTo>
                    <a:pt x="18" y="33"/>
                  </a:lnTo>
                  <a:lnTo>
                    <a:pt x="16" y="35"/>
                  </a:lnTo>
                  <a:lnTo>
                    <a:pt x="13" y="35"/>
                  </a:lnTo>
                  <a:lnTo>
                    <a:pt x="11" y="36"/>
                  </a:lnTo>
                  <a:lnTo>
                    <a:pt x="11" y="36"/>
                  </a:lnTo>
                  <a:close/>
                  <a:moveTo>
                    <a:pt x="8" y="30"/>
                  </a:moveTo>
                  <a:lnTo>
                    <a:pt x="8" y="30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4" y="18"/>
                  </a:lnTo>
                  <a:lnTo>
                    <a:pt x="4" y="20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5"/>
                  </a:lnTo>
                  <a:lnTo>
                    <a:pt x="4" y="28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8" y="30"/>
                  </a:lnTo>
                  <a:close/>
                </a:path>
              </a:pathLst>
            </a:custGeom>
            <a:solidFill>
              <a:srgbClr val="00B0F0"/>
            </a:solidFill>
            <a:ln w="317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18"/>
            <p:cNvSpPr>
              <a:spLocks noEditPoints="1"/>
            </p:cNvSpPr>
            <p:nvPr/>
          </p:nvSpPr>
          <p:spPr bwMode="auto">
            <a:xfrm>
              <a:off x="6169025" y="3454401"/>
              <a:ext cx="12700" cy="19050"/>
            </a:xfrm>
            <a:custGeom>
              <a:avLst/>
              <a:gdLst>
                <a:gd name="T0" fmla="*/ 7 w 23"/>
                <a:gd name="T1" fmla="*/ 36 h 36"/>
                <a:gd name="T2" fmla="*/ 3 w 23"/>
                <a:gd name="T3" fmla="*/ 32 h 36"/>
                <a:gd name="T4" fmla="*/ 0 w 23"/>
                <a:gd name="T5" fmla="*/ 28 h 36"/>
                <a:gd name="T6" fmla="*/ 0 w 23"/>
                <a:gd name="T7" fmla="*/ 25 h 36"/>
                <a:gd name="T8" fmla="*/ 0 w 23"/>
                <a:gd name="T9" fmla="*/ 19 h 36"/>
                <a:gd name="T10" fmla="*/ 5 w 23"/>
                <a:gd name="T11" fmla="*/ 13 h 36"/>
                <a:gd name="T12" fmla="*/ 7 w 23"/>
                <a:gd name="T13" fmla="*/ 8 h 36"/>
                <a:gd name="T14" fmla="*/ 10 w 23"/>
                <a:gd name="T15" fmla="*/ 3 h 36"/>
                <a:gd name="T16" fmla="*/ 12 w 23"/>
                <a:gd name="T17" fmla="*/ 0 h 36"/>
                <a:gd name="T18" fmla="*/ 12 w 23"/>
                <a:gd name="T19" fmla="*/ 0 h 36"/>
                <a:gd name="T20" fmla="*/ 12 w 23"/>
                <a:gd name="T21" fmla="*/ 5 h 36"/>
                <a:gd name="T22" fmla="*/ 16 w 23"/>
                <a:gd name="T23" fmla="*/ 9 h 36"/>
                <a:gd name="T24" fmla="*/ 19 w 23"/>
                <a:gd name="T25" fmla="*/ 15 h 36"/>
                <a:gd name="T26" fmla="*/ 23 w 23"/>
                <a:gd name="T27" fmla="*/ 22 h 36"/>
                <a:gd name="T28" fmla="*/ 20 w 23"/>
                <a:gd name="T29" fmla="*/ 31 h 36"/>
                <a:gd name="T30" fmla="*/ 16 w 23"/>
                <a:gd name="T31" fmla="*/ 35 h 36"/>
                <a:gd name="T32" fmla="*/ 12 w 23"/>
                <a:gd name="T33" fmla="*/ 36 h 36"/>
                <a:gd name="T34" fmla="*/ 7 w 23"/>
                <a:gd name="T35" fmla="*/ 32 h 36"/>
                <a:gd name="T36" fmla="*/ 9 w 23"/>
                <a:gd name="T37" fmla="*/ 31 h 36"/>
                <a:gd name="T38" fmla="*/ 9 w 23"/>
                <a:gd name="T39" fmla="*/ 31 h 36"/>
                <a:gd name="T40" fmla="*/ 7 w 23"/>
                <a:gd name="T41" fmla="*/ 29 h 36"/>
                <a:gd name="T42" fmla="*/ 6 w 23"/>
                <a:gd name="T43" fmla="*/ 28 h 36"/>
                <a:gd name="T44" fmla="*/ 5 w 23"/>
                <a:gd name="T45" fmla="*/ 26 h 36"/>
                <a:gd name="T46" fmla="*/ 5 w 23"/>
                <a:gd name="T47" fmla="*/ 21 h 36"/>
                <a:gd name="T48" fmla="*/ 5 w 23"/>
                <a:gd name="T49" fmla="*/ 19 h 36"/>
                <a:gd name="T50" fmla="*/ 5 w 23"/>
                <a:gd name="T51" fmla="*/ 19 h 36"/>
                <a:gd name="T52" fmla="*/ 5 w 23"/>
                <a:gd name="T53" fmla="*/ 18 h 36"/>
                <a:gd name="T54" fmla="*/ 5 w 23"/>
                <a:gd name="T55" fmla="*/ 18 h 36"/>
                <a:gd name="T56" fmla="*/ 5 w 23"/>
                <a:gd name="T57" fmla="*/ 19 h 36"/>
                <a:gd name="T58" fmla="*/ 3 w 23"/>
                <a:gd name="T59" fmla="*/ 22 h 36"/>
                <a:gd name="T60" fmla="*/ 3 w 23"/>
                <a:gd name="T61" fmla="*/ 25 h 36"/>
                <a:gd name="T62" fmla="*/ 6 w 23"/>
                <a:gd name="T63" fmla="*/ 31 h 36"/>
                <a:gd name="T64" fmla="*/ 6 w 23"/>
                <a:gd name="T65" fmla="*/ 32 h 36"/>
                <a:gd name="T66" fmla="*/ 7 w 23"/>
                <a:gd name="T67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36">
                  <a:moveTo>
                    <a:pt x="10" y="36"/>
                  </a:moveTo>
                  <a:lnTo>
                    <a:pt x="7" y="36"/>
                  </a:lnTo>
                  <a:lnTo>
                    <a:pt x="6" y="35"/>
                  </a:lnTo>
                  <a:lnTo>
                    <a:pt x="3" y="32"/>
                  </a:lnTo>
                  <a:lnTo>
                    <a:pt x="2" y="31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3" y="16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8"/>
                  </a:lnTo>
                  <a:lnTo>
                    <a:pt x="9" y="6"/>
                  </a:lnTo>
                  <a:lnTo>
                    <a:pt x="10" y="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5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9" y="15"/>
                  </a:lnTo>
                  <a:lnTo>
                    <a:pt x="20" y="16"/>
                  </a:lnTo>
                  <a:lnTo>
                    <a:pt x="23" y="22"/>
                  </a:lnTo>
                  <a:lnTo>
                    <a:pt x="22" y="26"/>
                  </a:lnTo>
                  <a:lnTo>
                    <a:pt x="20" y="31"/>
                  </a:lnTo>
                  <a:lnTo>
                    <a:pt x="18" y="34"/>
                  </a:lnTo>
                  <a:lnTo>
                    <a:pt x="16" y="35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0" y="36"/>
                  </a:lnTo>
                  <a:close/>
                  <a:moveTo>
                    <a:pt x="7" y="32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5" y="21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5"/>
                  </a:lnTo>
                  <a:lnTo>
                    <a:pt x="3" y="29"/>
                  </a:lnTo>
                  <a:lnTo>
                    <a:pt x="6" y="31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7" y="32"/>
                  </a:lnTo>
                  <a:lnTo>
                    <a:pt x="7" y="32"/>
                  </a:lnTo>
                  <a:close/>
                </a:path>
              </a:pathLst>
            </a:custGeom>
            <a:solidFill>
              <a:srgbClr val="00B0F0"/>
            </a:solidFill>
            <a:ln w="317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9"/>
            <p:cNvSpPr>
              <a:spLocks noEditPoints="1"/>
            </p:cNvSpPr>
            <p:nvPr/>
          </p:nvSpPr>
          <p:spPr bwMode="auto">
            <a:xfrm>
              <a:off x="6170613" y="3482976"/>
              <a:ext cx="11113" cy="19050"/>
            </a:xfrm>
            <a:custGeom>
              <a:avLst/>
              <a:gdLst>
                <a:gd name="T0" fmla="*/ 7 w 21"/>
                <a:gd name="T1" fmla="*/ 35 h 35"/>
                <a:gd name="T2" fmla="*/ 3 w 21"/>
                <a:gd name="T3" fmla="*/ 32 h 35"/>
                <a:gd name="T4" fmla="*/ 0 w 21"/>
                <a:gd name="T5" fmla="*/ 26 h 35"/>
                <a:gd name="T6" fmla="*/ 0 w 21"/>
                <a:gd name="T7" fmla="*/ 23 h 35"/>
                <a:gd name="T8" fmla="*/ 0 w 21"/>
                <a:gd name="T9" fmla="*/ 19 h 35"/>
                <a:gd name="T10" fmla="*/ 3 w 21"/>
                <a:gd name="T11" fmla="*/ 13 h 35"/>
                <a:gd name="T12" fmla="*/ 7 w 21"/>
                <a:gd name="T13" fmla="*/ 7 h 35"/>
                <a:gd name="T14" fmla="*/ 10 w 21"/>
                <a:gd name="T15" fmla="*/ 1 h 35"/>
                <a:gd name="T16" fmla="*/ 10 w 21"/>
                <a:gd name="T17" fmla="*/ 0 h 35"/>
                <a:gd name="T18" fmla="*/ 10 w 21"/>
                <a:gd name="T19" fmla="*/ 0 h 35"/>
                <a:gd name="T20" fmla="*/ 11 w 21"/>
                <a:gd name="T21" fmla="*/ 3 h 35"/>
                <a:gd name="T22" fmla="*/ 14 w 21"/>
                <a:gd name="T23" fmla="*/ 9 h 35"/>
                <a:gd name="T24" fmla="*/ 18 w 21"/>
                <a:gd name="T25" fmla="*/ 13 h 35"/>
                <a:gd name="T26" fmla="*/ 21 w 21"/>
                <a:gd name="T27" fmla="*/ 20 h 35"/>
                <a:gd name="T28" fmla="*/ 20 w 21"/>
                <a:gd name="T29" fmla="*/ 30 h 35"/>
                <a:gd name="T30" fmla="*/ 14 w 21"/>
                <a:gd name="T31" fmla="*/ 35 h 35"/>
                <a:gd name="T32" fmla="*/ 11 w 21"/>
                <a:gd name="T33" fmla="*/ 35 h 35"/>
                <a:gd name="T34" fmla="*/ 7 w 21"/>
                <a:gd name="T35" fmla="*/ 30 h 35"/>
                <a:gd name="T36" fmla="*/ 7 w 21"/>
                <a:gd name="T37" fmla="*/ 29 h 35"/>
                <a:gd name="T38" fmla="*/ 7 w 21"/>
                <a:gd name="T39" fmla="*/ 29 h 35"/>
                <a:gd name="T40" fmla="*/ 7 w 21"/>
                <a:gd name="T41" fmla="*/ 29 h 35"/>
                <a:gd name="T42" fmla="*/ 5 w 21"/>
                <a:gd name="T43" fmla="*/ 27 h 35"/>
                <a:gd name="T44" fmla="*/ 4 w 21"/>
                <a:gd name="T45" fmla="*/ 24 h 35"/>
                <a:gd name="T46" fmla="*/ 3 w 21"/>
                <a:gd name="T47" fmla="*/ 19 h 35"/>
                <a:gd name="T48" fmla="*/ 4 w 21"/>
                <a:gd name="T49" fmla="*/ 17 h 35"/>
                <a:gd name="T50" fmla="*/ 4 w 21"/>
                <a:gd name="T51" fmla="*/ 17 h 35"/>
                <a:gd name="T52" fmla="*/ 4 w 21"/>
                <a:gd name="T53" fmla="*/ 17 h 35"/>
                <a:gd name="T54" fmla="*/ 4 w 21"/>
                <a:gd name="T55" fmla="*/ 17 h 35"/>
                <a:gd name="T56" fmla="*/ 4 w 21"/>
                <a:gd name="T57" fmla="*/ 17 h 35"/>
                <a:gd name="T58" fmla="*/ 1 w 21"/>
                <a:gd name="T59" fmla="*/ 22 h 35"/>
                <a:gd name="T60" fmla="*/ 1 w 21"/>
                <a:gd name="T61" fmla="*/ 24 h 35"/>
                <a:gd name="T62" fmla="*/ 5 w 21"/>
                <a:gd name="T63" fmla="*/ 30 h 35"/>
                <a:gd name="T64" fmla="*/ 5 w 21"/>
                <a:gd name="T65" fmla="*/ 30 h 35"/>
                <a:gd name="T66" fmla="*/ 7 w 21"/>
                <a:gd name="T67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" h="35">
                  <a:moveTo>
                    <a:pt x="10" y="35"/>
                  </a:moveTo>
                  <a:lnTo>
                    <a:pt x="7" y="35"/>
                  </a:lnTo>
                  <a:lnTo>
                    <a:pt x="4" y="33"/>
                  </a:lnTo>
                  <a:lnTo>
                    <a:pt x="3" y="32"/>
                  </a:lnTo>
                  <a:lnTo>
                    <a:pt x="1" y="29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5" y="10"/>
                  </a:lnTo>
                  <a:lnTo>
                    <a:pt x="7" y="7"/>
                  </a:lnTo>
                  <a:lnTo>
                    <a:pt x="8" y="4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3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6" y="10"/>
                  </a:lnTo>
                  <a:lnTo>
                    <a:pt x="18" y="13"/>
                  </a:lnTo>
                  <a:lnTo>
                    <a:pt x="20" y="16"/>
                  </a:lnTo>
                  <a:lnTo>
                    <a:pt x="21" y="20"/>
                  </a:lnTo>
                  <a:lnTo>
                    <a:pt x="21" y="26"/>
                  </a:lnTo>
                  <a:lnTo>
                    <a:pt x="20" y="30"/>
                  </a:lnTo>
                  <a:lnTo>
                    <a:pt x="17" y="33"/>
                  </a:lnTo>
                  <a:lnTo>
                    <a:pt x="14" y="35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10" y="35"/>
                  </a:lnTo>
                  <a:close/>
                  <a:moveTo>
                    <a:pt x="7" y="30"/>
                  </a:moveTo>
                  <a:lnTo>
                    <a:pt x="7" y="30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3" y="19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3" y="27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B0F0"/>
            </a:solidFill>
            <a:ln w="317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0578277" y="1151772"/>
            <a:ext cx="163513" cy="290513"/>
            <a:chOff x="6037263" y="3362326"/>
            <a:chExt cx="163513" cy="290513"/>
          </a:xfrm>
          <a:solidFill>
            <a:schemeClr val="bg2">
              <a:lumMod val="25000"/>
            </a:schemeClr>
          </a:solidFill>
        </p:grpSpPr>
        <p:sp>
          <p:nvSpPr>
            <p:cNvPr id="55" name="Freeform 14"/>
            <p:cNvSpPr>
              <a:spLocks noEditPoints="1"/>
            </p:cNvSpPr>
            <p:nvPr/>
          </p:nvSpPr>
          <p:spPr bwMode="auto">
            <a:xfrm>
              <a:off x="6037263" y="3362326"/>
              <a:ext cx="163513" cy="290513"/>
            </a:xfrm>
            <a:custGeom>
              <a:avLst/>
              <a:gdLst>
                <a:gd name="T0" fmla="*/ 1 w 309"/>
                <a:gd name="T1" fmla="*/ 495 h 548"/>
                <a:gd name="T2" fmla="*/ 1 w 309"/>
                <a:gd name="T3" fmla="*/ 442 h 548"/>
                <a:gd name="T4" fmla="*/ 77 w 309"/>
                <a:gd name="T5" fmla="*/ 439 h 548"/>
                <a:gd name="T6" fmla="*/ 77 w 309"/>
                <a:gd name="T7" fmla="*/ 410 h 548"/>
                <a:gd name="T8" fmla="*/ 77 w 309"/>
                <a:gd name="T9" fmla="*/ 192 h 548"/>
                <a:gd name="T10" fmla="*/ 76 w 309"/>
                <a:gd name="T11" fmla="*/ 0 h 548"/>
                <a:gd name="T12" fmla="*/ 128 w 309"/>
                <a:gd name="T13" fmla="*/ 0 h 548"/>
                <a:gd name="T14" fmla="*/ 166 w 309"/>
                <a:gd name="T15" fmla="*/ 0 h 548"/>
                <a:gd name="T16" fmla="*/ 192 w 309"/>
                <a:gd name="T17" fmla="*/ 0 h 548"/>
                <a:gd name="T18" fmla="*/ 192 w 309"/>
                <a:gd name="T19" fmla="*/ 60 h 548"/>
                <a:gd name="T20" fmla="*/ 238 w 309"/>
                <a:gd name="T21" fmla="*/ 60 h 548"/>
                <a:gd name="T22" fmla="*/ 278 w 309"/>
                <a:gd name="T23" fmla="*/ 60 h 548"/>
                <a:gd name="T24" fmla="*/ 278 w 309"/>
                <a:gd name="T25" fmla="*/ 126 h 548"/>
                <a:gd name="T26" fmla="*/ 267 w 309"/>
                <a:gd name="T27" fmla="*/ 126 h 548"/>
                <a:gd name="T28" fmla="*/ 267 w 309"/>
                <a:gd name="T29" fmla="*/ 83 h 548"/>
                <a:gd name="T30" fmla="*/ 192 w 309"/>
                <a:gd name="T31" fmla="*/ 83 h 548"/>
                <a:gd name="T32" fmla="*/ 192 w 309"/>
                <a:gd name="T33" fmla="*/ 263 h 548"/>
                <a:gd name="T34" fmla="*/ 194 w 309"/>
                <a:gd name="T35" fmla="*/ 441 h 548"/>
                <a:gd name="T36" fmla="*/ 237 w 309"/>
                <a:gd name="T37" fmla="*/ 442 h 548"/>
                <a:gd name="T38" fmla="*/ 309 w 309"/>
                <a:gd name="T39" fmla="*/ 442 h 548"/>
                <a:gd name="T40" fmla="*/ 309 w 309"/>
                <a:gd name="T41" fmla="*/ 491 h 548"/>
                <a:gd name="T42" fmla="*/ 309 w 309"/>
                <a:gd name="T43" fmla="*/ 547 h 548"/>
                <a:gd name="T44" fmla="*/ 120 w 309"/>
                <a:gd name="T45" fmla="*/ 548 h 548"/>
                <a:gd name="T46" fmla="*/ 0 w 309"/>
                <a:gd name="T47" fmla="*/ 547 h 548"/>
                <a:gd name="T48" fmla="*/ 1 w 309"/>
                <a:gd name="T49" fmla="*/ 495 h 548"/>
                <a:gd name="T50" fmla="*/ 267 w 309"/>
                <a:gd name="T51" fmla="*/ 491 h 548"/>
                <a:gd name="T52" fmla="*/ 267 w 309"/>
                <a:gd name="T53" fmla="*/ 462 h 548"/>
                <a:gd name="T54" fmla="*/ 120 w 309"/>
                <a:gd name="T55" fmla="*/ 462 h 548"/>
                <a:gd name="T56" fmla="*/ 204 w 309"/>
                <a:gd name="T57" fmla="*/ 462 h 548"/>
                <a:gd name="T58" fmla="*/ 24 w 309"/>
                <a:gd name="T59" fmla="*/ 462 h 548"/>
                <a:gd name="T60" fmla="*/ 24 w 309"/>
                <a:gd name="T61" fmla="*/ 492 h 548"/>
                <a:gd name="T62" fmla="*/ 24 w 309"/>
                <a:gd name="T63" fmla="*/ 520 h 548"/>
                <a:gd name="T64" fmla="*/ 120 w 309"/>
                <a:gd name="T65" fmla="*/ 520 h 548"/>
                <a:gd name="T66" fmla="*/ 267 w 309"/>
                <a:gd name="T67" fmla="*/ 518 h 548"/>
                <a:gd name="T68" fmla="*/ 267 w 309"/>
                <a:gd name="T69" fmla="*/ 491 h 548"/>
                <a:gd name="T70" fmla="*/ 163 w 309"/>
                <a:gd name="T71" fmla="*/ 232 h 548"/>
                <a:gd name="T72" fmla="*/ 163 w 309"/>
                <a:gd name="T73" fmla="*/ 31 h 548"/>
                <a:gd name="T74" fmla="*/ 135 w 309"/>
                <a:gd name="T75" fmla="*/ 31 h 548"/>
                <a:gd name="T76" fmla="*/ 106 w 309"/>
                <a:gd name="T77" fmla="*/ 31 h 548"/>
                <a:gd name="T78" fmla="*/ 106 w 309"/>
                <a:gd name="T79" fmla="*/ 232 h 548"/>
                <a:gd name="T80" fmla="*/ 106 w 309"/>
                <a:gd name="T81" fmla="*/ 441 h 548"/>
                <a:gd name="T82" fmla="*/ 136 w 309"/>
                <a:gd name="T83" fmla="*/ 441 h 548"/>
                <a:gd name="T84" fmla="*/ 165 w 309"/>
                <a:gd name="T85" fmla="*/ 441 h 548"/>
                <a:gd name="T86" fmla="*/ 163 w 309"/>
                <a:gd name="T87" fmla="*/ 232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9" h="548">
                  <a:moveTo>
                    <a:pt x="1" y="495"/>
                  </a:moveTo>
                  <a:lnTo>
                    <a:pt x="1" y="442"/>
                  </a:lnTo>
                  <a:lnTo>
                    <a:pt x="77" y="439"/>
                  </a:lnTo>
                  <a:lnTo>
                    <a:pt x="77" y="410"/>
                  </a:lnTo>
                  <a:lnTo>
                    <a:pt x="77" y="192"/>
                  </a:lnTo>
                  <a:lnTo>
                    <a:pt x="76" y="0"/>
                  </a:lnTo>
                  <a:lnTo>
                    <a:pt x="128" y="0"/>
                  </a:lnTo>
                  <a:lnTo>
                    <a:pt x="166" y="0"/>
                  </a:lnTo>
                  <a:lnTo>
                    <a:pt x="192" y="0"/>
                  </a:lnTo>
                  <a:lnTo>
                    <a:pt x="192" y="60"/>
                  </a:lnTo>
                  <a:lnTo>
                    <a:pt x="238" y="60"/>
                  </a:lnTo>
                  <a:lnTo>
                    <a:pt x="278" y="60"/>
                  </a:lnTo>
                  <a:lnTo>
                    <a:pt x="278" y="126"/>
                  </a:lnTo>
                  <a:lnTo>
                    <a:pt x="267" y="126"/>
                  </a:lnTo>
                  <a:lnTo>
                    <a:pt x="267" y="83"/>
                  </a:lnTo>
                  <a:lnTo>
                    <a:pt x="192" y="83"/>
                  </a:lnTo>
                  <a:lnTo>
                    <a:pt x="192" y="263"/>
                  </a:lnTo>
                  <a:lnTo>
                    <a:pt x="194" y="441"/>
                  </a:lnTo>
                  <a:lnTo>
                    <a:pt x="237" y="442"/>
                  </a:lnTo>
                  <a:lnTo>
                    <a:pt x="309" y="442"/>
                  </a:lnTo>
                  <a:lnTo>
                    <a:pt x="309" y="491"/>
                  </a:lnTo>
                  <a:lnTo>
                    <a:pt x="309" y="547"/>
                  </a:lnTo>
                  <a:lnTo>
                    <a:pt x="120" y="548"/>
                  </a:lnTo>
                  <a:lnTo>
                    <a:pt x="0" y="547"/>
                  </a:lnTo>
                  <a:lnTo>
                    <a:pt x="1" y="495"/>
                  </a:lnTo>
                  <a:close/>
                  <a:moveTo>
                    <a:pt x="267" y="491"/>
                  </a:moveTo>
                  <a:lnTo>
                    <a:pt x="267" y="462"/>
                  </a:lnTo>
                  <a:lnTo>
                    <a:pt x="120" y="462"/>
                  </a:lnTo>
                  <a:lnTo>
                    <a:pt x="204" y="462"/>
                  </a:lnTo>
                  <a:lnTo>
                    <a:pt x="24" y="462"/>
                  </a:lnTo>
                  <a:lnTo>
                    <a:pt x="24" y="492"/>
                  </a:lnTo>
                  <a:lnTo>
                    <a:pt x="24" y="520"/>
                  </a:lnTo>
                  <a:lnTo>
                    <a:pt x="120" y="520"/>
                  </a:lnTo>
                  <a:lnTo>
                    <a:pt x="267" y="518"/>
                  </a:lnTo>
                  <a:lnTo>
                    <a:pt x="267" y="491"/>
                  </a:lnTo>
                  <a:close/>
                  <a:moveTo>
                    <a:pt x="163" y="232"/>
                  </a:moveTo>
                  <a:lnTo>
                    <a:pt x="163" y="31"/>
                  </a:lnTo>
                  <a:lnTo>
                    <a:pt x="135" y="31"/>
                  </a:lnTo>
                  <a:lnTo>
                    <a:pt x="106" y="31"/>
                  </a:lnTo>
                  <a:lnTo>
                    <a:pt x="106" y="232"/>
                  </a:lnTo>
                  <a:lnTo>
                    <a:pt x="106" y="441"/>
                  </a:lnTo>
                  <a:lnTo>
                    <a:pt x="136" y="441"/>
                  </a:lnTo>
                  <a:lnTo>
                    <a:pt x="165" y="441"/>
                  </a:lnTo>
                  <a:lnTo>
                    <a:pt x="163" y="232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16"/>
            <p:cNvSpPr>
              <a:spLocks noEditPoints="1"/>
            </p:cNvSpPr>
            <p:nvPr/>
          </p:nvSpPr>
          <p:spPr bwMode="auto">
            <a:xfrm>
              <a:off x="6181725" y="3436938"/>
              <a:ext cx="11113" cy="19050"/>
            </a:xfrm>
            <a:custGeom>
              <a:avLst/>
              <a:gdLst>
                <a:gd name="T0" fmla="*/ 7 w 21"/>
                <a:gd name="T1" fmla="*/ 34 h 36"/>
                <a:gd name="T2" fmla="*/ 3 w 21"/>
                <a:gd name="T3" fmla="*/ 31 h 36"/>
                <a:gd name="T4" fmla="*/ 0 w 21"/>
                <a:gd name="T5" fmla="*/ 27 h 36"/>
                <a:gd name="T6" fmla="*/ 0 w 21"/>
                <a:gd name="T7" fmla="*/ 23 h 36"/>
                <a:gd name="T8" fmla="*/ 0 w 21"/>
                <a:gd name="T9" fmla="*/ 19 h 36"/>
                <a:gd name="T10" fmla="*/ 3 w 21"/>
                <a:gd name="T11" fmla="*/ 13 h 36"/>
                <a:gd name="T12" fmla="*/ 7 w 21"/>
                <a:gd name="T13" fmla="*/ 7 h 36"/>
                <a:gd name="T14" fmla="*/ 10 w 21"/>
                <a:gd name="T15" fmla="*/ 3 h 36"/>
                <a:gd name="T16" fmla="*/ 10 w 21"/>
                <a:gd name="T17" fmla="*/ 0 h 36"/>
                <a:gd name="T18" fmla="*/ 10 w 21"/>
                <a:gd name="T19" fmla="*/ 0 h 36"/>
                <a:gd name="T20" fmla="*/ 11 w 21"/>
                <a:gd name="T21" fmla="*/ 3 h 36"/>
                <a:gd name="T22" fmla="*/ 16 w 21"/>
                <a:gd name="T23" fmla="*/ 9 h 36"/>
                <a:gd name="T24" fmla="*/ 18 w 21"/>
                <a:gd name="T25" fmla="*/ 13 h 36"/>
                <a:gd name="T26" fmla="*/ 21 w 21"/>
                <a:gd name="T27" fmla="*/ 21 h 36"/>
                <a:gd name="T28" fmla="*/ 20 w 21"/>
                <a:gd name="T29" fmla="*/ 30 h 36"/>
                <a:gd name="T30" fmla="*/ 14 w 21"/>
                <a:gd name="T31" fmla="*/ 34 h 36"/>
                <a:gd name="T32" fmla="*/ 11 w 21"/>
                <a:gd name="T33" fmla="*/ 36 h 36"/>
                <a:gd name="T34" fmla="*/ 7 w 21"/>
                <a:gd name="T35" fmla="*/ 30 h 36"/>
                <a:gd name="T36" fmla="*/ 7 w 21"/>
                <a:gd name="T37" fmla="*/ 29 h 36"/>
                <a:gd name="T38" fmla="*/ 7 w 21"/>
                <a:gd name="T39" fmla="*/ 29 h 36"/>
                <a:gd name="T40" fmla="*/ 7 w 21"/>
                <a:gd name="T41" fmla="*/ 29 h 36"/>
                <a:gd name="T42" fmla="*/ 5 w 21"/>
                <a:gd name="T43" fmla="*/ 27 h 36"/>
                <a:gd name="T44" fmla="*/ 4 w 21"/>
                <a:gd name="T45" fmla="*/ 26 h 36"/>
                <a:gd name="T46" fmla="*/ 4 w 21"/>
                <a:gd name="T47" fmla="*/ 19 h 36"/>
                <a:gd name="T48" fmla="*/ 4 w 21"/>
                <a:gd name="T49" fmla="*/ 17 h 36"/>
                <a:gd name="T50" fmla="*/ 4 w 21"/>
                <a:gd name="T51" fmla="*/ 17 h 36"/>
                <a:gd name="T52" fmla="*/ 4 w 21"/>
                <a:gd name="T53" fmla="*/ 17 h 36"/>
                <a:gd name="T54" fmla="*/ 4 w 21"/>
                <a:gd name="T55" fmla="*/ 17 h 36"/>
                <a:gd name="T56" fmla="*/ 4 w 21"/>
                <a:gd name="T57" fmla="*/ 17 h 36"/>
                <a:gd name="T58" fmla="*/ 3 w 21"/>
                <a:gd name="T59" fmla="*/ 21 h 36"/>
                <a:gd name="T60" fmla="*/ 3 w 21"/>
                <a:gd name="T61" fmla="*/ 24 h 36"/>
                <a:gd name="T62" fmla="*/ 5 w 21"/>
                <a:gd name="T63" fmla="*/ 30 h 36"/>
                <a:gd name="T64" fmla="*/ 5 w 21"/>
                <a:gd name="T65" fmla="*/ 30 h 36"/>
                <a:gd name="T66" fmla="*/ 7 w 21"/>
                <a:gd name="T6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" h="36">
                  <a:moveTo>
                    <a:pt x="10" y="36"/>
                  </a:moveTo>
                  <a:lnTo>
                    <a:pt x="7" y="34"/>
                  </a:lnTo>
                  <a:lnTo>
                    <a:pt x="4" y="33"/>
                  </a:lnTo>
                  <a:lnTo>
                    <a:pt x="3" y="31"/>
                  </a:lnTo>
                  <a:lnTo>
                    <a:pt x="1" y="29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5" y="10"/>
                  </a:lnTo>
                  <a:lnTo>
                    <a:pt x="7" y="7"/>
                  </a:lnTo>
                  <a:lnTo>
                    <a:pt x="8" y="4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3"/>
                  </a:lnTo>
                  <a:lnTo>
                    <a:pt x="14" y="9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8" y="13"/>
                  </a:lnTo>
                  <a:lnTo>
                    <a:pt x="20" y="16"/>
                  </a:lnTo>
                  <a:lnTo>
                    <a:pt x="21" y="21"/>
                  </a:lnTo>
                  <a:lnTo>
                    <a:pt x="21" y="26"/>
                  </a:lnTo>
                  <a:lnTo>
                    <a:pt x="20" y="30"/>
                  </a:lnTo>
                  <a:lnTo>
                    <a:pt x="17" y="33"/>
                  </a:lnTo>
                  <a:lnTo>
                    <a:pt x="14" y="34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0" y="36"/>
                  </a:lnTo>
                  <a:close/>
                  <a:moveTo>
                    <a:pt x="7" y="30"/>
                  </a:moveTo>
                  <a:lnTo>
                    <a:pt x="7" y="30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3" y="23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1" y="23"/>
                  </a:lnTo>
                  <a:lnTo>
                    <a:pt x="3" y="24"/>
                  </a:lnTo>
                  <a:lnTo>
                    <a:pt x="3" y="27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1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B0F0"/>
            </a:solidFill>
            <a:ln w="317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17"/>
            <p:cNvSpPr>
              <a:spLocks noEditPoints="1"/>
            </p:cNvSpPr>
            <p:nvPr/>
          </p:nvSpPr>
          <p:spPr bwMode="auto">
            <a:xfrm>
              <a:off x="6181725" y="3467101"/>
              <a:ext cx="12700" cy="19050"/>
            </a:xfrm>
            <a:custGeom>
              <a:avLst/>
              <a:gdLst>
                <a:gd name="T0" fmla="*/ 8 w 23"/>
                <a:gd name="T1" fmla="*/ 35 h 36"/>
                <a:gd name="T2" fmla="*/ 4 w 23"/>
                <a:gd name="T3" fmla="*/ 32 h 36"/>
                <a:gd name="T4" fmla="*/ 1 w 23"/>
                <a:gd name="T5" fmla="*/ 28 h 36"/>
                <a:gd name="T6" fmla="*/ 0 w 23"/>
                <a:gd name="T7" fmla="*/ 23 h 36"/>
                <a:gd name="T8" fmla="*/ 1 w 23"/>
                <a:gd name="T9" fmla="*/ 19 h 36"/>
                <a:gd name="T10" fmla="*/ 4 w 23"/>
                <a:gd name="T11" fmla="*/ 13 h 36"/>
                <a:gd name="T12" fmla="*/ 8 w 23"/>
                <a:gd name="T13" fmla="*/ 8 h 36"/>
                <a:gd name="T14" fmla="*/ 11 w 23"/>
                <a:gd name="T15" fmla="*/ 3 h 36"/>
                <a:gd name="T16" fmla="*/ 11 w 23"/>
                <a:gd name="T17" fmla="*/ 0 h 36"/>
                <a:gd name="T18" fmla="*/ 11 w 23"/>
                <a:gd name="T19" fmla="*/ 0 h 36"/>
                <a:gd name="T20" fmla="*/ 13 w 23"/>
                <a:gd name="T21" fmla="*/ 3 h 36"/>
                <a:gd name="T22" fmla="*/ 16 w 23"/>
                <a:gd name="T23" fmla="*/ 9 h 36"/>
                <a:gd name="T24" fmla="*/ 20 w 23"/>
                <a:gd name="T25" fmla="*/ 13 h 36"/>
                <a:gd name="T26" fmla="*/ 23 w 23"/>
                <a:gd name="T27" fmla="*/ 22 h 36"/>
                <a:gd name="T28" fmla="*/ 21 w 23"/>
                <a:gd name="T29" fmla="*/ 30 h 36"/>
                <a:gd name="T30" fmla="*/ 16 w 23"/>
                <a:gd name="T31" fmla="*/ 35 h 36"/>
                <a:gd name="T32" fmla="*/ 11 w 23"/>
                <a:gd name="T33" fmla="*/ 36 h 36"/>
                <a:gd name="T34" fmla="*/ 8 w 23"/>
                <a:gd name="T35" fmla="*/ 30 h 36"/>
                <a:gd name="T36" fmla="*/ 8 w 23"/>
                <a:gd name="T37" fmla="*/ 29 h 36"/>
                <a:gd name="T38" fmla="*/ 8 w 23"/>
                <a:gd name="T39" fmla="*/ 29 h 36"/>
                <a:gd name="T40" fmla="*/ 8 w 23"/>
                <a:gd name="T41" fmla="*/ 29 h 36"/>
                <a:gd name="T42" fmla="*/ 7 w 23"/>
                <a:gd name="T43" fmla="*/ 28 h 36"/>
                <a:gd name="T44" fmla="*/ 5 w 23"/>
                <a:gd name="T45" fmla="*/ 26 h 36"/>
                <a:gd name="T46" fmla="*/ 4 w 23"/>
                <a:gd name="T47" fmla="*/ 19 h 36"/>
                <a:gd name="T48" fmla="*/ 5 w 23"/>
                <a:gd name="T49" fmla="*/ 18 h 36"/>
                <a:gd name="T50" fmla="*/ 5 w 23"/>
                <a:gd name="T51" fmla="*/ 18 h 36"/>
                <a:gd name="T52" fmla="*/ 5 w 23"/>
                <a:gd name="T53" fmla="*/ 18 h 36"/>
                <a:gd name="T54" fmla="*/ 5 w 23"/>
                <a:gd name="T55" fmla="*/ 18 h 36"/>
                <a:gd name="T56" fmla="*/ 4 w 23"/>
                <a:gd name="T57" fmla="*/ 18 h 36"/>
                <a:gd name="T58" fmla="*/ 3 w 23"/>
                <a:gd name="T59" fmla="*/ 22 h 36"/>
                <a:gd name="T60" fmla="*/ 3 w 23"/>
                <a:gd name="T61" fmla="*/ 25 h 36"/>
                <a:gd name="T62" fmla="*/ 7 w 23"/>
                <a:gd name="T63" fmla="*/ 30 h 36"/>
                <a:gd name="T64" fmla="*/ 7 w 23"/>
                <a:gd name="T65" fmla="*/ 30 h 36"/>
                <a:gd name="T66" fmla="*/ 8 w 23"/>
                <a:gd name="T6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36">
                  <a:moveTo>
                    <a:pt x="11" y="36"/>
                  </a:moveTo>
                  <a:lnTo>
                    <a:pt x="8" y="35"/>
                  </a:lnTo>
                  <a:lnTo>
                    <a:pt x="5" y="33"/>
                  </a:lnTo>
                  <a:lnTo>
                    <a:pt x="4" y="32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19"/>
                  </a:lnTo>
                  <a:lnTo>
                    <a:pt x="3" y="15"/>
                  </a:lnTo>
                  <a:lnTo>
                    <a:pt x="4" y="13"/>
                  </a:lnTo>
                  <a:lnTo>
                    <a:pt x="5" y="10"/>
                  </a:lnTo>
                  <a:lnTo>
                    <a:pt x="8" y="8"/>
                  </a:lnTo>
                  <a:lnTo>
                    <a:pt x="10" y="5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3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7" y="10"/>
                  </a:lnTo>
                  <a:lnTo>
                    <a:pt x="20" y="13"/>
                  </a:lnTo>
                  <a:lnTo>
                    <a:pt x="20" y="16"/>
                  </a:lnTo>
                  <a:lnTo>
                    <a:pt x="23" y="22"/>
                  </a:lnTo>
                  <a:lnTo>
                    <a:pt x="23" y="26"/>
                  </a:lnTo>
                  <a:lnTo>
                    <a:pt x="21" y="30"/>
                  </a:lnTo>
                  <a:lnTo>
                    <a:pt x="18" y="33"/>
                  </a:lnTo>
                  <a:lnTo>
                    <a:pt x="16" y="35"/>
                  </a:lnTo>
                  <a:lnTo>
                    <a:pt x="13" y="35"/>
                  </a:lnTo>
                  <a:lnTo>
                    <a:pt x="11" y="36"/>
                  </a:lnTo>
                  <a:lnTo>
                    <a:pt x="11" y="36"/>
                  </a:lnTo>
                  <a:close/>
                  <a:moveTo>
                    <a:pt x="8" y="30"/>
                  </a:moveTo>
                  <a:lnTo>
                    <a:pt x="8" y="30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4" y="18"/>
                  </a:lnTo>
                  <a:lnTo>
                    <a:pt x="4" y="20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5"/>
                  </a:lnTo>
                  <a:lnTo>
                    <a:pt x="4" y="28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8" y="30"/>
                  </a:lnTo>
                  <a:close/>
                </a:path>
              </a:pathLst>
            </a:custGeom>
            <a:solidFill>
              <a:srgbClr val="00B0F0"/>
            </a:solidFill>
            <a:ln w="317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18"/>
            <p:cNvSpPr>
              <a:spLocks noEditPoints="1"/>
            </p:cNvSpPr>
            <p:nvPr/>
          </p:nvSpPr>
          <p:spPr bwMode="auto">
            <a:xfrm>
              <a:off x="6169025" y="3454401"/>
              <a:ext cx="12700" cy="19050"/>
            </a:xfrm>
            <a:custGeom>
              <a:avLst/>
              <a:gdLst>
                <a:gd name="T0" fmla="*/ 7 w 23"/>
                <a:gd name="T1" fmla="*/ 36 h 36"/>
                <a:gd name="T2" fmla="*/ 3 w 23"/>
                <a:gd name="T3" fmla="*/ 32 h 36"/>
                <a:gd name="T4" fmla="*/ 0 w 23"/>
                <a:gd name="T5" fmla="*/ 28 h 36"/>
                <a:gd name="T6" fmla="*/ 0 w 23"/>
                <a:gd name="T7" fmla="*/ 25 h 36"/>
                <a:gd name="T8" fmla="*/ 0 w 23"/>
                <a:gd name="T9" fmla="*/ 19 h 36"/>
                <a:gd name="T10" fmla="*/ 5 w 23"/>
                <a:gd name="T11" fmla="*/ 13 h 36"/>
                <a:gd name="T12" fmla="*/ 7 w 23"/>
                <a:gd name="T13" fmla="*/ 8 h 36"/>
                <a:gd name="T14" fmla="*/ 10 w 23"/>
                <a:gd name="T15" fmla="*/ 3 h 36"/>
                <a:gd name="T16" fmla="*/ 12 w 23"/>
                <a:gd name="T17" fmla="*/ 0 h 36"/>
                <a:gd name="T18" fmla="*/ 12 w 23"/>
                <a:gd name="T19" fmla="*/ 0 h 36"/>
                <a:gd name="T20" fmla="*/ 12 w 23"/>
                <a:gd name="T21" fmla="*/ 5 h 36"/>
                <a:gd name="T22" fmla="*/ 16 w 23"/>
                <a:gd name="T23" fmla="*/ 9 h 36"/>
                <a:gd name="T24" fmla="*/ 19 w 23"/>
                <a:gd name="T25" fmla="*/ 15 h 36"/>
                <a:gd name="T26" fmla="*/ 23 w 23"/>
                <a:gd name="T27" fmla="*/ 22 h 36"/>
                <a:gd name="T28" fmla="*/ 20 w 23"/>
                <a:gd name="T29" fmla="*/ 31 h 36"/>
                <a:gd name="T30" fmla="*/ 16 w 23"/>
                <a:gd name="T31" fmla="*/ 35 h 36"/>
                <a:gd name="T32" fmla="*/ 12 w 23"/>
                <a:gd name="T33" fmla="*/ 36 h 36"/>
                <a:gd name="T34" fmla="*/ 7 w 23"/>
                <a:gd name="T35" fmla="*/ 32 h 36"/>
                <a:gd name="T36" fmla="*/ 9 w 23"/>
                <a:gd name="T37" fmla="*/ 31 h 36"/>
                <a:gd name="T38" fmla="*/ 9 w 23"/>
                <a:gd name="T39" fmla="*/ 31 h 36"/>
                <a:gd name="T40" fmla="*/ 7 w 23"/>
                <a:gd name="T41" fmla="*/ 29 h 36"/>
                <a:gd name="T42" fmla="*/ 6 w 23"/>
                <a:gd name="T43" fmla="*/ 28 h 36"/>
                <a:gd name="T44" fmla="*/ 5 w 23"/>
                <a:gd name="T45" fmla="*/ 26 h 36"/>
                <a:gd name="T46" fmla="*/ 5 w 23"/>
                <a:gd name="T47" fmla="*/ 21 h 36"/>
                <a:gd name="T48" fmla="*/ 5 w 23"/>
                <a:gd name="T49" fmla="*/ 19 h 36"/>
                <a:gd name="T50" fmla="*/ 5 w 23"/>
                <a:gd name="T51" fmla="*/ 19 h 36"/>
                <a:gd name="T52" fmla="*/ 5 w 23"/>
                <a:gd name="T53" fmla="*/ 18 h 36"/>
                <a:gd name="T54" fmla="*/ 5 w 23"/>
                <a:gd name="T55" fmla="*/ 18 h 36"/>
                <a:gd name="T56" fmla="*/ 5 w 23"/>
                <a:gd name="T57" fmla="*/ 19 h 36"/>
                <a:gd name="T58" fmla="*/ 3 w 23"/>
                <a:gd name="T59" fmla="*/ 22 h 36"/>
                <a:gd name="T60" fmla="*/ 3 w 23"/>
                <a:gd name="T61" fmla="*/ 25 h 36"/>
                <a:gd name="T62" fmla="*/ 6 w 23"/>
                <a:gd name="T63" fmla="*/ 31 h 36"/>
                <a:gd name="T64" fmla="*/ 6 w 23"/>
                <a:gd name="T65" fmla="*/ 32 h 36"/>
                <a:gd name="T66" fmla="*/ 7 w 23"/>
                <a:gd name="T67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36">
                  <a:moveTo>
                    <a:pt x="10" y="36"/>
                  </a:moveTo>
                  <a:lnTo>
                    <a:pt x="7" y="36"/>
                  </a:lnTo>
                  <a:lnTo>
                    <a:pt x="6" y="35"/>
                  </a:lnTo>
                  <a:lnTo>
                    <a:pt x="3" y="32"/>
                  </a:lnTo>
                  <a:lnTo>
                    <a:pt x="2" y="31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3" y="16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8"/>
                  </a:lnTo>
                  <a:lnTo>
                    <a:pt x="9" y="6"/>
                  </a:lnTo>
                  <a:lnTo>
                    <a:pt x="10" y="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5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9" y="15"/>
                  </a:lnTo>
                  <a:lnTo>
                    <a:pt x="20" y="16"/>
                  </a:lnTo>
                  <a:lnTo>
                    <a:pt x="23" y="22"/>
                  </a:lnTo>
                  <a:lnTo>
                    <a:pt x="22" y="26"/>
                  </a:lnTo>
                  <a:lnTo>
                    <a:pt x="20" y="31"/>
                  </a:lnTo>
                  <a:lnTo>
                    <a:pt x="18" y="34"/>
                  </a:lnTo>
                  <a:lnTo>
                    <a:pt x="16" y="35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0" y="36"/>
                  </a:lnTo>
                  <a:close/>
                  <a:moveTo>
                    <a:pt x="7" y="32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5" y="21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5"/>
                  </a:lnTo>
                  <a:lnTo>
                    <a:pt x="3" y="29"/>
                  </a:lnTo>
                  <a:lnTo>
                    <a:pt x="6" y="31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7" y="32"/>
                  </a:lnTo>
                  <a:lnTo>
                    <a:pt x="7" y="32"/>
                  </a:lnTo>
                  <a:close/>
                </a:path>
              </a:pathLst>
            </a:custGeom>
            <a:solidFill>
              <a:srgbClr val="00B0F0"/>
            </a:solidFill>
            <a:ln w="317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19"/>
            <p:cNvSpPr>
              <a:spLocks noEditPoints="1"/>
            </p:cNvSpPr>
            <p:nvPr/>
          </p:nvSpPr>
          <p:spPr bwMode="auto">
            <a:xfrm>
              <a:off x="6170613" y="3482976"/>
              <a:ext cx="11113" cy="19050"/>
            </a:xfrm>
            <a:custGeom>
              <a:avLst/>
              <a:gdLst>
                <a:gd name="T0" fmla="*/ 7 w 21"/>
                <a:gd name="T1" fmla="*/ 35 h 35"/>
                <a:gd name="T2" fmla="*/ 3 w 21"/>
                <a:gd name="T3" fmla="*/ 32 h 35"/>
                <a:gd name="T4" fmla="*/ 0 w 21"/>
                <a:gd name="T5" fmla="*/ 26 h 35"/>
                <a:gd name="T6" fmla="*/ 0 w 21"/>
                <a:gd name="T7" fmla="*/ 23 h 35"/>
                <a:gd name="T8" fmla="*/ 0 w 21"/>
                <a:gd name="T9" fmla="*/ 19 h 35"/>
                <a:gd name="T10" fmla="*/ 3 w 21"/>
                <a:gd name="T11" fmla="*/ 13 h 35"/>
                <a:gd name="T12" fmla="*/ 7 w 21"/>
                <a:gd name="T13" fmla="*/ 7 h 35"/>
                <a:gd name="T14" fmla="*/ 10 w 21"/>
                <a:gd name="T15" fmla="*/ 1 h 35"/>
                <a:gd name="T16" fmla="*/ 10 w 21"/>
                <a:gd name="T17" fmla="*/ 0 h 35"/>
                <a:gd name="T18" fmla="*/ 10 w 21"/>
                <a:gd name="T19" fmla="*/ 0 h 35"/>
                <a:gd name="T20" fmla="*/ 11 w 21"/>
                <a:gd name="T21" fmla="*/ 3 h 35"/>
                <a:gd name="T22" fmla="*/ 14 w 21"/>
                <a:gd name="T23" fmla="*/ 9 h 35"/>
                <a:gd name="T24" fmla="*/ 18 w 21"/>
                <a:gd name="T25" fmla="*/ 13 h 35"/>
                <a:gd name="T26" fmla="*/ 21 w 21"/>
                <a:gd name="T27" fmla="*/ 20 h 35"/>
                <a:gd name="T28" fmla="*/ 20 w 21"/>
                <a:gd name="T29" fmla="*/ 30 h 35"/>
                <a:gd name="T30" fmla="*/ 14 w 21"/>
                <a:gd name="T31" fmla="*/ 35 h 35"/>
                <a:gd name="T32" fmla="*/ 11 w 21"/>
                <a:gd name="T33" fmla="*/ 35 h 35"/>
                <a:gd name="T34" fmla="*/ 7 w 21"/>
                <a:gd name="T35" fmla="*/ 30 h 35"/>
                <a:gd name="T36" fmla="*/ 7 w 21"/>
                <a:gd name="T37" fmla="*/ 29 h 35"/>
                <a:gd name="T38" fmla="*/ 7 w 21"/>
                <a:gd name="T39" fmla="*/ 29 h 35"/>
                <a:gd name="T40" fmla="*/ 7 w 21"/>
                <a:gd name="T41" fmla="*/ 29 h 35"/>
                <a:gd name="T42" fmla="*/ 5 w 21"/>
                <a:gd name="T43" fmla="*/ 27 h 35"/>
                <a:gd name="T44" fmla="*/ 4 w 21"/>
                <a:gd name="T45" fmla="*/ 24 h 35"/>
                <a:gd name="T46" fmla="*/ 3 w 21"/>
                <a:gd name="T47" fmla="*/ 19 h 35"/>
                <a:gd name="T48" fmla="*/ 4 w 21"/>
                <a:gd name="T49" fmla="*/ 17 h 35"/>
                <a:gd name="T50" fmla="*/ 4 w 21"/>
                <a:gd name="T51" fmla="*/ 17 h 35"/>
                <a:gd name="T52" fmla="*/ 4 w 21"/>
                <a:gd name="T53" fmla="*/ 17 h 35"/>
                <a:gd name="T54" fmla="*/ 4 w 21"/>
                <a:gd name="T55" fmla="*/ 17 h 35"/>
                <a:gd name="T56" fmla="*/ 4 w 21"/>
                <a:gd name="T57" fmla="*/ 17 h 35"/>
                <a:gd name="T58" fmla="*/ 1 w 21"/>
                <a:gd name="T59" fmla="*/ 22 h 35"/>
                <a:gd name="T60" fmla="*/ 1 w 21"/>
                <a:gd name="T61" fmla="*/ 24 h 35"/>
                <a:gd name="T62" fmla="*/ 5 w 21"/>
                <a:gd name="T63" fmla="*/ 30 h 35"/>
                <a:gd name="T64" fmla="*/ 5 w 21"/>
                <a:gd name="T65" fmla="*/ 30 h 35"/>
                <a:gd name="T66" fmla="*/ 7 w 21"/>
                <a:gd name="T67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" h="35">
                  <a:moveTo>
                    <a:pt x="10" y="35"/>
                  </a:moveTo>
                  <a:lnTo>
                    <a:pt x="7" y="35"/>
                  </a:lnTo>
                  <a:lnTo>
                    <a:pt x="4" y="33"/>
                  </a:lnTo>
                  <a:lnTo>
                    <a:pt x="3" y="32"/>
                  </a:lnTo>
                  <a:lnTo>
                    <a:pt x="1" y="29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5" y="10"/>
                  </a:lnTo>
                  <a:lnTo>
                    <a:pt x="7" y="7"/>
                  </a:lnTo>
                  <a:lnTo>
                    <a:pt x="8" y="4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3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6" y="10"/>
                  </a:lnTo>
                  <a:lnTo>
                    <a:pt x="18" y="13"/>
                  </a:lnTo>
                  <a:lnTo>
                    <a:pt x="20" y="16"/>
                  </a:lnTo>
                  <a:lnTo>
                    <a:pt x="21" y="20"/>
                  </a:lnTo>
                  <a:lnTo>
                    <a:pt x="21" y="26"/>
                  </a:lnTo>
                  <a:lnTo>
                    <a:pt x="20" y="30"/>
                  </a:lnTo>
                  <a:lnTo>
                    <a:pt x="17" y="33"/>
                  </a:lnTo>
                  <a:lnTo>
                    <a:pt x="14" y="35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10" y="35"/>
                  </a:lnTo>
                  <a:close/>
                  <a:moveTo>
                    <a:pt x="7" y="30"/>
                  </a:moveTo>
                  <a:lnTo>
                    <a:pt x="7" y="30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3" y="19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3" y="27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B0F0"/>
            </a:solidFill>
            <a:ln w="317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1155376" y="2746153"/>
            <a:ext cx="163513" cy="290513"/>
            <a:chOff x="6037263" y="3362326"/>
            <a:chExt cx="163513" cy="290513"/>
          </a:xfrm>
          <a:solidFill>
            <a:schemeClr val="bg2">
              <a:lumMod val="25000"/>
            </a:schemeClr>
          </a:solidFill>
        </p:grpSpPr>
        <p:sp>
          <p:nvSpPr>
            <p:cNvPr id="74" name="Freeform 14"/>
            <p:cNvSpPr>
              <a:spLocks noEditPoints="1"/>
            </p:cNvSpPr>
            <p:nvPr/>
          </p:nvSpPr>
          <p:spPr bwMode="auto">
            <a:xfrm>
              <a:off x="6037263" y="3362326"/>
              <a:ext cx="163513" cy="290513"/>
            </a:xfrm>
            <a:custGeom>
              <a:avLst/>
              <a:gdLst>
                <a:gd name="T0" fmla="*/ 1 w 309"/>
                <a:gd name="T1" fmla="*/ 495 h 548"/>
                <a:gd name="T2" fmla="*/ 1 w 309"/>
                <a:gd name="T3" fmla="*/ 442 h 548"/>
                <a:gd name="T4" fmla="*/ 77 w 309"/>
                <a:gd name="T5" fmla="*/ 439 h 548"/>
                <a:gd name="T6" fmla="*/ 77 w 309"/>
                <a:gd name="T7" fmla="*/ 410 h 548"/>
                <a:gd name="T8" fmla="*/ 77 w 309"/>
                <a:gd name="T9" fmla="*/ 192 h 548"/>
                <a:gd name="T10" fmla="*/ 76 w 309"/>
                <a:gd name="T11" fmla="*/ 0 h 548"/>
                <a:gd name="T12" fmla="*/ 128 w 309"/>
                <a:gd name="T13" fmla="*/ 0 h 548"/>
                <a:gd name="T14" fmla="*/ 166 w 309"/>
                <a:gd name="T15" fmla="*/ 0 h 548"/>
                <a:gd name="T16" fmla="*/ 192 w 309"/>
                <a:gd name="T17" fmla="*/ 0 h 548"/>
                <a:gd name="T18" fmla="*/ 192 w 309"/>
                <a:gd name="T19" fmla="*/ 60 h 548"/>
                <a:gd name="T20" fmla="*/ 238 w 309"/>
                <a:gd name="T21" fmla="*/ 60 h 548"/>
                <a:gd name="T22" fmla="*/ 278 w 309"/>
                <a:gd name="T23" fmla="*/ 60 h 548"/>
                <a:gd name="T24" fmla="*/ 278 w 309"/>
                <a:gd name="T25" fmla="*/ 126 h 548"/>
                <a:gd name="T26" fmla="*/ 267 w 309"/>
                <a:gd name="T27" fmla="*/ 126 h 548"/>
                <a:gd name="T28" fmla="*/ 267 w 309"/>
                <a:gd name="T29" fmla="*/ 83 h 548"/>
                <a:gd name="T30" fmla="*/ 192 w 309"/>
                <a:gd name="T31" fmla="*/ 83 h 548"/>
                <a:gd name="T32" fmla="*/ 192 w 309"/>
                <a:gd name="T33" fmla="*/ 263 h 548"/>
                <a:gd name="T34" fmla="*/ 194 w 309"/>
                <a:gd name="T35" fmla="*/ 441 h 548"/>
                <a:gd name="T36" fmla="*/ 237 w 309"/>
                <a:gd name="T37" fmla="*/ 442 h 548"/>
                <a:gd name="T38" fmla="*/ 309 w 309"/>
                <a:gd name="T39" fmla="*/ 442 h 548"/>
                <a:gd name="T40" fmla="*/ 309 w 309"/>
                <a:gd name="T41" fmla="*/ 491 h 548"/>
                <a:gd name="T42" fmla="*/ 309 w 309"/>
                <a:gd name="T43" fmla="*/ 547 h 548"/>
                <a:gd name="T44" fmla="*/ 120 w 309"/>
                <a:gd name="T45" fmla="*/ 548 h 548"/>
                <a:gd name="T46" fmla="*/ 0 w 309"/>
                <a:gd name="T47" fmla="*/ 547 h 548"/>
                <a:gd name="T48" fmla="*/ 1 w 309"/>
                <a:gd name="T49" fmla="*/ 495 h 548"/>
                <a:gd name="T50" fmla="*/ 267 w 309"/>
                <a:gd name="T51" fmla="*/ 491 h 548"/>
                <a:gd name="T52" fmla="*/ 267 w 309"/>
                <a:gd name="T53" fmla="*/ 462 h 548"/>
                <a:gd name="T54" fmla="*/ 120 w 309"/>
                <a:gd name="T55" fmla="*/ 462 h 548"/>
                <a:gd name="T56" fmla="*/ 204 w 309"/>
                <a:gd name="T57" fmla="*/ 462 h 548"/>
                <a:gd name="T58" fmla="*/ 24 w 309"/>
                <a:gd name="T59" fmla="*/ 462 h 548"/>
                <a:gd name="T60" fmla="*/ 24 w 309"/>
                <a:gd name="T61" fmla="*/ 492 h 548"/>
                <a:gd name="T62" fmla="*/ 24 w 309"/>
                <a:gd name="T63" fmla="*/ 520 h 548"/>
                <a:gd name="T64" fmla="*/ 120 w 309"/>
                <a:gd name="T65" fmla="*/ 520 h 548"/>
                <a:gd name="T66" fmla="*/ 267 w 309"/>
                <a:gd name="T67" fmla="*/ 518 h 548"/>
                <a:gd name="T68" fmla="*/ 267 w 309"/>
                <a:gd name="T69" fmla="*/ 491 h 548"/>
                <a:gd name="T70" fmla="*/ 163 w 309"/>
                <a:gd name="T71" fmla="*/ 232 h 548"/>
                <a:gd name="T72" fmla="*/ 163 w 309"/>
                <a:gd name="T73" fmla="*/ 31 h 548"/>
                <a:gd name="T74" fmla="*/ 135 w 309"/>
                <a:gd name="T75" fmla="*/ 31 h 548"/>
                <a:gd name="T76" fmla="*/ 106 w 309"/>
                <a:gd name="T77" fmla="*/ 31 h 548"/>
                <a:gd name="T78" fmla="*/ 106 w 309"/>
                <a:gd name="T79" fmla="*/ 232 h 548"/>
                <a:gd name="T80" fmla="*/ 106 w 309"/>
                <a:gd name="T81" fmla="*/ 441 h 548"/>
                <a:gd name="T82" fmla="*/ 136 w 309"/>
                <a:gd name="T83" fmla="*/ 441 h 548"/>
                <a:gd name="T84" fmla="*/ 165 w 309"/>
                <a:gd name="T85" fmla="*/ 441 h 548"/>
                <a:gd name="T86" fmla="*/ 163 w 309"/>
                <a:gd name="T87" fmla="*/ 232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9" h="548">
                  <a:moveTo>
                    <a:pt x="1" y="495"/>
                  </a:moveTo>
                  <a:lnTo>
                    <a:pt x="1" y="442"/>
                  </a:lnTo>
                  <a:lnTo>
                    <a:pt x="77" y="439"/>
                  </a:lnTo>
                  <a:lnTo>
                    <a:pt x="77" y="410"/>
                  </a:lnTo>
                  <a:lnTo>
                    <a:pt x="77" y="192"/>
                  </a:lnTo>
                  <a:lnTo>
                    <a:pt x="76" y="0"/>
                  </a:lnTo>
                  <a:lnTo>
                    <a:pt x="128" y="0"/>
                  </a:lnTo>
                  <a:lnTo>
                    <a:pt x="166" y="0"/>
                  </a:lnTo>
                  <a:lnTo>
                    <a:pt x="192" y="0"/>
                  </a:lnTo>
                  <a:lnTo>
                    <a:pt x="192" y="60"/>
                  </a:lnTo>
                  <a:lnTo>
                    <a:pt x="238" y="60"/>
                  </a:lnTo>
                  <a:lnTo>
                    <a:pt x="278" y="60"/>
                  </a:lnTo>
                  <a:lnTo>
                    <a:pt x="278" y="126"/>
                  </a:lnTo>
                  <a:lnTo>
                    <a:pt x="267" y="126"/>
                  </a:lnTo>
                  <a:lnTo>
                    <a:pt x="267" y="83"/>
                  </a:lnTo>
                  <a:lnTo>
                    <a:pt x="192" y="83"/>
                  </a:lnTo>
                  <a:lnTo>
                    <a:pt x="192" y="263"/>
                  </a:lnTo>
                  <a:lnTo>
                    <a:pt x="194" y="441"/>
                  </a:lnTo>
                  <a:lnTo>
                    <a:pt x="237" y="442"/>
                  </a:lnTo>
                  <a:lnTo>
                    <a:pt x="309" y="442"/>
                  </a:lnTo>
                  <a:lnTo>
                    <a:pt x="309" y="491"/>
                  </a:lnTo>
                  <a:lnTo>
                    <a:pt x="309" y="547"/>
                  </a:lnTo>
                  <a:lnTo>
                    <a:pt x="120" y="548"/>
                  </a:lnTo>
                  <a:lnTo>
                    <a:pt x="0" y="547"/>
                  </a:lnTo>
                  <a:lnTo>
                    <a:pt x="1" y="495"/>
                  </a:lnTo>
                  <a:close/>
                  <a:moveTo>
                    <a:pt x="267" y="491"/>
                  </a:moveTo>
                  <a:lnTo>
                    <a:pt x="267" y="462"/>
                  </a:lnTo>
                  <a:lnTo>
                    <a:pt x="120" y="462"/>
                  </a:lnTo>
                  <a:lnTo>
                    <a:pt x="204" y="462"/>
                  </a:lnTo>
                  <a:lnTo>
                    <a:pt x="24" y="462"/>
                  </a:lnTo>
                  <a:lnTo>
                    <a:pt x="24" y="492"/>
                  </a:lnTo>
                  <a:lnTo>
                    <a:pt x="24" y="520"/>
                  </a:lnTo>
                  <a:lnTo>
                    <a:pt x="120" y="520"/>
                  </a:lnTo>
                  <a:lnTo>
                    <a:pt x="267" y="518"/>
                  </a:lnTo>
                  <a:lnTo>
                    <a:pt x="267" y="491"/>
                  </a:lnTo>
                  <a:close/>
                  <a:moveTo>
                    <a:pt x="163" y="232"/>
                  </a:moveTo>
                  <a:lnTo>
                    <a:pt x="163" y="31"/>
                  </a:lnTo>
                  <a:lnTo>
                    <a:pt x="135" y="31"/>
                  </a:lnTo>
                  <a:lnTo>
                    <a:pt x="106" y="31"/>
                  </a:lnTo>
                  <a:lnTo>
                    <a:pt x="106" y="232"/>
                  </a:lnTo>
                  <a:lnTo>
                    <a:pt x="106" y="441"/>
                  </a:lnTo>
                  <a:lnTo>
                    <a:pt x="136" y="441"/>
                  </a:lnTo>
                  <a:lnTo>
                    <a:pt x="165" y="441"/>
                  </a:lnTo>
                  <a:lnTo>
                    <a:pt x="163" y="232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16"/>
            <p:cNvSpPr>
              <a:spLocks noEditPoints="1"/>
            </p:cNvSpPr>
            <p:nvPr/>
          </p:nvSpPr>
          <p:spPr bwMode="auto">
            <a:xfrm>
              <a:off x="6181725" y="3436938"/>
              <a:ext cx="11113" cy="19050"/>
            </a:xfrm>
            <a:custGeom>
              <a:avLst/>
              <a:gdLst>
                <a:gd name="T0" fmla="*/ 7 w 21"/>
                <a:gd name="T1" fmla="*/ 34 h 36"/>
                <a:gd name="T2" fmla="*/ 3 w 21"/>
                <a:gd name="T3" fmla="*/ 31 h 36"/>
                <a:gd name="T4" fmla="*/ 0 w 21"/>
                <a:gd name="T5" fmla="*/ 27 h 36"/>
                <a:gd name="T6" fmla="*/ 0 w 21"/>
                <a:gd name="T7" fmla="*/ 23 h 36"/>
                <a:gd name="T8" fmla="*/ 0 w 21"/>
                <a:gd name="T9" fmla="*/ 19 h 36"/>
                <a:gd name="T10" fmla="*/ 3 w 21"/>
                <a:gd name="T11" fmla="*/ 13 h 36"/>
                <a:gd name="T12" fmla="*/ 7 w 21"/>
                <a:gd name="T13" fmla="*/ 7 h 36"/>
                <a:gd name="T14" fmla="*/ 10 w 21"/>
                <a:gd name="T15" fmla="*/ 3 h 36"/>
                <a:gd name="T16" fmla="*/ 10 w 21"/>
                <a:gd name="T17" fmla="*/ 0 h 36"/>
                <a:gd name="T18" fmla="*/ 10 w 21"/>
                <a:gd name="T19" fmla="*/ 0 h 36"/>
                <a:gd name="T20" fmla="*/ 11 w 21"/>
                <a:gd name="T21" fmla="*/ 3 h 36"/>
                <a:gd name="T22" fmla="*/ 16 w 21"/>
                <a:gd name="T23" fmla="*/ 9 h 36"/>
                <a:gd name="T24" fmla="*/ 18 w 21"/>
                <a:gd name="T25" fmla="*/ 13 h 36"/>
                <a:gd name="T26" fmla="*/ 21 w 21"/>
                <a:gd name="T27" fmla="*/ 21 h 36"/>
                <a:gd name="T28" fmla="*/ 20 w 21"/>
                <a:gd name="T29" fmla="*/ 30 h 36"/>
                <a:gd name="T30" fmla="*/ 14 w 21"/>
                <a:gd name="T31" fmla="*/ 34 h 36"/>
                <a:gd name="T32" fmla="*/ 11 w 21"/>
                <a:gd name="T33" fmla="*/ 36 h 36"/>
                <a:gd name="T34" fmla="*/ 7 w 21"/>
                <a:gd name="T35" fmla="*/ 30 h 36"/>
                <a:gd name="T36" fmla="*/ 7 w 21"/>
                <a:gd name="T37" fmla="*/ 29 h 36"/>
                <a:gd name="T38" fmla="*/ 7 w 21"/>
                <a:gd name="T39" fmla="*/ 29 h 36"/>
                <a:gd name="T40" fmla="*/ 7 w 21"/>
                <a:gd name="T41" fmla="*/ 29 h 36"/>
                <a:gd name="T42" fmla="*/ 5 w 21"/>
                <a:gd name="T43" fmla="*/ 27 h 36"/>
                <a:gd name="T44" fmla="*/ 4 w 21"/>
                <a:gd name="T45" fmla="*/ 26 h 36"/>
                <a:gd name="T46" fmla="*/ 4 w 21"/>
                <a:gd name="T47" fmla="*/ 19 h 36"/>
                <a:gd name="T48" fmla="*/ 4 w 21"/>
                <a:gd name="T49" fmla="*/ 17 h 36"/>
                <a:gd name="T50" fmla="*/ 4 w 21"/>
                <a:gd name="T51" fmla="*/ 17 h 36"/>
                <a:gd name="T52" fmla="*/ 4 w 21"/>
                <a:gd name="T53" fmla="*/ 17 h 36"/>
                <a:gd name="T54" fmla="*/ 4 w 21"/>
                <a:gd name="T55" fmla="*/ 17 h 36"/>
                <a:gd name="T56" fmla="*/ 4 w 21"/>
                <a:gd name="T57" fmla="*/ 17 h 36"/>
                <a:gd name="T58" fmla="*/ 3 w 21"/>
                <a:gd name="T59" fmla="*/ 21 h 36"/>
                <a:gd name="T60" fmla="*/ 3 w 21"/>
                <a:gd name="T61" fmla="*/ 24 h 36"/>
                <a:gd name="T62" fmla="*/ 5 w 21"/>
                <a:gd name="T63" fmla="*/ 30 h 36"/>
                <a:gd name="T64" fmla="*/ 5 w 21"/>
                <a:gd name="T65" fmla="*/ 30 h 36"/>
                <a:gd name="T66" fmla="*/ 7 w 21"/>
                <a:gd name="T6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" h="36">
                  <a:moveTo>
                    <a:pt x="10" y="36"/>
                  </a:moveTo>
                  <a:lnTo>
                    <a:pt x="7" y="34"/>
                  </a:lnTo>
                  <a:lnTo>
                    <a:pt x="4" y="33"/>
                  </a:lnTo>
                  <a:lnTo>
                    <a:pt x="3" y="31"/>
                  </a:lnTo>
                  <a:lnTo>
                    <a:pt x="1" y="29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5" y="10"/>
                  </a:lnTo>
                  <a:lnTo>
                    <a:pt x="7" y="7"/>
                  </a:lnTo>
                  <a:lnTo>
                    <a:pt x="8" y="4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3"/>
                  </a:lnTo>
                  <a:lnTo>
                    <a:pt x="14" y="9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8" y="13"/>
                  </a:lnTo>
                  <a:lnTo>
                    <a:pt x="20" y="16"/>
                  </a:lnTo>
                  <a:lnTo>
                    <a:pt x="21" y="21"/>
                  </a:lnTo>
                  <a:lnTo>
                    <a:pt x="21" y="26"/>
                  </a:lnTo>
                  <a:lnTo>
                    <a:pt x="20" y="30"/>
                  </a:lnTo>
                  <a:lnTo>
                    <a:pt x="17" y="33"/>
                  </a:lnTo>
                  <a:lnTo>
                    <a:pt x="14" y="34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0" y="36"/>
                  </a:lnTo>
                  <a:close/>
                  <a:moveTo>
                    <a:pt x="7" y="30"/>
                  </a:moveTo>
                  <a:lnTo>
                    <a:pt x="7" y="30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3" y="23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1" y="23"/>
                  </a:lnTo>
                  <a:lnTo>
                    <a:pt x="3" y="24"/>
                  </a:lnTo>
                  <a:lnTo>
                    <a:pt x="3" y="27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1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B0F0"/>
            </a:solidFill>
            <a:ln w="317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17"/>
            <p:cNvSpPr>
              <a:spLocks noEditPoints="1"/>
            </p:cNvSpPr>
            <p:nvPr/>
          </p:nvSpPr>
          <p:spPr bwMode="auto">
            <a:xfrm>
              <a:off x="6181725" y="3467101"/>
              <a:ext cx="12700" cy="19050"/>
            </a:xfrm>
            <a:custGeom>
              <a:avLst/>
              <a:gdLst>
                <a:gd name="T0" fmla="*/ 8 w 23"/>
                <a:gd name="T1" fmla="*/ 35 h 36"/>
                <a:gd name="T2" fmla="*/ 4 w 23"/>
                <a:gd name="T3" fmla="*/ 32 h 36"/>
                <a:gd name="T4" fmla="*/ 1 w 23"/>
                <a:gd name="T5" fmla="*/ 28 h 36"/>
                <a:gd name="T6" fmla="*/ 0 w 23"/>
                <a:gd name="T7" fmla="*/ 23 h 36"/>
                <a:gd name="T8" fmla="*/ 1 w 23"/>
                <a:gd name="T9" fmla="*/ 19 h 36"/>
                <a:gd name="T10" fmla="*/ 4 w 23"/>
                <a:gd name="T11" fmla="*/ 13 h 36"/>
                <a:gd name="T12" fmla="*/ 8 w 23"/>
                <a:gd name="T13" fmla="*/ 8 h 36"/>
                <a:gd name="T14" fmla="*/ 11 w 23"/>
                <a:gd name="T15" fmla="*/ 3 h 36"/>
                <a:gd name="T16" fmla="*/ 11 w 23"/>
                <a:gd name="T17" fmla="*/ 0 h 36"/>
                <a:gd name="T18" fmla="*/ 11 w 23"/>
                <a:gd name="T19" fmla="*/ 0 h 36"/>
                <a:gd name="T20" fmla="*/ 13 w 23"/>
                <a:gd name="T21" fmla="*/ 3 h 36"/>
                <a:gd name="T22" fmla="*/ 16 w 23"/>
                <a:gd name="T23" fmla="*/ 9 h 36"/>
                <a:gd name="T24" fmla="*/ 20 w 23"/>
                <a:gd name="T25" fmla="*/ 13 h 36"/>
                <a:gd name="T26" fmla="*/ 23 w 23"/>
                <a:gd name="T27" fmla="*/ 22 h 36"/>
                <a:gd name="T28" fmla="*/ 21 w 23"/>
                <a:gd name="T29" fmla="*/ 30 h 36"/>
                <a:gd name="T30" fmla="*/ 16 w 23"/>
                <a:gd name="T31" fmla="*/ 35 h 36"/>
                <a:gd name="T32" fmla="*/ 11 w 23"/>
                <a:gd name="T33" fmla="*/ 36 h 36"/>
                <a:gd name="T34" fmla="*/ 8 w 23"/>
                <a:gd name="T35" fmla="*/ 30 h 36"/>
                <a:gd name="T36" fmla="*/ 8 w 23"/>
                <a:gd name="T37" fmla="*/ 29 h 36"/>
                <a:gd name="T38" fmla="*/ 8 w 23"/>
                <a:gd name="T39" fmla="*/ 29 h 36"/>
                <a:gd name="T40" fmla="*/ 8 w 23"/>
                <a:gd name="T41" fmla="*/ 29 h 36"/>
                <a:gd name="T42" fmla="*/ 7 w 23"/>
                <a:gd name="T43" fmla="*/ 28 h 36"/>
                <a:gd name="T44" fmla="*/ 5 w 23"/>
                <a:gd name="T45" fmla="*/ 26 h 36"/>
                <a:gd name="T46" fmla="*/ 4 w 23"/>
                <a:gd name="T47" fmla="*/ 19 h 36"/>
                <a:gd name="T48" fmla="*/ 5 w 23"/>
                <a:gd name="T49" fmla="*/ 18 h 36"/>
                <a:gd name="T50" fmla="*/ 5 w 23"/>
                <a:gd name="T51" fmla="*/ 18 h 36"/>
                <a:gd name="T52" fmla="*/ 5 w 23"/>
                <a:gd name="T53" fmla="*/ 18 h 36"/>
                <a:gd name="T54" fmla="*/ 5 w 23"/>
                <a:gd name="T55" fmla="*/ 18 h 36"/>
                <a:gd name="T56" fmla="*/ 4 w 23"/>
                <a:gd name="T57" fmla="*/ 18 h 36"/>
                <a:gd name="T58" fmla="*/ 3 w 23"/>
                <a:gd name="T59" fmla="*/ 22 h 36"/>
                <a:gd name="T60" fmla="*/ 3 w 23"/>
                <a:gd name="T61" fmla="*/ 25 h 36"/>
                <a:gd name="T62" fmla="*/ 7 w 23"/>
                <a:gd name="T63" fmla="*/ 30 h 36"/>
                <a:gd name="T64" fmla="*/ 7 w 23"/>
                <a:gd name="T65" fmla="*/ 30 h 36"/>
                <a:gd name="T66" fmla="*/ 8 w 23"/>
                <a:gd name="T6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36">
                  <a:moveTo>
                    <a:pt x="11" y="36"/>
                  </a:moveTo>
                  <a:lnTo>
                    <a:pt x="8" y="35"/>
                  </a:lnTo>
                  <a:lnTo>
                    <a:pt x="5" y="33"/>
                  </a:lnTo>
                  <a:lnTo>
                    <a:pt x="4" y="32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19"/>
                  </a:lnTo>
                  <a:lnTo>
                    <a:pt x="3" y="15"/>
                  </a:lnTo>
                  <a:lnTo>
                    <a:pt x="4" y="13"/>
                  </a:lnTo>
                  <a:lnTo>
                    <a:pt x="5" y="10"/>
                  </a:lnTo>
                  <a:lnTo>
                    <a:pt x="8" y="8"/>
                  </a:lnTo>
                  <a:lnTo>
                    <a:pt x="10" y="5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3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7" y="10"/>
                  </a:lnTo>
                  <a:lnTo>
                    <a:pt x="20" y="13"/>
                  </a:lnTo>
                  <a:lnTo>
                    <a:pt x="20" y="16"/>
                  </a:lnTo>
                  <a:lnTo>
                    <a:pt x="23" y="22"/>
                  </a:lnTo>
                  <a:lnTo>
                    <a:pt x="23" y="26"/>
                  </a:lnTo>
                  <a:lnTo>
                    <a:pt x="21" y="30"/>
                  </a:lnTo>
                  <a:lnTo>
                    <a:pt x="18" y="33"/>
                  </a:lnTo>
                  <a:lnTo>
                    <a:pt x="16" y="35"/>
                  </a:lnTo>
                  <a:lnTo>
                    <a:pt x="13" y="35"/>
                  </a:lnTo>
                  <a:lnTo>
                    <a:pt x="11" y="36"/>
                  </a:lnTo>
                  <a:lnTo>
                    <a:pt x="11" y="36"/>
                  </a:lnTo>
                  <a:close/>
                  <a:moveTo>
                    <a:pt x="8" y="30"/>
                  </a:moveTo>
                  <a:lnTo>
                    <a:pt x="8" y="30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4" y="18"/>
                  </a:lnTo>
                  <a:lnTo>
                    <a:pt x="4" y="20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5"/>
                  </a:lnTo>
                  <a:lnTo>
                    <a:pt x="4" y="28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8" y="30"/>
                  </a:lnTo>
                  <a:close/>
                </a:path>
              </a:pathLst>
            </a:custGeom>
            <a:solidFill>
              <a:srgbClr val="00B0F0"/>
            </a:solidFill>
            <a:ln w="317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18"/>
            <p:cNvSpPr>
              <a:spLocks noEditPoints="1"/>
            </p:cNvSpPr>
            <p:nvPr/>
          </p:nvSpPr>
          <p:spPr bwMode="auto">
            <a:xfrm>
              <a:off x="6169025" y="3454401"/>
              <a:ext cx="12700" cy="19050"/>
            </a:xfrm>
            <a:custGeom>
              <a:avLst/>
              <a:gdLst>
                <a:gd name="T0" fmla="*/ 7 w 23"/>
                <a:gd name="T1" fmla="*/ 36 h 36"/>
                <a:gd name="T2" fmla="*/ 3 w 23"/>
                <a:gd name="T3" fmla="*/ 32 h 36"/>
                <a:gd name="T4" fmla="*/ 0 w 23"/>
                <a:gd name="T5" fmla="*/ 28 h 36"/>
                <a:gd name="T6" fmla="*/ 0 w 23"/>
                <a:gd name="T7" fmla="*/ 25 h 36"/>
                <a:gd name="T8" fmla="*/ 0 w 23"/>
                <a:gd name="T9" fmla="*/ 19 h 36"/>
                <a:gd name="T10" fmla="*/ 5 w 23"/>
                <a:gd name="T11" fmla="*/ 13 h 36"/>
                <a:gd name="T12" fmla="*/ 7 w 23"/>
                <a:gd name="T13" fmla="*/ 8 h 36"/>
                <a:gd name="T14" fmla="*/ 10 w 23"/>
                <a:gd name="T15" fmla="*/ 3 h 36"/>
                <a:gd name="T16" fmla="*/ 12 w 23"/>
                <a:gd name="T17" fmla="*/ 0 h 36"/>
                <a:gd name="T18" fmla="*/ 12 w 23"/>
                <a:gd name="T19" fmla="*/ 0 h 36"/>
                <a:gd name="T20" fmla="*/ 12 w 23"/>
                <a:gd name="T21" fmla="*/ 5 h 36"/>
                <a:gd name="T22" fmla="*/ 16 w 23"/>
                <a:gd name="T23" fmla="*/ 9 h 36"/>
                <a:gd name="T24" fmla="*/ 19 w 23"/>
                <a:gd name="T25" fmla="*/ 15 h 36"/>
                <a:gd name="T26" fmla="*/ 23 w 23"/>
                <a:gd name="T27" fmla="*/ 22 h 36"/>
                <a:gd name="T28" fmla="*/ 20 w 23"/>
                <a:gd name="T29" fmla="*/ 31 h 36"/>
                <a:gd name="T30" fmla="*/ 16 w 23"/>
                <a:gd name="T31" fmla="*/ 35 h 36"/>
                <a:gd name="T32" fmla="*/ 12 w 23"/>
                <a:gd name="T33" fmla="*/ 36 h 36"/>
                <a:gd name="T34" fmla="*/ 7 w 23"/>
                <a:gd name="T35" fmla="*/ 32 h 36"/>
                <a:gd name="T36" fmla="*/ 9 w 23"/>
                <a:gd name="T37" fmla="*/ 31 h 36"/>
                <a:gd name="T38" fmla="*/ 9 w 23"/>
                <a:gd name="T39" fmla="*/ 31 h 36"/>
                <a:gd name="T40" fmla="*/ 7 w 23"/>
                <a:gd name="T41" fmla="*/ 29 h 36"/>
                <a:gd name="T42" fmla="*/ 6 w 23"/>
                <a:gd name="T43" fmla="*/ 28 h 36"/>
                <a:gd name="T44" fmla="*/ 5 w 23"/>
                <a:gd name="T45" fmla="*/ 26 h 36"/>
                <a:gd name="T46" fmla="*/ 5 w 23"/>
                <a:gd name="T47" fmla="*/ 21 h 36"/>
                <a:gd name="T48" fmla="*/ 5 w 23"/>
                <a:gd name="T49" fmla="*/ 19 h 36"/>
                <a:gd name="T50" fmla="*/ 5 w 23"/>
                <a:gd name="T51" fmla="*/ 19 h 36"/>
                <a:gd name="T52" fmla="*/ 5 w 23"/>
                <a:gd name="T53" fmla="*/ 18 h 36"/>
                <a:gd name="T54" fmla="*/ 5 w 23"/>
                <a:gd name="T55" fmla="*/ 18 h 36"/>
                <a:gd name="T56" fmla="*/ 5 w 23"/>
                <a:gd name="T57" fmla="*/ 19 h 36"/>
                <a:gd name="T58" fmla="*/ 3 w 23"/>
                <a:gd name="T59" fmla="*/ 22 h 36"/>
                <a:gd name="T60" fmla="*/ 3 w 23"/>
                <a:gd name="T61" fmla="*/ 25 h 36"/>
                <a:gd name="T62" fmla="*/ 6 w 23"/>
                <a:gd name="T63" fmla="*/ 31 h 36"/>
                <a:gd name="T64" fmla="*/ 6 w 23"/>
                <a:gd name="T65" fmla="*/ 32 h 36"/>
                <a:gd name="T66" fmla="*/ 7 w 23"/>
                <a:gd name="T67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36">
                  <a:moveTo>
                    <a:pt x="10" y="36"/>
                  </a:moveTo>
                  <a:lnTo>
                    <a:pt x="7" y="36"/>
                  </a:lnTo>
                  <a:lnTo>
                    <a:pt x="6" y="35"/>
                  </a:lnTo>
                  <a:lnTo>
                    <a:pt x="3" y="32"/>
                  </a:lnTo>
                  <a:lnTo>
                    <a:pt x="2" y="31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3" y="16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8"/>
                  </a:lnTo>
                  <a:lnTo>
                    <a:pt x="9" y="6"/>
                  </a:lnTo>
                  <a:lnTo>
                    <a:pt x="10" y="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5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9" y="15"/>
                  </a:lnTo>
                  <a:lnTo>
                    <a:pt x="20" y="16"/>
                  </a:lnTo>
                  <a:lnTo>
                    <a:pt x="23" y="22"/>
                  </a:lnTo>
                  <a:lnTo>
                    <a:pt x="22" y="26"/>
                  </a:lnTo>
                  <a:lnTo>
                    <a:pt x="20" y="31"/>
                  </a:lnTo>
                  <a:lnTo>
                    <a:pt x="18" y="34"/>
                  </a:lnTo>
                  <a:lnTo>
                    <a:pt x="16" y="35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0" y="36"/>
                  </a:lnTo>
                  <a:close/>
                  <a:moveTo>
                    <a:pt x="7" y="32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5" y="21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5"/>
                  </a:lnTo>
                  <a:lnTo>
                    <a:pt x="3" y="29"/>
                  </a:lnTo>
                  <a:lnTo>
                    <a:pt x="6" y="31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7" y="32"/>
                  </a:lnTo>
                  <a:lnTo>
                    <a:pt x="7" y="32"/>
                  </a:lnTo>
                  <a:close/>
                </a:path>
              </a:pathLst>
            </a:custGeom>
            <a:solidFill>
              <a:srgbClr val="00B0F0"/>
            </a:solidFill>
            <a:ln w="317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19"/>
            <p:cNvSpPr>
              <a:spLocks noEditPoints="1"/>
            </p:cNvSpPr>
            <p:nvPr/>
          </p:nvSpPr>
          <p:spPr bwMode="auto">
            <a:xfrm>
              <a:off x="6170613" y="3482976"/>
              <a:ext cx="11113" cy="19050"/>
            </a:xfrm>
            <a:custGeom>
              <a:avLst/>
              <a:gdLst>
                <a:gd name="T0" fmla="*/ 7 w 21"/>
                <a:gd name="T1" fmla="*/ 35 h 35"/>
                <a:gd name="T2" fmla="*/ 3 w 21"/>
                <a:gd name="T3" fmla="*/ 32 h 35"/>
                <a:gd name="T4" fmla="*/ 0 w 21"/>
                <a:gd name="T5" fmla="*/ 26 h 35"/>
                <a:gd name="T6" fmla="*/ 0 w 21"/>
                <a:gd name="T7" fmla="*/ 23 h 35"/>
                <a:gd name="T8" fmla="*/ 0 w 21"/>
                <a:gd name="T9" fmla="*/ 19 h 35"/>
                <a:gd name="T10" fmla="*/ 3 w 21"/>
                <a:gd name="T11" fmla="*/ 13 h 35"/>
                <a:gd name="T12" fmla="*/ 7 w 21"/>
                <a:gd name="T13" fmla="*/ 7 h 35"/>
                <a:gd name="T14" fmla="*/ 10 w 21"/>
                <a:gd name="T15" fmla="*/ 1 h 35"/>
                <a:gd name="T16" fmla="*/ 10 w 21"/>
                <a:gd name="T17" fmla="*/ 0 h 35"/>
                <a:gd name="T18" fmla="*/ 10 w 21"/>
                <a:gd name="T19" fmla="*/ 0 h 35"/>
                <a:gd name="T20" fmla="*/ 11 w 21"/>
                <a:gd name="T21" fmla="*/ 3 h 35"/>
                <a:gd name="T22" fmla="*/ 14 w 21"/>
                <a:gd name="T23" fmla="*/ 9 h 35"/>
                <a:gd name="T24" fmla="*/ 18 w 21"/>
                <a:gd name="T25" fmla="*/ 13 h 35"/>
                <a:gd name="T26" fmla="*/ 21 w 21"/>
                <a:gd name="T27" fmla="*/ 20 h 35"/>
                <a:gd name="T28" fmla="*/ 20 w 21"/>
                <a:gd name="T29" fmla="*/ 30 h 35"/>
                <a:gd name="T30" fmla="*/ 14 w 21"/>
                <a:gd name="T31" fmla="*/ 35 h 35"/>
                <a:gd name="T32" fmla="*/ 11 w 21"/>
                <a:gd name="T33" fmla="*/ 35 h 35"/>
                <a:gd name="T34" fmla="*/ 7 w 21"/>
                <a:gd name="T35" fmla="*/ 30 h 35"/>
                <a:gd name="T36" fmla="*/ 7 w 21"/>
                <a:gd name="T37" fmla="*/ 29 h 35"/>
                <a:gd name="T38" fmla="*/ 7 w 21"/>
                <a:gd name="T39" fmla="*/ 29 h 35"/>
                <a:gd name="T40" fmla="*/ 7 w 21"/>
                <a:gd name="T41" fmla="*/ 29 h 35"/>
                <a:gd name="T42" fmla="*/ 5 w 21"/>
                <a:gd name="T43" fmla="*/ 27 h 35"/>
                <a:gd name="T44" fmla="*/ 4 w 21"/>
                <a:gd name="T45" fmla="*/ 24 h 35"/>
                <a:gd name="T46" fmla="*/ 3 w 21"/>
                <a:gd name="T47" fmla="*/ 19 h 35"/>
                <a:gd name="T48" fmla="*/ 4 w 21"/>
                <a:gd name="T49" fmla="*/ 17 h 35"/>
                <a:gd name="T50" fmla="*/ 4 w 21"/>
                <a:gd name="T51" fmla="*/ 17 h 35"/>
                <a:gd name="T52" fmla="*/ 4 w 21"/>
                <a:gd name="T53" fmla="*/ 17 h 35"/>
                <a:gd name="T54" fmla="*/ 4 w 21"/>
                <a:gd name="T55" fmla="*/ 17 h 35"/>
                <a:gd name="T56" fmla="*/ 4 w 21"/>
                <a:gd name="T57" fmla="*/ 17 h 35"/>
                <a:gd name="T58" fmla="*/ 1 w 21"/>
                <a:gd name="T59" fmla="*/ 22 h 35"/>
                <a:gd name="T60" fmla="*/ 1 w 21"/>
                <a:gd name="T61" fmla="*/ 24 h 35"/>
                <a:gd name="T62" fmla="*/ 5 w 21"/>
                <a:gd name="T63" fmla="*/ 30 h 35"/>
                <a:gd name="T64" fmla="*/ 5 w 21"/>
                <a:gd name="T65" fmla="*/ 30 h 35"/>
                <a:gd name="T66" fmla="*/ 7 w 21"/>
                <a:gd name="T67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" h="35">
                  <a:moveTo>
                    <a:pt x="10" y="35"/>
                  </a:moveTo>
                  <a:lnTo>
                    <a:pt x="7" y="35"/>
                  </a:lnTo>
                  <a:lnTo>
                    <a:pt x="4" y="33"/>
                  </a:lnTo>
                  <a:lnTo>
                    <a:pt x="3" y="32"/>
                  </a:lnTo>
                  <a:lnTo>
                    <a:pt x="1" y="29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5" y="10"/>
                  </a:lnTo>
                  <a:lnTo>
                    <a:pt x="7" y="7"/>
                  </a:lnTo>
                  <a:lnTo>
                    <a:pt x="8" y="4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3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6" y="10"/>
                  </a:lnTo>
                  <a:lnTo>
                    <a:pt x="18" y="13"/>
                  </a:lnTo>
                  <a:lnTo>
                    <a:pt x="20" y="16"/>
                  </a:lnTo>
                  <a:lnTo>
                    <a:pt x="21" y="20"/>
                  </a:lnTo>
                  <a:lnTo>
                    <a:pt x="21" y="26"/>
                  </a:lnTo>
                  <a:lnTo>
                    <a:pt x="20" y="30"/>
                  </a:lnTo>
                  <a:lnTo>
                    <a:pt x="17" y="33"/>
                  </a:lnTo>
                  <a:lnTo>
                    <a:pt x="14" y="35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10" y="35"/>
                  </a:lnTo>
                  <a:close/>
                  <a:moveTo>
                    <a:pt x="7" y="30"/>
                  </a:moveTo>
                  <a:lnTo>
                    <a:pt x="7" y="30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3" y="19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3" y="27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B0F0"/>
            </a:solidFill>
            <a:ln w="317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11659225" y="3956570"/>
            <a:ext cx="163513" cy="290513"/>
            <a:chOff x="6037263" y="3362326"/>
            <a:chExt cx="163513" cy="290513"/>
          </a:xfrm>
          <a:solidFill>
            <a:schemeClr val="bg2">
              <a:lumMod val="25000"/>
            </a:schemeClr>
          </a:solidFill>
        </p:grpSpPr>
        <p:sp>
          <p:nvSpPr>
            <p:cNvPr id="80" name="Freeform 14"/>
            <p:cNvSpPr>
              <a:spLocks noEditPoints="1"/>
            </p:cNvSpPr>
            <p:nvPr/>
          </p:nvSpPr>
          <p:spPr bwMode="auto">
            <a:xfrm>
              <a:off x="6037263" y="3362326"/>
              <a:ext cx="163513" cy="290513"/>
            </a:xfrm>
            <a:custGeom>
              <a:avLst/>
              <a:gdLst>
                <a:gd name="T0" fmla="*/ 1 w 309"/>
                <a:gd name="T1" fmla="*/ 495 h 548"/>
                <a:gd name="T2" fmla="*/ 1 w 309"/>
                <a:gd name="T3" fmla="*/ 442 h 548"/>
                <a:gd name="T4" fmla="*/ 77 w 309"/>
                <a:gd name="T5" fmla="*/ 439 h 548"/>
                <a:gd name="T6" fmla="*/ 77 w 309"/>
                <a:gd name="T7" fmla="*/ 410 h 548"/>
                <a:gd name="T8" fmla="*/ 77 w 309"/>
                <a:gd name="T9" fmla="*/ 192 h 548"/>
                <a:gd name="T10" fmla="*/ 76 w 309"/>
                <a:gd name="T11" fmla="*/ 0 h 548"/>
                <a:gd name="T12" fmla="*/ 128 w 309"/>
                <a:gd name="T13" fmla="*/ 0 h 548"/>
                <a:gd name="T14" fmla="*/ 166 w 309"/>
                <a:gd name="T15" fmla="*/ 0 h 548"/>
                <a:gd name="T16" fmla="*/ 192 w 309"/>
                <a:gd name="T17" fmla="*/ 0 h 548"/>
                <a:gd name="T18" fmla="*/ 192 w 309"/>
                <a:gd name="T19" fmla="*/ 60 h 548"/>
                <a:gd name="T20" fmla="*/ 238 w 309"/>
                <a:gd name="T21" fmla="*/ 60 h 548"/>
                <a:gd name="T22" fmla="*/ 278 w 309"/>
                <a:gd name="T23" fmla="*/ 60 h 548"/>
                <a:gd name="T24" fmla="*/ 278 w 309"/>
                <a:gd name="T25" fmla="*/ 126 h 548"/>
                <a:gd name="T26" fmla="*/ 267 w 309"/>
                <a:gd name="T27" fmla="*/ 126 h 548"/>
                <a:gd name="T28" fmla="*/ 267 w 309"/>
                <a:gd name="T29" fmla="*/ 83 h 548"/>
                <a:gd name="T30" fmla="*/ 192 w 309"/>
                <a:gd name="T31" fmla="*/ 83 h 548"/>
                <a:gd name="T32" fmla="*/ 192 w 309"/>
                <a:gd name="T33" fmla="*/ 263 h 548"/>
                <a:gd name="T34" fmla="*/ 194 w 309"/>
                <a:gd name="T35" fmla="*/ 441 h 548"/>
                <a:gd name="T36" fmla="*/ 237 w 309"/>
                <a:gd name="T37" fmla="*/ 442 h 548"/>
                <a:gd name="T38" fmla="*/ 309 w 309"/>
                <a:gd name="T39" fmla="*/ 442 h 548"/>
                <a:gd name="T40" fmla="*/ 309 w 309"/>
                <a:gd name="T41" fmla="*/ 491 h 548"/>
                <a:gd name="T42" fmla="*/ 309 w 309"/>
                <a:gd name="T43" fmla="*/ 547 h 548"/>
                <a:gd name="T44" fmla="*/ 120 w 309"/>
                <a:gd name="T45" fmla="*/ 548 h 548"/>
                <a:gd name="T46" fmla="*/ 0 w 309"/>
                <a:gd name="T47" fmla="*/ 547 h 548"/>
                <a:gd name="T48" fmla="*/ 1 w 309"/>
                <a:gd name="T49" fmla="*/ 495 h 548"/>
                <a:gd name="T50" fmla="*/ 267 w 309"/>
                <a:gd name="T51" fmla="*/ 491 h 548"/>
                <a:gd name="T52" fmla="*/ 267 w 309"/>
                <a:gd name="T53" fmla="*/ 462 h 548"/>
                <a:gd name="T54" fmla="*/ 120 w 309"/>
                <a:gd name="T55" fmla="*/ 462 h 548"/>
                <a:gd name="T56" fmla="*/ 204 w 309"/>
                <a:gd name="T57" fmla="*/ 462 h 548"/>
                <a:gd name="T58" fmla="*/ 24 w 309"/>
                <a:gd name="T59" fmla="*/ 462 h 548"/>
                <a:gd name="T60" fmla="*/ 24 w 309"/>
                <a:gd name="T61" fmla="*/ 492 h 548"/>
                <a:gd name="T62" fmla="*/ 24 w 309"/>
                <a:gd name="T63" fmla="*/ 520 h 548"/>
                <a:gd name="T64" fmla="*/ 120 w 309"/>
                <a:gd name="T65" fmla="*/ 520 h 548"/>
                <a:gd name="T66" fmla="*/ 267 w 309"/>
                <a:gd name="T67" fmla="*/ 518 h 548"/>
                <a:gd name="T68" fmla="*/ 267 w 309"/>
                <a:gd name="T69" fmla="*/ 491 h 548"/>
                <a:gd name="T70" fmla="*/ 163 w 309"/>
                <a:gd name="T71" fmla="*/ 232 h 548"/>
                <a:gd name="T72" fmla="*/ 163 w 309"/>
                <a:gd name="T73" fmla="*/ 31 h 548"/>
                <a:gd name="T74" fmla="*/ 135 w 309"/>
                <a:gd name="T75" fmla="*/ 31 h 548"/>
                <a:gd name="T76" fmla="*/ 106 w 309"/>
                <a:gd name="T77" fmla="*/ 31 h 548"/>
                <a:gd name="T78" fmla="*/ 106 w 309"/>
                <a:gd name="T79" fmla="*/ 232 h 548"/>
                <a:gd name="T80" fmla="*/ 106 w 309"/>
                <a:gd name="T81" fmla="*/ 441 h 548"/>
                <a:gd name="T82" fmla="*/ 136 w 309"/>
                <a:gd name="T83" fmla="*/ 441 h 548"/>
                <a:gd name="T84" fmla="*/ 165 w 309"/>
                <a:gd name="T85" fmla="*/ 441 h 548"/>
                <a:gd name="T86" fmla="*/ 163 w 309"/>
                <a:gd name="T87" fmla="*/ 232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9" h="548">
                  <a:moveTo>
                    <a:pt x="1" y="495"/>
                  </a:moveTo>
                  <a:lnTo>
                    <a:pt x="1" y="442"/>
                  </a:lnTo>
                  <a:lnTo>
                    <a:pt x="77" y="439"/>
                  </a:lnTo>
                  <a:lnTo>
                    <a:pt x="77" y="410"/>
                  </a:lnTo>
                  <a:lnTo>
                    <a:pt x="77" y="192"/>
                  </a:lnTo>
                  <a:lnTo>
                    <a:pt x="76" y="0"/>
                  </a:lnTo>
                  <a:lnTo>
                    <a:pt x="128" y="0"/>
                  </a:lnTo>
                  <a:lnTo>
                    <a:pt x="166" y="0"/>
                  </a:lnTo>
                  <a:lnTo>
                    <a:pt x="192" y="0"/>
                  </a:lnTo>
                  <a:lnTo>
                    <a:pt x="192" y="60"/>
                  </a:lnTo>
                  <a:lnTo>
                    <a:pt x="238" y="60"/>
                  </a:lnTo>
                  <a:lnTo>
                    <a:pt x="278" y="60"/>
                  </a:lnTo>
                  <a:lnTo>
                    <a:pt x="278" y="126"/>
                  </a:lnTo>
                  <a:lnTo>
                    <a:pt x="267" y="126"/>
                  </a:lnTo>
                  <a:lnTo>
                    <a:pt x="267" y="83"/>
                  </a:lnTo>
                  <a:lnTo>
                    <a:pt x="192" y="83"/>
                  </a:lnTo>
                  <a:lnTo>
                    <a:pt x="192" y="263"/>
                  </a:lnTo>
                  <a:lnTo>
                    <a:pt x="194" y="441"/>
                  </a:lnTo>
                  <a:lnTo>
                    <a:pt x="237" y="442"/>
                  </a:lnTo>
                  <a:lnTo>
                    <a:pt x="309" y="442"/>
                  </a:lnTo>
                  <a:lnTo>
                    <a:pt x="309" y="491"/>
                  </a:lnTo>
                  <a:lnTo>
                    <a:pt x="309" y="547"/>
                  </a:lnTo>
                  <a:lnTo>
                    <a:pt x="120" y="548"/>
                  </a:lnTo>
                  <a:lnTo>
                    <a:pt x="0" y="547"/>
                  </a:lnTo>
                  <a:lnTo>
                    <a:pt x="1" y="495"/>
                  </a:lnTo>
                  <a:close/>
                  <a:moveTo>
                    <a:pt x="267" y="491"/>
                  </a:moveTo>
                  <a:lnTo>
                    <a:pt x="267" y="462"/>
                  </a:lnTo>
                  <a:lnTo>
                    <a:pt x="120" y="462"/>
                  </a:lnTo>
                  <a:lnTo>
                    <a:pt x="204" y="462"/>
                  </a:lnTo>
                  <a:lnTo>
                    <a:pt x="24" y="462"/>
                  </a:lnTo>
                  <a:lnTo>
                    <a:pt x="24" y="492"/>
                  </a:lnTo>
                  <a:lnTo>
                    <a:pt x="24" y="520"/>
                  </a:lnTo>
                  <a:lnTo>
                    <a:pt x="120" y="520"/>
                  </a:lnTo>
                  <a:lnTo>
                    <a:pt x="267" y="518"/>
                  </a:lnTo>
                  <a:lnTo>
                    <a:pt x="267" y="491"/>
                  </a:lnTo>
                  <a:close/>
                  <a:moveTo>
                    <a:pt x="163" y="232"/>
                  </a:moveTo>
                  <a:lnTo>
                    <a:pt x="163" y="31"/>
                  </a:lnTo>
                  <a:lnTo>
                    <a:pt x="135" y="31"/>
                  </a:lnTo>
                  <a:lnTo>
                    <a:pt x="106" y="31"/>
                  </a:lnTo>
                  <a:lnTo>
                    <a:pt x="106" y="232"/>
                  </a:lnTo>
                  <a:lnTo>
                    <a:pt x="106" y="441"/>
                  </a:lnTo>
                  <a:lnTo>
                    <a:pt x="136" y="441"/>
                  </a:lnTo>
                  <a:lnTo>
                    <a:pt x="165" y="441"/>
                  </a:lnTo>
                  <a:lnTo>
                    <a:pt x="163" y="232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16"/>
            <p:cNvSpPr>
              <a:spLocks noEditPoints="1"/>
            </p:cNvSpPr>
            <p:nvPr/>
          </p:nvSpPr>
          <p:spPr bwMode="auto">
            <a:xfrm>
              <a:off x="6181725" y="3436938"/>
              <a:ext cx="11113" cy="19050"/>
            </a:xfrm>
            <a:custGeom>
              <a:avLst/>
              <a:gdLst>
                <a:gd name="T0" fmla="*/ 7 w 21"/>
                <a:gd name="T1" fmla="*/ 34 h 36"/>
                <a:gd name="T2" fmla="*/ 3 w 21"/>
                <a:gd name="T3" fmla="*/ 31 h 36"/>
                <a:gd name="T4" fmla="*/ 0 w 21"/>
                <a:gd name="T5" fmla="*/ 27 h 36"/>
                <a:gd name="T6" fmla="*/ 0 w 21"/>
                <a:gd name="T7" fmla="*/ 23 h 36"/>
                <a:gd name="T8" fmla="*/ 0 w 21"/>
                <a:gd name="T9" fmla="*/ 19 h 36"/>
                <a:gd name="T10" fmla="*/ 3 w 21"/>
                <a:gd name="T11" fmla="*/ 13 h 36"/>
                <a:gd name="T12" fmla="*/ 7 w 21"/>
                <a:gd name="T13" fmla="*/ 7 h 36"/>
                <a:gd name="T14" fmla="*/ 10 w 21"/>
                <a:gd name="T15" fmla="*/ 3 h 36"/>
                <a:gd name="T16" fmla="*/ 10 w 21"/>
                <a:gd name="T17" fmla="*/ 0 h 36"/>
                <a:gd name="T18" fmla="*/ 10 w 21"/>
                <a:gd name="T19" fmla="*/ 0 h 36"/>
                <a:gd name="T20" fmla="*/ 11 w 21"/>
                <a:gd name="T21" fmla="*/ 3 h 36"/>
                <a:gd name="T22" fmla="*/ 16 w 21"/>
                <a:gd name="T23" fmla="*/ 9 h 36"/>
                <a:gd name="T24" fmla="*/ 18 w 21"/>
                <a:gd name="T25" fmla="*/ 13 h 36"/>
                <a:gd name="T26" fmla="*/ 21 w 21"/>
                <a:gd name="T27" fmla="*/ 21 h 36"/>
                <a:gd name="T28" fmla="*/ 20 w 21"/>
                <a:gd name="T29" fmla="*/ 30 h 36"/>
                <a:gd name="T30" fmla="*/ 14 w 21"/>
                <a:gd name="T31" fmla="*/ 34 h 36"/>
                <a:gd name="T32" fmla="*/ 11 w 21"/>
                <a:gd name="T33" fmla="*/ 36 h 36"/>
                <a:gd name="T34" fmla="*/ 7 w 21"/>
                <a:gd name="T35" fmla="*/ 30 h 36"/>
                <a:gd name="T36" fmla="*/ 7 w 21"/>
                <a:gd name="T37" fmla="*/ 29 h 36"/>
                <a:gd name="T38" fmla="*/ 7 w 21"/>
                <a:gd name="T39" fmla="*/ 29 h 36"/>
                <a:gd name="T40" fmla="*/ 7 w 21"/>
                <a:gd name="T41" fmla="*/ 29 h 36"/>
                <a:gd name="T42" fmla="*/ 5 w 21"/>
                <a:gd name="T43" fmla="*/ 27 h 36"/>
                <a:gd name="T44" fmla="*/ 4 w 21"/>
                <a:gd name="T45" fmla="*/ 26 h 36"/>
                <a:gd name="T46" fmla="*/ 4 w 21"/>
                <a:gd name="T47" fmla="*/ 19 h 36"/>
                <a:gd name="T48" fmla="*/ 4 w 21"/>
                <a:gd name="T49" fmla="*/ 17 h 36"/>
                <a:gd name="T50" fmla="*/ 4 w 21"/>
                <a:gd name="T51" fmla="*/ 17 h 36"/>
                <a:gd name="T52" fmla="*/ 4 w 21"/>
                <a:gd name="T53" fmla="*/ 17 h 36"/>
                <a:gd name="T54" fmla="*/ 4 w 21"/>
                <a:gd name="T55" fmla="*/ 17 h 36"/>
                <a:gd name="T56" fmla="*/ 4 w 21"/>
                <a:gd name="T57" fmla="*/ 17 h 36"/>
                <a:gd name="T58" fmla="*/ 3 w 21"/>
                <a:gd name="T59" fmla="*/ 21 h 36"/>
                <a:gd name="T60" fmla="*/ 3 w 21"/>
                <a:gd name="T61" fmla="*/ 24 h 36"/>
                <a:gd name="T62" fmla="*/ 5 w 21"/>
                <a:gd name="T63" fmla="*/ 30 h 36"/>
                <a:gd name="T64" fmla="*/ 5 w 21"/>
                <a:gd name="T65" fmla="*/ 30 h 36"/>
                <a:gd name="T66" fmla="*/ 7 w 21"/>
                <a:gd name="T6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" h="36">
                  <a:moveTo>
                    <a:pt x="10" y="36"/>
                  </a:moveTo>
                  <a:lnTo>
                    <a:pt x="7" y="34"/>
                  </a:lnTo>
                  <a:lnTo>
                    <a:pt x="4" y="33"/>
                  </a:lnTo>
                  <a:lnTo>
                    <a:pt x="3" y="31"/>
                  </a:lnTo>
                  <a:lnTo>
                    <a:pt x="1" y="29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5" y="10"/>
                  </a:lnTo>
                  <a:lnTo>
                    <a:pt x="7" y="7"/>
                  </a:lnTo>
                  <a:lnTo>
                    <a:pt x="8" y="4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3"/>
                  </a:lnTo>
                  <a:lnTo>
                    <a:pt x="14" y="9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8" y="13"/>
                  </a:lnTo>
                  <a:lnTo>
                    <a:pt x="20" y="16"/>
                  </a:lnTo>
                  <a:lnTo>
                    <a:pt x="21" y="21"/>
                  </a:lnTo>
                  <a:lnTo>
                    <a:pt x="21" y="26"/>
                  </a:lnTo>
                  <a:lnTo>
                    <a:pt x="20" y="30"/>
                  </a:lnTo>
                  <a:lnTo>
                    <a:pt x="17" y="33"/>
                  </a:lnTo>
                  <a:lnTo>
                    <a:pt x="14" y="34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0" y="36"/>
                  </a:lnTo>
                  <a:close/>
                  <a:moveTo>
                    <a:pt x="7" y="30"/>
                  </a:moveTo>
                  <a:lnTo>
                    <a:pt x="7" y="30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3" y="23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1" y="23"/>
                  </a:lnTo>
                  <a:lnTo>
                    <a:pt x="3" y="24"/>
                  </a:lnTo>
                  <a:lnTo>
                    <a:pt x="3" y="27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1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B0F0"/>
            </a:solidFill>
            <a:ln w="317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17"/>
            <p:cNvSpPr>
              <a:spLocks noEditPoints="1"/>
            </p:cNvSpPr>
            <p:nvPr/>
          </p:nvSpPr>
          <p:spPr bwMode="auto">
            <a:xfrm>
              <a:off x="6181725" y="3467101"/>
              <a:ext cx="12700" cy="19050"/>
            </a:xfrm>
            <a:custGeom>
              <a:avLst/>
              <a:gdLst>
                <a:gd name="T0" fmla="*/ 8 w 23"/>
                <a:gd name="T1" fmla="*/ 35 h 36"/>
                <a:gd name="T2" fmla="*/ 4 w 23"/>
                <a:gd name="T3" fmla="*/ 32 h 36"/>
                <a:gd name="T4" fmla="*/ 1 w 23"/>
                <a:gd name="T5" fmla="*/ 28 h 36"/>
                <a:gd name="T6" fmla="*/ 0 w 23"/>
                <a:gd name="T7" fmla="*/ 23 h 36"/>
                <a:gd name="T8" fmla="*/ 1 w 23"/>
                <a:gd name="T9" fmla="*/ 19 h 36"/>
                <a:gd name="T10" fmla="*/ 4 w 23"/>
                <a:gd name="T11" fmla="*/ 13 h 36"/>
                <a:gd name="T12" fmla="*/ 8 w 23"/>
                <a:gd name="T13" fmla="*/ 8 h 36"/>
                <a:gd name="T14" fmla="*/ 11 w 23"/>
                <a:gd name="T15" fmla="*/ 3 h 36"/>
                <a:gd name="T16" fmla="*/ 11 w 23"/>
                <a:gd name="T17" fmla="*/ 0 h 36"/>
                <a:gd name="T18" fmla="*/ 11 w 23"/>
                <a:gd name="T19" fmla="*/ 0 h 36"/>
                <a:gd name="T20" fmla="*/ 13 w 23"/>
                <a:gd name="T21" fmla="*/ 3 h 36"/>
                <a:gd name="T22" fmla="*/ 16 w 23"/>
                <a:gd name="T23" fmla="*/ 9 h 36"/>
                <a:gd name="T24" fmla="*/ 20 w 23"/>
                <a:gd name="T25" fmla="*/ 13 h 36"/>
                <a:gd name="T26" fmla="*/ 23 w 23"/>
                <a:gd name="T27" fmla="*/ 22 h 36"/>
                <a:gd name="T28" fmla="*/ 21 w 23"/>
                <a:gd name="T29" fmla="*/ 30 h 36"/>
                <a:gd name="T30" fmla="*/ 16 w 23"/>
                <a:gd name="T31" fmla="*/ 35 h 36"/>
                <a:gd name="T32" fmla="*/ 11 w 23"/>
                <a:gd name="T33" fmla="*/ 36 h 36"/>
                <a:gd name="T34" fmla="*/ 8 w 23"/>
                <a:gd name="T35" fmla="*/ 30 h 36"/>
                <a:gd name="T36" fmla="*/ 8 w 23"/>
                <a:gd name="T37" fmla="*/ 29 h 36"/>
                <a:gd name="T38" fmla="*/ 8 w 23"/>
                <a:gd name="T39" fmla="*/ 29 h 36"/>
                <a:gd name="T40" fmla="*/ 8 w 23"/>
                <a:gd name="T41" fmla="*/ 29 h 36"/>
                <a:gd name="T42" fmla="*/ 7 w 23"/>
                <a:gd name="T43" fmla="*/ 28 h 36"/>
                <a:gd name="T44" fmla="*/ 5 w 23"/>
                <a:gd name="T45" fmla="*/ 26 h 36"/>
                <a:gd name="T46" fmla="*/ 4 w 23"/>
                <a:gd name="T47" fmla="*/ 19 h 36"/>
                <a:gd name="T48" fmla="*/ 5 w 23"/>
                <a:gd name="T49" fmla="*/ 18 h 36"/>
                <a:gd name="T50" fmla="*/ 5 w 23"/>
                <a:gd name="T51" fmla="*/ 18 h 36"/>
                <a:gd name="T52" fmla="*/ 5 w 23"/>
                <a:gd name="T53" fmla="*/ 18 h 36"/>
                <a:gd name="T54" fmla="*/ 5 w 23"/>
                <a:gd name="T55" fmla="*/ 18 h 36"/>
                <a:gd name="T56" fmla="*/ 4 w 23"/>
                <a:gd name="T57" fmla="*/ 18 h 36"/>
                <a:gd name="T58" fmla="*/ 3 w 23"/>
                <a:gd name="T59" fmla="*/ 22 h 36"/>
                <a:gd name="T60" fmla="*/ 3 w 23"/>
                <a:gd name="T61" fmla="*/ 25 h 36"/>
                <a:gd name="T62" fmla="*/ 7 w 23"/>
                <a:gd name="T63" fmla="*/ 30 h 36"/>
                <a:gd name="T64" fmla="*/ 7 w 23"/>
                <a:gd name="T65" fmla="*/ 30 h 36"/>
                <a:gd name="T66" fmla="*/ 8 w 23"/>
                <a:gd name="T6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36">
                  <a:moveTo>
                    <a:pt x="11" y="36"/>
                  </a:moveTo>
                  <a:lnTo>
                    <a:pt x="8" y="35"/>
                  </a:lnTo>
                  <a:lnTo>
                    <a:pt x="5" y="33"/>
                  </a:lnTo>
                  <a:lnTo>
                    <a:pt x="4" y="32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19"/>
                  </a:lnTo>
                  <a:lnTo>
                    <a:pt x="3" y="15"/>
                  </a:lnTo>
                  <a:lnTo>
                    <a:pt x="4" y="13"/>
                  </a:lnTo>
                  <a:lnTo>
                    <a:pt x="5" y="10"/>
                  </a:lnTo>
                  <a:lnTo>
                    <a:pt x="8" y="8"/>
                  </a:lnTo>
                  <a:lnTo>
                    <a:pt x="10" y="5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3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7" y="10"/>
                  </a:lnTo>
                  <a:lnTo>
                    <a:pt x="20" y="13"/>
                  </a:lnTo>
                  <a:lnTo>
                    <a:pt x="20" y="16"/>
                  </a:lnTo>
                  <a:lnTo>
                    <a:pt x="23" y="22"/>
                  </a:lnTo>
                  <a:lnTo>
                    <a:pt x="23" y="26"/>
                  </a:lnTo>
                  <a:lnTo>
                    <a:pt x="21" y="30"/>
                  </a:lnTo>
                  <a:lnTo>
                    <a:pt x="18" y="33"/>
                  </a:lnTo>
                  <a:lnTo>
                    <a:pt x="16" y="35"/>
                  </a:lnTo>
                  <a:lnTo>
                    <a:pt x="13" y="35"/>
                  </a:lnTo>
                  <a:lnTo>
                    <a:pt x="11" y="36"/>
                  </a:lnTo>
                  <a:lnTo>
                    <a:pt x="11" y="36"/>
                  </a:lnTo>
                  <a:close/>
                  <a:moveTo>
                    <a:pt x="8" y="30"/>
                  </a:moveTo>
                  <a:lnTo>
                    <a:pt x="8" y="30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4" y="18"/>
                  </a:lnTo>
                  <a:lnTo>
                    <a:pt x="4" y="20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5"/>
                  </a:lnTo>
                  <a:lnTo>
                    <a:pt x="4" y="28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8" y="30"/>
                  </a:lnTo>
                  <a:close/>
                </a:path>
              </a:pathLst>
            </a:custGeom>
            <a:solidFill>
              <a:srgbClr val="00B0F0"/>
            </a:solidFill>
            <a:ln w="317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18"/>
            <p:cNvSpPr>
              <a:spLocks noEditPoints="1"/>
            </p:cNvSpPr>
            <p:nvPr/>
          </p:nvSpPr>
          <p:spPr bwMode="auto">
            <a:xfrm>
              <a:off x="6169025" y="3454401"/>
              <a:ext cx="12700" cy="19050"/>
            </a:xfrm>
            <a:custGeom>
              <a:avLst/>
              <a:gdLst>
                <a:gd name="T0" fmla="*/ 7 w 23"/>
                <a:gd name="T1" fmla="*/ 36 h 36"/>
                <a:gd name="T2" fmla="*/ 3 w 23"/>
                <a:gd name="T3" fmla="*/ 32 h 36"/>
                <a:gd name="T4" fmla="*/ 0 w 23"/>
                <a:gd name="T5" fmla="*/ 28 h 36"/>
                <a:gd name="T6" fmla="*/ 0 w 23"/>
                <a:gd name="T7" fmla="*/ 25 h 36"/>
                <a:gd name="T8" fmla="*/ 0 w 23"/>
                <a:gd name="T9" fmla="*/ 19 h 36"/>
                <a:gd name="T10" fmla="*/ 5 w 23"/>
                <a:gd name="T11" fmla="*/ 13 h 36"/>
                <a:gd name="T12" fmla="*/ 7 w 23"/>
                <a:gd name="T13" fmla="*/ 8 h 36"/>
                <a:gd name="T14" fmla="*/ 10 w 23"/>
                <a:gd name="T15" fmla="*/ 3 h 36"/>
                <a:gd name="T16" fmla="*/ 12 w 23"/>
                <a:gd name="T17" fmla="*/ 0 h 36"/>
                <a:gd name="T18" fmla="*/ 12 w 23"/>
                <a:gd name="T19" fmla="*/ 0 h 36"/>
                <a:gd name="T20" fmla="*/ 12 w 23"/>
                <a:gd name="T21" fmla="*/ 5 h 36"/>
                <a:gd name="T22" fmla="*/ 16 w 23"/>
                <a:gd name="T23" fmla="*/ 9 h 36"/>
                <a:gd name="T24" fmla="*/ 19 w 23"/>
                <a:gd name="T25" fmla="*/ 15 h 36"/>
                <a:gd name="T26" fmla="*/ 23 w 23"/>
                <a:gd name="T27" fmla="*/ 22 h 36"/>
                <a:gd name="T28" fmla="*/ 20 w 23"/>
                <a:gd name="T29" fmla="*/ 31 h 36"/>
                <a:gd name="T30" fmla="*/ 16 w 23"/>
                <a:gd name="T31" fmla="*/ 35 h 36"/>
                <a:gd name="T32" fmla="*/ 12 w 23"/>
                <a:gd name="T33" fmla="*/ 36 h 36"/>
                <a:gd name="T34" fmla="*/ 7 w 23"/>
                <a:gd name="T35" fmla="*/ 32 h 36"/>
                <a:gd name="T36" fmla="*/ 9 w 23"/>
                <a:gd name="T37" fmla="*/ 31 h 36"/>
                <a:gd name="T38" fmla="*/ 9 w 23"/>
                <a:gd name="T39" fmla="*/ 31 h 36"/>
                <a:gd name="T40" fmla="*/ 7 w 23"/>
                <a:gd name="T41" fmla="*/ 29 h 36"/>
                <a:gd name="T42" fmla="*/ 6 w 23"/>
                <a:gd name="T43" fmla="*/ 28 h 36"/>
                <a:gd name="T44" fmla="*/ 5 w 23"/>
                <a:gd name="T45" fmla="*/ 26 h 36"/>
                <a:gd name="T46" fmla="*/ 5 w 23"/>
                <a:gd name="T47" fmla="*/ 21 h 36"/>
                <a:gd name="T48" fmla="*/ 5 w 23"/>
                <a:gd name="T49" fmla="*/ 19 h 36"/>
                <a:gd name="T50" fmla="*/ 5 w 23"/>
                <a:gd name="T51" fmla="*/ 19 h 36"/>
                <a:gd name="T52" fmla="*/ 5 w 23"/>
                <a:gd name="T53" fmla="*/ 18 h 36"/>
                <a:gd name="T54" fmla="*/ 5 w 23"/>
                <a:gd name="T55" fmla="*/ 18 h 36"/>
                <a:gd name="T56" fmla="*/ 5 w 23"/>
                <a:gd name="T57" fmla="*/ 19 h 36"/>
                <a:gd name="T58" fmla="*/ 3 w 23"/>
                <a:gd name="T59" fmla="*/ 22 h 36"/>
                <a:gd name="T60" fmla="*/ 3 w 23"/>
                <a:gd name="T61" fmla="*/ 25 h 36"/>
                <a:gd name="T62" fmla="*/ 6 w 23"/>
                <a:gd name="T63" fmla="*/ 31 h 36"/>
                <a:gd name="T64" fmla="*/ 6 w 23"/>
                <a:gd name="T65" fmla="*/ 32 h 36"/>
                <a:gd name="T66" fmla="*/ 7 w 23"/>
                <a:gd name="T67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36">
                  <a:moveTo>
                    <a:pt x="10" y="36"/>
                  </a:moveTo>
                  <a:lnTo>
                    <a:pt x="7" y="36"/>
                  </a:lnTo>
                  <a:lnTo>
                    <a:pt x="6" y="35"/>
                  </a:lnTo>
                  <a:lnTo>
                    <a:pt x="3" y="32"/>
                  </a:lnTo>
                  <a:lnTo>
                    <a:pt x="2" y="31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3" y="16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8"/>
                  </a:lnTo>
                  <a:lnTo>
                    <a:pt x="9" y="6"/>
                  </a:lnTo>
                  <a:lnTo>
                    <a:pt x="10" y="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5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9" y="15"/>
                  </a:lnTo>
                  <a:lnTo>
                    <a:pt x="20" y="16"/>
                  </a:lnTo>
                  <a:lnTo>
                    <a:pt x="23" y="22"/>
                  </a:lnTo>
                  <a:lnTo>
                    <a:pt x="22" y="26"/>
                  </a:lnTo>
                  <a:lnTo>
                    <a:pt x="20" y="31"/>
                  </a:lnTo>
                  <a:lnTo>
                    <a:pt x="18" y="34"/>
                  </a:lnTo>
                  <a:lnTo>
                    <a:pt x="16" y="35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0" y="36"/>
                  </a:lnTo>
                  <a:close/>
                  <a:moveTo>
                    <a:pt x="7" y="32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5" y="21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5"/>
                  </a:lnTo>
                  <a:lnTo>
                    <a:pt x="3" y="29"/>
                  </a:lnTo>
                  <a:lnTo>
                    <a:pt x="6" y="31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7" y="32"/>
                  </a:lnTo>
                  <a:lnTo>
                    <a:pt x="7" y="32"/>
                  </a:lnTo>
                  <a:close/>
                </a:path>
              </a:pathLst>
            </a:custGeom>
            <a:solidFill>
              <a:srgbClr val="00B0F0"/>
            </a:solidFill>
            <a:ln w="317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19"/>
            <p:cNvSpPr>
              <a:spLocks noEditPoints="1"/>
            </p:cNvSpPr>
            <p:nvPr/>
          </p:nvSpPr>
          <p:spPr bwMode="auto">
            <a:xfrm>
              <a:off x="6170613" y="3482976"/>
              <a:ext cx="11113" cy="19050"/>
            </a:xfrm>
            <a:custGeom>
              <a:avLst/>
              <a:gdLst>
                <a:gd name="T0" fmla="*/ 7 w 21"/>
                <a:gd name="T1" fmla="*/ 35 h 35"/>
                <a:gd name="T2" fmla="*/ 3 w 21"/>
                <a:gd name="T3" fmla="*/ 32 h 35"/>
                <a:gd name="T4" fmla="*/ 0 w 21"/>
                <a:gd name="T5" fmla="*/ 26 h 35"/>
                <a:gd name="T6" fmla="*/ 0 w 21"/>
                <a:gd name="T7" fmla="*/ 23 h 35"/>
                <a:gd name="T8" fmla="*/ 0 w 21"/>
                <a:gd name="T9" fmla="*/ 19 h 35"/>
                <a:gd name="T10" fmla="*/ 3 w 21"/>
                <a:gd name="T11" fmla="*/ 13 h 35"/>
                <a:gd name="T12" fmla="*/ 7 w 21"/>
                <a:gd name="T13" fmla="*/ 7 h 35"/>
                <a:gd name="T14" fmla="*/ 10 w 21"/>
                <a:gd name="T15" fmla="*/ 1 h 35"/>
                <a:gd name="T16" fmla="*/ 10 w 21"/>
                <a:gd name="T17" fmla="*/ 0 h 35"/>
                <a:gd name="T18" fmla="*/ 10 w 21"/>
                <a:gd name="T19" fmla="*/ 0 h 35"/>
                <a:gd name="T20" fmla="*/ 11 w 21"/>
                <a:gd name="T21" fmla="*/ 3 h 35"/>
                <a:gd name="T22" fmla="*/ 14 w 21"/>
                <a:gd name="T23" fmla="*/ 9 h 35"/>
                <a:gd name="T24" fmla="*/ 18 w 21"/>
                <a:gd name="T25" fmla="*/ 13 h 35"/>
                <a:gd name="T26" fmla="*/ 21 w 21"/>
                <a:gd name="T27" fmla="*/ 20 h 35"/>
                <a:gd name="T28" fmla="*/ 20 w 21"/>
                <a:gd name="T29" fmla="*/ 30 h 35"/>
                <a:gd name="T30" fmla="*/ 14 w 21"/>
                <a:gd name="T31" fmla="*/ 35 h 35"/>
                <a:gd name="T32" fmla="*/ 11 w 21"/>
                <a:gd name="T33" fmla="*/ 35 h 35"/>
                <a:gd name="T34" fmla="*/ 7 w 21"/>
                <a:gd name="T35" fmla="*/ 30 h 35"/>
                <a:gd name="T36" fmla="*/ 7 w 21"/>
                <a:gd name="T37" fmla="*/ 29 h 35"/>
                <a:gd name="T38" fmla="*/ 7 w 21"/>
                <a:gd name="T39" fmla="*/ 29 h 35"/>
                <a:gd name="T40" fmla="*/ 7 w 21"/>
                <a:gd name="T41" fmla="*/ 29 h 35"/>
                <a:gd name="T42" fmla="*/ 5 w 21"/>
                <a:gd name="T43" fmla="*/ 27 h 35"/>
                <a:gd name="T44" fmla="*/ 4 w 21"/>
                <a:gd name="T45" fmla="*/ 24 h 35"/>
                <a:gd name="T46" fmla="*/ 3 w 21"/>
                <a:gd name="T47" fmla="*/ 19 h 35"/>
                <a:gd name="T48" fmla="*/ 4 w 21"/>
                <a:gd name="T49" fmla="*/ 17 h 35"/>
                <a:gd name="T50" fmla="*/ 4 w 21"/>
                <a:gd name="T51" fmla="*/ 17 h 35"/>
                <a:gd name="T52" fmla="*/ 4 w 21"/>
                <a:gd name="T53" fmla="*/ 17 h 35"/>
                <a:gd name="T54" fmla="*/ 4 w 21"/>
                <a:gd name="T55" fmla="*/ 17 h 35"/>
                <a:gd name="T56" fmla="*/ 4 w 21"/>
                <a:gd name="T57" fmla="*/ 17 h 35"/>
                <a:gd name="T58" fmla="*/ 1 w 21"/>
                <a:gd name="T59" fmla="*/ 22 h 35"/>
                <a:gd name="T60" fmla="*/ 1 w 21"/>
                <a:gd name="T61" fmla="*/ 24 h 35"/>
                <a:gd name="T62" fmla="*/ 5 w 21"/>
                <a:gd name="T63" fmla="*/ 30 h 35"/>
                <a:gd name="T64" fmla="*/ 5 w 21"/>
                <a:gd name="T65" fmla="*/ 30 h 35"/>
                <a:gd name="T66" fmla="*/ 7 w 21"/>
                <a:gd name="T67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" h="35">
                  <a:moveTo>
                    <a:pt x="10" y="35"/>
                  </a:moveTo>
                  <a:lnTo>
                    <a:pt x="7" y="35"/>
                  </a:lnTo>
                  <a:lnTo>
                    <a:pt x="4" y="33"/>
                  </a:lnTo>
                  <a:lnTo>
                    <a:pt x="3" y="32"/>
                  </a:lnTo>
                  <a:lnTo>
                    <a:pt x="1" y="29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5" y="10"/>
                  </a:lnTo>
                  <a:lnTo>
                    <a:pt x="7" y="7"/>
                  </a:lnTo>
                  <a:lnTo>
                    <a:pt x="8" y="4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3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6" y="10"/>
                  </a:lnTo>
                  <a:lnTo>
                    <a:pt x="18" y="13"/>
                  </a:lnTo>
                  <a:lnTo>
                    <a:pt x="20" y="16"/>
                  </a:lnTo>
                  <a:lnTo>
                    <a:pt x="21" y="20"/>
                  </a:lnTo>
                  <a:lnTo>
                    <a:pt x="21" y="26"/>
                  </a:lnTo>
                  <a:lnTo>
                    <a:pt x="20" y="30"/>
                  </a:lnTo>
                  <a:lnTo>
                    <a:pt x="17" y="33"/>
                  </a:lnTo>
                  <a:lnTo>
                    <a:pt x="14" y="35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10" y="35"/>
                  </a:lnTo>
                  <a:close/>
                  <a:moveTo>
                    <a:pt x="7" y="30"/>
                  </a:moveTo>
                  <a:lnTo>
                    <a:pt x="7" y="30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3" y="19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3" y="27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B0F0"/>
            </a:solidFill>
            <a:ln w="317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1770480" y="4351858"/>
            <a:ext cx="163513" cy="290513"/>
            <a:chOff x="6037263" y="3362326"/>
            <a:chExt cx="163513" cy="290513"/>
          </a:xfrm>
          <a:solidFill>
            <a:schemeClr val="bg2">
              <a:lumMod val="25000"/>
            </a:schemeClr>
          </a:solidFill>
        </p:grpSpPr>
        <p:sp>
          <p:nvSpPr>
            <p:cNvPr id="86" name="Freeform 14"/>
            <p:cNvSpPr>
              <a:spLocks noEditPoints="1"/>
            </p:cNvSpPr>
            <p:nvPr/>
          </p:nvSpPr>
          <p:spPr bwMode="auto">
            <a:xfrm>
              <a:off x="6037263" y="3362326"/>
              <a:ext cx="163513" cy="290513"/>
            </a:xfrm>
            <a:custGeom>
              <a:avLst/>
              <a:gdLst>
                <a:gd name="T0" fmla="*/ 1 w 309"/>
                <a:gd name="T1" fmla="*/ 495 h 548"/>
                <a:gd name="T2" fmla="*/ 1 w 309"/>
                <a:gd name="T3" fmla="*/ 442 h 548"/>
                <a:gd name="T4" fmla="*/ 77 w 309"/>
                <a:gd name="T5" fmla="*/ 439 h 548"/>
                <a:gd name="T6" fmla="*/ 77 w 309"/>
                <a:gd name="T7" fmla="*/ 410 h 548"/>
                <a:gd name="T8" fmla="*/ 77 w 309"/>
                <a:gd name="T9" fmla="*/ 192 h 548"/>
                <a:gd name="T10" fmla="*/ 76 w 309"/>
                <a:gd name="T11" fmla="*/ 0 h 548"/>
                <a:gd name="T12" fmla="*/ 128 w 309"/>
                <a:gd name="T13" fmla="*/ 0 h 548"/>
                <a:gd name="T14" fmla="*/ 166 w 309"/>
                <a:gd name="T15" fmla="*/ 0 h 548"/>
                <a:gd name="T16" fmla="*/ 192 w 309"/>
                <a:gd name="T17" fmla="*/ 0 h 548"/>
                <a:gd name="T18" fmla="*/ 192 w 309"/>
                <a:gd name="T19" fmla="*/ 60 h 548"/>
                <a:gd name="T20" fmla="*/ 238 w 309"/>
                <a:gd name="T21" fmla="*/ 60 h 548"/>
                <a:gd name="T22" fmla="*/ 278 w 309"/>
                <a:gd name="T23" fmla="*/ 60 h 548"/>
                <a:gd name="T24" fmla="*/ 278 w 309"/>
                <a:gd name="T25" fmla="*/ 126 h 548"/>
                <a:gd name="T26" fmla="*/ 267 w 309"/>
                <a:gd name="T27" fmla="*/ 126 h 548"/>
                <a:gd name="T28" fmla="*/ 267 w 309"/>
                <a:gd name="T29" fmla="*/ 83 h 548"/>
                <a:gd name="T30" fmla="*/ 192 w 309"/>
                <a:gd name="T31" fmla="*/ 83 h 548"/>
                <a:gd name="T32" fmla="*/ 192 w 309"/>
                <a:gd name="T33" fmla="*/ 263 h 548"/>
                <a:gd name="T34" fmla="*/ 194 w 309"/>
                <a:gd name="T35" fmla="*/ 441 h 548"/>
                <a:gd name="T36" fmla="*/ 237 w 309"/>
                <a:gd name="T37" fmla="*/ 442 h 548"/>
                <a:gd name="T38" fmla="*/ 309 w 309"/>
                <a:gd name="T39" fmla="*/ 442 h 548"/>
                <a:gd name="T40" fmla="*/ 309 w 309"/>
                <a:gd name="T41" fmla="*/ 491 h 548"/>
                <a:gd name="T42" fmla="*/ 309 w 309"/>
                <a:gd name="T43" fmla="*/ 547 h 548"/>
                <a:gd name="T44" fmla="*/ 120 w 309"/>
                <a:gd name="T45" fmla="*/ 548 h 548"/>
                <a:gd name="T46" fmla="*/ 0 w 309"/>
                <a:gd name="T47" fmla="*/ 547 h 548"/>
                <a:gd name="T48" fmla="*/ 1 w 309"/>
                <a:gd name="T49" fmla="*/ 495 h 548"/>
                <a:gd name="T50" fmla="*/ 267 w 309"/>
                <a:gd name="T51" fmla="*/ 491 h 548"/>
                <a:gd name="T52" fmla="*/ 267 w 309"/>
                <a:gd name="T53" fmla="*/ 462 h 548"/>
                <a:gd name="T54" fmla="*/ 120 w 309"/>
                <a:gd name="T55" fmla="*/ 462 h 548"/>
                <a:gd name="T56" fmla="*/ 204 w 309"/>
                <a:gd name="T57" fmla="*/ 462 h 548"/>
                <a:gd name="T58" fmla="*/ 24 w 309"/>
                <a:gd name="T59" fmla="*/ 462 h 548"/>
                <a:gd name="T60" fmla="*/ 24 w 309"/>
                <a:gd name="T61" fmla="*/ 492 h 548"/>
                <a:gd name="T62" fmla="*/ 24 w 309"/>
                <a:gd name="T63" fmla="*/ 520 h 548"/>
                <a:gd name="T64" fmla="*/ 120 w 309"/>
                <a:gd name="T65" fmla="*/ 520 h 548"/>
                <a:gd name="T66" fmla="*/ 267 w 309"/>
                <a:gd name="T67" fmla="*/ 518 h 548"/>
                <a:gd name="T68" fmla="*/ 267 w 309"/>
                <a:gd name="T69" fmla="*/ 491 h 548"/>
                <a:gd name="T70" fmla="*/ 163 w 309"/>
                <a:gd name="T71" fmla="*/ 232 h 548"/>
                <a:gd name="T72" fmla="*/ 163 w 309"/>
                <a:gd name="T73" fmla="*/ 31 h 548"/>
                <a:gd name="T74" fmla="*/ 135 w 309"/>
                <a:gd name="T75" fmla="*/ 31 h 548"/>
                <a:gd name="T76" fmla="*/ 106 w 309"/>
                <a:gd name="T77" fmla="*/ 31 h 548"/>
                <a:gd name="T78" fmla="*/ 106 w 309"/>
                <a:gd name="T79" fmla="*/ 232 h 548"/>
                <a:gd name="T80" fmla="*/ 106 w 309"/>
                <a:gd name="T81" fmla="*/ 441 h 548"/>
                <a:gd name="T82" fmla="*/ 136 w 309"/>
                <a:gd name="T83" fmla="*/ 441 h 548"/>
                <a:gd name="T84" fmla="*/ 165 w 309"/>
                <a:gd name="T85" fmla="*/ 441 h 548"/>
                <a:gd name="T86" fmla="*/ 163 w 309"/>
                <a:gd name="T87" fmla="*/ 232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9" h="548">
                  <a:moveTo>
                    <a:pt x="1" y="495"/>
                  </a:moveTo>
                  <a:lnTo>
                    <a:pt x="1" y="442"/>
                  </a:lnTo>
                  <a:lnTo>
                    <a:pt x="77" y="439"/>
                  </a:lnTo>
                  <a:lnTo>
                    <a:pt x="77" y="410"/>
                  </a:lnTo>
                  <a:lnTo>
                    <a:pt x="77" y="192"/>
                  </a:lnTo>
                  <a:lnTo>
                    <a:pt x="76" y="0"/>
                  </a:lnTo>
                  <a:lnTo>
                    <a:pt x="128" y="0"/>
                  </a:lnTo>
                  <a:lnTo>
                    <a:pt x="166" y="0"/>
                  </a:lnTo>
                  <a:lnTo>
                    <a:pt x="192" y="0"/>
                  </a:lnTo>
                  <a:lnTo>
                    <a:pt x="192" y="60"/>
                  </a:lnTo>
                  <a:lnTo>
                    <a:pt x="238" y="60"/>
                  </a:lnTo>
                  <a:lnTo>
                    <a:pt x="278" y="60"/>
                  </a:lnTo>
                  <a:lnTo>
                    <a:pt x="278" y="126"/>
                  </a:lnTo>
                  <a:lnTo>
                    <a:pt x="267" y="126"/>
                  </a:lnTo>
                  <a:lnTo>
                    <a:pt x="267" y="83"/>
                  </a:lnTo>
                  <a:lnTo>
                    <a:pt x="192" y="83"/>
                  </a:lnTo>
                  <a:lnTo>
                    <a:pt x="192" y="263"/>
                  </a:lnTo>
                  <a:lnTo>
                    <a:pt x="194" y="441"/>
                  </a:lnTo>
                  <a:lnTo>
                    <a:pt x="237" y="442"/>
                  </a:lnTo>
                  <a:lnTo>
                    <a:pt x="309" y="442"/>
                  </a:lnTo>
                  <a:lnTo>
                    <a:pt x="309" y="491"/>
                  </a:lnTo>
                  <a:lnTo>
                    <a:pt x="309" y="547"/>
                  </a:lnTo>
                  <a:lnTo>
                    <a:pt x="120" y="548"/>
                  </a:lnTo>
                  <a:lnTo>
                    <a:pt x="0" y="547"/>
                  </a:lnTo>
                  <a:lnTo>
                    <a:pt x="1" y="495"/>
                  </a:lnTo>
                  <a:close/>
                  <a:moveTo>
                    <a:pt x="267" y="491"/>
                  </a:moveTo>
                  <a:lnTo>
                    <a:pt x="267" y="462"/>
                  </a:lnTo>
                  <a:lnTo>
                    <a:pt x="120" y="462"/>
                  </a:lnTo>
                  <a:lnTo>
                    <a:pt x="204" y="462"/>
                  </a:lnTo>
                  <a:lnTo>
                    <a:pt x="24" y="462"/>
                  </a:lnTo>
                  <a:lnTo>
                    <a:pt x="24" y="492"/>
                  </a:lnTo>
                  <a:lnTo>
                    <a:pt x="24" y="520"/>
                  </a:lnTo>
                  <a:lnTo>
                    <a:pt x="120" y="520"/>
                  </a:lnTo>
                  <a:lnTo>
                    <a:pt x="267" y="518"/>
                  </a:lnTo>
                  <a:lnTo>
                    <a:pt x="267" y="491"/>
                  </a:lnTo>
                  <a:close/>
                  <a:moveTo>
                    <a:pt x="163" y="232"/>
                  </a:moveTo>
                  <a:lnTo>
                    <a:pt x="163" y="31"/>
                  </a:lnTo>
                  <a:lnTo>
                    <a:pt x="135" y="31"/>
                  </a:lnTo>
                  <a:lnTo>
                    <a:pt x="106" y="31"/>
                  </a:lnTo>
                  <a:lnTo>
                    <a:pt x="106" y="232"/>
                  </a:lnTo>
                  <a:lnTo>
                    <a:pt x="106" y="441"/>
                  </a:lnTo>
                  <a:lnTo>
                    <a:pt x="136" y="441"/>
                  </a:lnTo>
                  <a:lnTo>
                    <a:pt x="165" y="441"/>
                  </a:lnTo>
                  <a:lnTo>
                    <a:pt x="163" y="232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16"/>
            <p:cNvSpPr>
              <a:spLocks noEditPoints="1"/>
            </p:cNvSpPr>
            <p:nvPr/>
          </p:nvSpPr>
          <p:spPr bwMode="auto">
            <a:xfrm>
              <a:off x="6181725" y="3436938"/>
              <a:ext cx="11113" cy="19050"/>
            </a:xfrm>
            <a:custGeom>
              <a:avLst/>
              <a:gdLst>
                <a:gd name="T0" fmla="*/ 7 w 21"/>
                <a:gd name="T1" fmla="*/ 34 h 36"/>
                <a:gd name="T2" fmla="*/ 3 w 21"/>
                <a:gd name="T3" fmla="*/ 31 h 36"/>
                <a:gd name="T4" fmla="*/ 0 w 21"/>
                <a:gd name="T5" fmla="*/ 27 h 36"/>
                <a:gd name="T6" fmla="*/ 0 w 21"/>
                <a:gd name="T7" fmla="*/ 23 h 36"/>
                <a:gd name="T8" fmla="*/ 0 w 21"/>
                <a:gd name="T9" fmla="*/ 19 h 36"/>
                <a:gd name="T10" fmla="*/ 3 w 21"/>
                <a:gd name="T11" fmla="*/ 13 h 36"/>
                <a:gd name="T12" fmla="*/ 7 w 21"/>
                <a:gd name="T13" fmla="*/ 7 h 36"/>
                <a:gd name="T14" fmla="*/ 10 w 21"/>
                <a:gd name="T15" fmla="*/ 3 h 36"/>
                <a:gd name="T16" fmla="*/ 10 w 21"/>
                <a:gd name="T17" fmla="*/ 0 h 36"/>
                <a:gd name="T18" fmla="*/ 10 w 21"/>
                <a:gd name="T19" fmla="*/ 0 h 36"/>
                <a:gd name="T20" fmla="*/ 11 w 21"/>
                <a:gd name="T21" fmla="*/ 3 h 36"/>
                <a:gd name="T22" fmla="*/ 16 w 21"/>
                <a:gd name="T23" fmla="*/ 9 h 36"/>
                <a:gd name="T24" fmla="*/ 18 w 21"/>
                <a:gd name="T25" fmla="*/ 13 h 36"/>
                <a:gd name="T26" fmla="*/ 21 w 21"/>
                <a:gd name="T27" fmla="*/ 21 h 36"/>
                <a:gd name="T28" fmla="*/ 20 w 21"/>
                <a:gd name="T29" fmla="*/ 30 h 36"/>
                <a:gd name="T30" fmla="*/ 14 w 21"/>
                <a:gd name="T31" fmla="*/ 34 h 36"/>
                <a:gd name="T32" fmla="*/ 11 w 21"/>
                <a:gd name="T33" fmla="*/ 36 h 36"/>
                <a:gd name="T34" fmla="*/ 7 w 21"/>
                <a:gd name="T35" fmla="*/ 30 h 36"/>
                <a:gd name="T36" fmla="*/ 7 w 21"/>
                <a:gd name="T37" fmla="*/ 29 h 36"/>
                <a:gd name="T38" fmla="*/ 7 w 21"/>
                <a:gd name="T39" fmla="*/ 29 h 36"/>
                <a:gd name="T40" fmla="*/ 7 w 21"/>
                <a:gd name="T41" fmla="*/ 29 h 36"/>
                <a:gd name="T42" fmla="*/ 5 w 21"/>
                <a:gd name="T43" fmla="*/ 27 h 36"/>
                <a:gd name="T44" fmla="*/ 4 w 21"/>
                <a:gd name="T45" fmla="*/ 26 h 36"/>
                <a:gd name="T46" fmla="*/ 4 w 21"/>
                <a:gd name="T47" fmla="*/ 19 h 36"/>
                <a:gd name="T48" fmla="*/ 4 w 21"/>
                <a:gd name="T49" fmla="*/ 17 h 36"/>
                <a:gd name="T50" fmla="*/ 4 w 21"/>
                <a:gd name="T51" fmla="*/ 17 h 36"/>
                <a:gd name="T52" fmla="*/ 4 w 21"/>
                <a:gd name="T53" fmla="*/ 17 h 36"/>
                <a:gd name="T54" fmla="*/ 4 w 21"/>
                <a:gd name="T55" fmla="*/ 17 h 36"/>
                <a:gd name="T56" fmla="*/ 4 w 21"/>
                <a:gd name="T57" fmla="*/ 17 h 36"/>
                <a:gd name="T58" fmla="*/ 3 w 21"/>
                <a:gd name="T59" fmla="*/ 21 h 36"/>
                <a:gd name="T60" fmla="*/ 3 w 21"/>
                <a:gd name="T61" fmla="*/ 24 h 36"/>
                <a:gd name="T62" fmla="*/ 5 w 21"/>
                <a:gd name="T63" fmla="*/ 30 h 36"/>
                <a:gd name="T64" fmla="*/ 5 w 21"/>
                <a:gd name="T65" fmla="*/ 30 h 36"/>
                <a:gd name="T66" fmla="*/ 7 w 21"/>
                <a:gd name="T6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" h="36">
                  <a:moveTo>
                    <a:pt x="10" y="36"/>
                  </a:moveTo>
                  <a:lnTo>
                    <a:pt x="7" y="34"/>
                  </a:lnTo>
                  <a:lnTo>
                    <a:pt x="4" y="33"/>
                  </a:lnTo>
                  <a:lnTo>
                    <a:pt x="3" y="31"/>
                  </a:lnTo>
                  <a:lnTo>
                    <a:pt x="1" y="29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5" y="10"/>
                  </a:lnTo>
                  <a:lnTo>
                    <a:pt x="7" y="7"/>
                  </a:lnTo>
                  <a:lnTo>
                    <a:pt x="8" y="4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3"/>
                  </a:lnTo>
                  <a:lnTo>
                    <a:pt x="14" y="9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8" y="13"/>
                  </a:lnTo>
                  <a:lnTo>
                    <a:pt x="20" y="16"/>
                  </a:lnTo>
                  <a:lnTo>
                    <a:pt x="21" y="21"/>
                  </a:lnTo>
                  <a:lnTo>
                    <a:pt x="21" y="26"/>
                  </a:lnTo>
                  <a:lnTo>
                    <a:pt x="20" y="30"/>
                  </a:lnTo>
                  <a:lnTo>
                    <a:pt x="17" y="33"/>
                  </a:lnTo>
                  <a:lnTo>
                    <a:pt x="14" y="34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0" y="36"/>
                  </a:lnTo>
                  <a:close/>
                  <a:moveTo>
                    <a:pt x="7" y="30"/>
                  </a:moveTo>
                  <a:lnTo>
                    <a:pt x="7" y="30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3" y="23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1" y="23"/>
                  </a:lnTo>
                  <a:lnTo>
                    <a:pt x="3" y="24"/>
                  </a:lnTo>
                  <a:lnTo>
                    <a:pt x="3" y="27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1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B0F0"/>
            </a:solidFill>
            <a:ln w="317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17"/>
            <p:cNvSpPr>
              <a:spLocks noEditPoints="1"/>
            </p:cNvSpPr>
            <p:nvPr/>
          </p:nvSpPr>
          <p:spPr bwMode="auto">
            <a:xfrm>
              <a:off x="6181725" y="3467101"/>
              <a:ext cx="12700" cy="19050"/>
            </a:xfrm>
            <a:custGeom>
              <a:avLst/>
              <a:gdLst>
                <a:gd name="T0" fmla="*/ 8 w 23"/>
                <a:gd name="T1" fmla="*/ 35 h 36"/>
                <a:gd name="T2" fmla="*/ 4 w 23"/>
                <a:gd name="T3" fmla="*/ 32 h 36"/>
                <a:gd name="T4" fmla="*/ 1 w 23"/>
                <a:gd name="T5" fmla="*/ 28 h 36"/>
                <a:gd name="T6" fmla="*/ 0 w 23"/>
                <a:gd name="T7" fmla="*/ 23 h 36"/>
                <a:gd name="T8" fmla="*/ 1 w 23"/>
                <a:gd name="T9" fmla="*/ 19 h 36"/>
                <a:gd name="T10" fmla="*/ 4 w 23"/>
                <a:gd name="T11" fmla="*/ 13 h 36"/>
                <a:gd name="T12" fmla="*/ 8 w 23"/>
                <a:gd name="T13" fmla="*/ 8 h 36"/>
                <a:gd name="T14" fmla="*/ 11 w 23"/>
                <a:gd name="T15" fmla="*/ 3 h 36"/>
                <a:gd name="T16" fmla="*/ 11 w 23"/>
                <a:gd name="T17" fmla="*/ 0 h 36"/>
                <a:gd name="T18" fmla="*/ 11 w 23"/>
                <a:gd name="T19" fmla="*/ 0 h 36"/>
                <a:gd name="T20" fmla="*/ 13 w 23"/>
                <a:gd name="T21" fmla="*/ 3 h 36"/>
                <a:gd name="T22" fmla="*/ 16 w 23"/>
                <a:gd name="T23" fmla="*/ 9 h 36"/>
                <a:gd name="T24" fmla="*/ 20 w 23"/>
                <a:gd name="T25" fmla="*/ 13 h 36"/>
                <a:gd name="T26" fmla="*/ 23 w 23"/>
                <a:gd name="T27" fmla="*/ 22 h 36"/>
                <a:gd name="T28" fmla="*/ 21 w 23"/>
                <a:gd name="T29" fmla="*/ 30 h 36"/>
                <a:gd name="T30" fmla="*/ 16 w 23"/>
                <a:gd name="T31" fmla="*/ 35 h 36"/>
                <a:gd name="T32" fmla="*/ 11 w 23"/>
                <a:gd name="T33" fmla="*/ 36 h 36"/>
                <a:gd name="T34" fmla="*/ 8 w 23"/>
                <a:gd name="T35" fmla="*/ 30 h 36"/>
                <a:gd name="T36" fmla="*/ 8 w 23"/>
                <a:gd name="T37" fmla="*/ 29 h 36"/>
                <a:gd name="T38" fmla="*/ 8 w 23"/>
                <a:gd name="T39" fmla="*/ 29 h 36"/>
                <a:gd name="T40" fmla="*/ 8 w 23"/>
                <a:gd name="T41" fmla="*/ 29 h 36"/>
                <a:gd name="T42" fmla="*/ 7 w 23"/>
                <a:gd name="T43" fmla="*/ 28 h 36"/>
                <a:gd name="T44" fmla="*/ 5 w 23"/>
                <a:gd name="T45" fmla="*/ 26 h 36"/>
                <a:gd name="T46" fmla="*/ 4 w 23"/>
                <a:gd name="T47" fmla="*/ 19 h 36"/>
                <a:gd name="T48" fmla="*/ 5 w 23"/>
                <a:gd name="T49" fmla="*/ 18 h 36"/>
                <a:gd name="T50" fmla="*/ 5 w 23"/>
                <a:gd name="T51" fmla="*/ 18 h 36"/>
                <a:gd name="T52" fmla="*/ 5 w 23"/>
                <a:gd name="T53" fmla="*/ 18 h 36"/>
                <a:gd name="T54" fmla="*/ 5 w 23"/>
                <a:gd name="T55" fmla="*/ 18 h 36"/>
                <a:gd name="T56" fmla="*/ 4 w 23"/>
                <a:gd name="T57" fmla="*/ 18 h 36"/>
                <a:gd name="T58" fmla="*/ 3 w 23"/>
                <a:gd name="T59" fmla="*/ 22 h 36"/>
                <a:gd name="T60" fmla="*/ 3 w 23"/>
                <a:gd name="T61" fmla="*/ 25 h 36"/>
                <a:gd name="T62" fmla="*/ 7 w 23"/>
                <a:gd name="T63" fmla="*/ 30 h 36"/>
                <a:gd name="T64" fmla="*/ 7 w 23"/>
                <a:gd name="T65" fmla="*/ 30 h 36"/>
                <a:gd name="T66" fmla="*/ 8 w 23"/>
                <a:gd name="T6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36">
                  <a:moveTo>
                    <a:pt x="11" y="36"/>
                  </a:moveTo>
                  <a:lnTo>
                    <a:pt x="8" y="35"/>
                  </a:lnTo>
                  <a:lnTo>
                    <a:pt x="5" y="33"/>
                  </a:lnTo>
                  <a:lnTo>
                    <a:pt x="4" y="32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19"/>
                  </a:lnTo>
                  <a:lnTo>
                    <a:pt x="3" y="15"/>
                  </a:lnTo>
                  <a:lnTo>
                    <a:pt x="4" y="13"/>
                  </a:lnTo>
                  <a:lnTo>
                    <a:pt x="5" y="10"/>
                  </a:lnTo>
                  <a:lnTo>
                    <a:pt x="8" y="8"/>
                  </a:lnTo>
                  <a:lnTo>
                    <a:pt x="10" y="5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3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7" y="10"/>
                  </a:lnTo>
                  <a:lnTo>
                    <a:pt x="20" y="13"/>
                  </a:lnTo>
                  <a:lnTo>
                    <a:pt x="20" y="16"/>
                  </a:lnTo>
                  <a:lnTo>
                    <a:pt x="23" y="22"/>
                  </a:lnTo>
                  <a:lnTo>
                    <a:pt x="23" y="26"/>
                  </a:lnTo>
                  <a:lnTo>
                    <a:pt x="21" y="30"/>
                  </a:lnTo>
                  <a:lnTo>
                    <a:pt x="18" y="33"/>
                  </a:lnTo>
                  <a:lnTo>
                    <a:pt x="16" y="35"/>
                  </a:lnTo>
                  <a:lnTo>
                    <a:pt x="13" y="35"/>
                  </a:lnTo>
                  <a:lnTo>
                    <a:pt x="11" y="36"/>
                  </a:lnTo>
                  <a:lnTo>
                    <a:pt x="11" y="36"/>
                  </a:lnTo>
                  <a:close/>
                  <a:moveTo>
                    <a:pt x="8" y="30"/>
                  </a:moveTo>
                  <a:lnTo>
                    <a:pt x="8" y="30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4" y="18"/>
                  </a:lnTo>
                  <a:lnTo>
                    <a:pt x="4" y="20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5"/>
                  </a:lnTo>
                  <a:lnTo>
                    <a:pt x="4" y="28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8" y="30"/>
                  </a:lnTo>
                  <a:close/>
                </a:path>
              </a:pathLst>
            </a:custGeom>
            <a:solidFill>
              <a:srgbClr val="00B0F0"/>
            </a:solidFill>
            <a:ln w="317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18"/>
            <p:cNvSpPr>
              <a:spLocks noEditPoints="1"/>
            </p:cNvSpPr>
            <p:nvPr/>
          </p:nvSpPr>
          <p:spPr bwMode="auto">
            <a:xfrm>
              <a:off x="6169025" y="3454401"/>
              <a:ext cx="12700" cy="19050"/>
            </a:xfrm>
            <a:custGeom>
              <a:avLst/>
              <a:gdLst>
                <a:gd name="T0" fmla="*/ 7 w 23"/>
                <a:gd name="T1" fmla="*/ 36 h 36"/>
                <a:gd name="T2" fmla="*/ 3 w 23"/>
                <a:gd name="T3" fmla="*/ 32 h 36"/>
                <a:gd name="T4" fmla="*/ 0 w 23"/>
                <a:gd name="T5" fmla="*/ 28 h 36"/>
                <a:gd name="T6" fmla="*/ 0 w 23"/>
                <a:gd name="T7" fmla="*/ 25 h 36"/>
                <a:gd name="T8" fmla="*/ 0 w 23"/>
                <a:gd name="T9" fmla="*/ 19 h 36"/>
                <a:gd name="T10" fmla="*/ 5 w 23"/>
                <a:gd name="T11" fmla="*/ 13 h 36"/>
                <a:gd name="T12" fmla="*/ 7 w 23"/>
                <a:gd name="T13" fmla="*/ 8 h 36"/>
                <a:gd name="T14" fmla="*/ 10 w 23"/>
                <a:gd name="T15" fmla="*/ 3 h 36"/>
                <a:gd name="T16" fmla="*/ 12 w 23"/>
                <a:gd name="T17" fmla="*/ 0 h 36"/>
                <a:gd name="T18" fmla="*/ 12 w 23"/>
                <a:gd name="T19" fmla="*/ 0 h 36"/>
                <a:gd name="T20" fmla="*/ 12 w 23"/>
                <a:gd name="T21" fmla="*/ 5 h 36"/>
                <a:gd name="T22" fmla="*/ 16 w 23"/>
                <a:gd name="T23" fmla="*/ 9 h 36"/>
                <a:gd name="T24" fmla="*/ 19 w 23"/>
                <a:gd name="T25" fmla="*/ 15 h 36"/>
                <a:gd name="T26" fmla="*/ 23 w 23"/>
                <a:gd name="T27" fmla="*/ 22 h 36"/>
                <a:gd name="T28" fmla="*/ 20 w 23"/>
                <a:gd name="T29" fmla="*/ 31 h 36"/>
                <a:gd name="T30" fmla="*/ 16 w 23"/>
                <a:gd name="T31" fmla="*/ 35 h 36"/>
                <a:gd name="T32" fmla="*/ 12 w 23"/>
                <a:gd name="T33" fmla="*/ 36 h 36"/>
                <a:gd name="T34" fmla="*/ 7 w 23"/>
                <a:gd name="T35" fmla="*/ 32 h 36"/>
                <a:gd name="T36" fmla="*/ 9 w 23"/>
                <a:gd name="T37" fmla="*/ 31 h 36"/>
                <a:gd name="T38" fmla="*/ 9 w 23"/>
                <a:gd name="T39" fmla="*/ 31 h 36"/>
                <a:gd name="T40" fmla="*/ 7 w 23"/>
                <a:gd name="T41" fmla="*/ 29 h 36"/>
                <a:gd name="T42" fmla="*/ 6 w 23"/>
                <a:gd name="T43" fmla="*/ 28 h 36"/>
                <a:gd name="T44" fmla="*/ 5 w 23"/>
                <a:gd name="T45" fmla="*/ 26 h 36"/>
                <a:gd name="T46" fmla="*/ 5 w 23"/>
                <a:gd name="T47" fmla="*/ 21 h 36"/>
                <a:gd name="T48" fmla="*/ 5 w 23"/>
                <a:gd name="T49" fmla="*/ 19 h 36"/>
                <a:gd name="T50" fmla="*/ 5 w 23"/>
                <a:gd name="T51" fmla="*/ 19 h 36"/>
                <a:gd name="T52" fmla="*/ 5 w 23"/>
                <a:gd name="T53" fmla="*/ 18 h 36"/>
                <a:gd name="T54" fmla="*/ 5 w 23"/>
                <a:gd name="T55" fmla="*/ 18 h 36"/>
                <a:gd name="T56" fmla="*/ 5 w 23"/>
                <a:gd name="T57" fmla="*/ 19 h 36"/>
                <a:gd name="T58" fmla="*/ 3 w 23"/>
                <a:gd name="T59" fmla="*/ 22 h 36"/>
                <a:gd name="T60" fmla="*/ 3 w 23"/>
                <a:gd name="T61" fmla="*/ 25 h 36"/>
                <a:gd name="T62" fmla="*/ 6 w 23"/>
                <a:gd name="T63" fmla="*/ 31 h 36"/>
                <a:gd name="T64" fmla="*/ 6 w 23"/>
                <a:gd name="T65" fmla="*/ 32 h 36"/>
                <a:gd name="T66" fmla="*/ 7 w 23"/>
                <a:gd name="T67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36">
                  <a:moveTo>
                    <a:pt x="10" y="36"/>
                  </a:moveTo>
                  <a:lnTo>
                    <a:pt x="7" y="36"/>
                  </a:lnTo>
                  <a:lnTo>
                    <a:pt x="6" y="35"/>
                  </a:lnTo>
                  <a:lnTo>
                    <a:pt x="3" y="32"/>
                  </a:lnTo>
                  <a:lnTo>
                    <a:pt x="2" y="31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3" y="16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8"/>
                  </a:lnTo>
                  <a:lnTo>
                    <a:pt x="9" y="6"/>
                  </a:lnTo>
                  <a:lnTo>
                    <a:pt x="10" y="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5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9" y="15"/>
                  </a:lnTo>
                  <a:lnTo>
                    <a:pt x="20" y="16"/>
                  </a:lnTo>
                  <a:lnTo>
                    <a:pt x="23" y="22"/>
                  </a:lnTo>
                  <a:lnTo>
                    <a:pt x="22" y="26"/>
                  </a:lnTo>
                  <a:lnTo>
                    <a:pt x="20" y="31"/>
                  </a:lnTo>
                  <a:lnTo>
                    <a:pt x="18" y="34"/>
                  </a:lnTo>
                  <a:lnTo>
                    <a:pt x="16" y="35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0" y="36"/>
                  </a:lnTo>
                  <a:close/>
                  <a:moveTo>
                    <a:pt x="7" y="32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5" y="21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5"/>
                  </a:lnTo>
                  <a:lnTo>
                    <a:pt x="3" y="29"/>
                  </a:lnTo>
                  <a:lnTo>
                    <a:pt x="6" y="31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7" y="32"/>
                  </a:lnTo>
                  <a:lnTo>
                    <a:pt x="7" y="32"/>
                  </a:lnTo>
                  <a:close/>
                </a:path>
              </a:pathLst>
            </a:custGeom>
            <a:solidFill>
              <a:srgbClr val="00B0F0"/>
            </a:solidFill>
            <a:ln w="317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19"/>
            <p:cNvSpPr>
              <a:spLocks noEditPoints="1"/>
            </p:cNvSpPr>
            <p:nvPr/>
          </p:nvSpPr>
          <p:spPr bwMode="auto">
            <a:xfrm>
              <a:off x="6170613" y="3482976"/>
              <a:ext cx="11113" cy="19050"/>
            </a:xfrm>
            <a:custGeom>
              <a:avLst/>
              <a:gdLst>
                <a:gd name="T0" fmla="*/ 7 w 21"/>
                <a:gd name="T1" fmla="*/ 35 h 35"/>
                <a:gd name="T2" fmla="*/ 3 w 21"/>
                <a:gd name="T3" fmla="*/ 32 h 35"/>
                <a:gd name="T4" fmla="*/ 0 w 21"/>
                <a:gd name="T5" fmla="*/ 26 h 35"/>
                <a:gd name="T6" fmla="*/ 0 w 21"/>
                <a:gd name="T7" fmla="*/ 23 h 35"/>
                <a:gd name="T8" fmla="*/ 0 w 21"/>
                <a:gd name="T9" fmla="*/ 19 h 35"/>
                <a:gd name="T10" fmla="*/ 3 w 21"/>
                <a:gd name="T11" fmla="*/ 13 h 35"/>
                <a:gd name="T12" fmla="*/ 7 w 21"/>
                <a:gd name="T13" fmla="*/ 7 h 35"/>
                <a:gd name="T14" fmla="*/ 10 w 21"/>
                <a:gd name="T15" fmla="*/ 1 h 35"/>
                <a:gd name="T16" fmla="*/ 10 w 21"/>
                <a:gd name="T17" fmla="*/ 0 h 35"/>
                <a:gd name="T18" fmla="*/ 10 w 21"/>
                <a:gd name="T19" fmla="*/ 0 h 35"/>
                <a:gd name="T20" fmla="*/ 11 w 21"/>
                <a:gd name="T21" fmla="*/ 3 h 35"/>
                <a:gd name="T22" fmla="*/ 14 w 21"/>
                <a:gd name="T23" fmla="*/ 9 h 35"/>
                <a:gd name="T24" fmla="*/ 18 w 21"/>
                <a:gd name="T25" fmla="*/ 13 h 35"/>
                <a:gd name="T26" fmla="*/ 21 w 21"/>
                <a:gd name="T27" fmla="*/ 20 h 35"/>
                <a:gd name="T28" fmla="*/ 20 w 21"/>
                <a:gd name="T29" fmla="*/ 30 h 35"/>
                <a:gd name="T30" fmla="*/ 14 w 21"/>
                <a:gd name="T31" fmla="*/ 35 h 35"/>
                <a:gd name="T32" fmla="*/ 11 w 21"/>
                <a:gd name="T33" fmla="*/ 35 h 35"/>
                <a:gd name="T34" fmla="*/ 7 w 21"/>
                <a:gd name="T35" fmla="*/ 30 h 35"/>
                <a:gd name="T36" fmla="*/ 7 w 21"/>
                <a:gd name="T37" fmla="*/ 29 h 35"/>
                <a:gd name="T38" fmla="*/ 7 w 21"/>
                <a:gd name="T39" fmla="*/ 29 h 35"/>
                <a:gd name="T40" fmla="*/ 7 w 21"/>
                <a:gd name="T41" fmla="*/ 29 h 35"/>
                <a:gd name="T42" fmla="*/ 5 w 21"/>
                <a:gd name="T43" fmla="*/ 27 h 35"/>
                <a:gd name="T44" fmla="*/ 4 w 21"/>
                <a:gd name="T45" fmla="*/ 24 h 35"/>
                <a:gd name="T46" fmla="*/ 3 w 21"/>
                <a:gd name="T47" fmla="*/ 19 h 35"/>
                <a:gd name="T48" fmla="*/ 4 w 21"/>
                <a:gd name="T49" fmla="*/ 17 h 35"/>
                <a:gd name="T50" fmla="*/ 4 w 21"/>
                <a:gd name="T51" fmla="*/ 17 h 35"/>
                <a:gd name="T52" fmla="*/ 4 w 21"/>
                <a:gd name="T53" fmla="*/ 17 h 35"/>
                <a:gd name="T54" fmla="*/ 4 w 21"/>
                <a:gd name="T55" fmla="*/ 17 h 35"/>
                <a:gd name="T56" fmla="*/ 4 w 21"/>
                <a:gd name="T57" fmla="*/ 17 h 35"/>
                <a:gd name="T58" fmla="*/ 1 w 21"/>
                <a:gd name="T59" fmla="*/ 22 h 35"/>
                <a:gd name="T60" fmla="*/ 1 w 21"/>
                <a:gd name="T61" fmla="*/ 24 h 35"/>
                <a:gd name="T62" fmla="*/ 5 w 21"/>
                <a:gd name="T63" fmla="*/ 30 h 35"/>
                <a:gd name="T64" fmla="*/ 5 w 21"/>
                <a:gd name="T65" fmla="*/ 30 h 35"/>
                <a:gd name="T66" fmla="*/ 7 w 21"/>
                <a:gd name="T67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" h="35">
                  <a:moveTo>
                    <a:pt x="10" y="35"/>
                  </a:moveTo>
                  <a:lnTo>
                    <a:pt x="7" y="35"/>
                  </a:lnTo>
                  <a:lnTo>
                    <a:pt x="4" y="33"/>
                  </a:lnTo>
                  <a:lnTo>
                    <a:pt x="3" y="32"/>
                  </a:lnTo>
                  <a:lnTo>
                    <a:pt x="1" y="29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5" y="10"/>
                  </a:lnTo>
                  <a:lnTo>
                    <a:pt x="7" y="7"/>
                  </a:lnTo>
                  <a:lnTo>
                    <a:pt x="8" y="4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3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6" y="10"/>
                  </a:lnTo>
                  <a:lnTo>
                    <a:pt x="18" y="13"/>
                  </a:lnTo>
                  <a:lnTo>
                    <a:pt x="20" y="16"/>
                  </a:lnTo>
                  <a:lnTo>
                    <a:pt x="21" y="20"/>
                  </a:lnTo>
                  <a:lnTo>
                    <a:pt x="21" y="26"/>
                  </a:lnTo>
                  <a:lnTo>
                    <a:pt x="20" y="30"/>
                  </a:lnTo>
                  <a:lnTo>
                    <a:pt x="17" y="33"/>
                  </a:lnTo>
                  <a:lnTo>
                    <a:pt x="14" y="35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10" y="35"/>
                  </a:lnTo>
                  <a:close/>
                  <a:moveTo>
                    <a:pt x="7" y="30"/>
                  </a:moveTo>
                  <a:lnTo>
                    <a:pt x="7" y="30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3" y="19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3" y="27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B0F0"/>
            </a:solidFill>
            <a:ln w="317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10745552" y="4233728"/>
            <a:ext cx="163513" cy="290513"/>
            <a:chOff x="6037263" y="3362326"/>
            <a:chExt cx="163513" cy="290513"/>
          </a:xfrm>
          <a:solidFill>
            <a:schemeClr val="bg2">
              <a:lumMod val="25000"/>
            </a:schemeClr>
          </a:solidFill>
        </p:grpSpPr>
        <p:sp>
          <p:nvSpPr>
            <p:cNvPr id="92" name="Freeform 14"/>
            <p:cNvSpPr>
              <a:spLocks noEditPoints="1"/>
            </p:cNvSpPr>
            <p:nvPr/>
          </p:nvSpPr>
          <p:spPr bwMode="auto">
            <a:xfrm>
              <a:off x="6037263" y="3362326"/>
              <a:ext cx="163513" cy="290513"/>
            </a:xfrm>
            <a:custGeom>
              <a:avLst/>
              <a:gdLst>
                <a:gd name="T0" fmla="*/ 1 w 309"/>
                <a:gd name="T1" fmla="*/ 495 h 548"/>
                <a:gd name="T2" fmla="*/ 1 w 309"/>
                <a:gd name="T3" fmla="*/ 442 h 548"/>
                <a:gd name="T4" fmla="*/ 77 w 309"/>
                <a:gd name="T5" fmla="*/ 439 h 548"/>
                <a:gd name="T6" fmla="*/ 77 w 309"/>
                <a:gd name="T7" fmla="*/ 410 h 548"/>
                <a:gd name="T8" fmla="*/ 77 w 309"/>
                <a:gd name="T9" fmla="*/ 192 h 548"/>
                <a:gd name="T10" fmla="*/ 76 w 309"/>
                <a:gd name="T11" fmla="*/ 0 h 548"/>
                <a:gd name="T12" fmla="*/ 128 w 309"/>
                <a:gd name="T13" fmla="*/ 0 h 548"/>
                <a:gd name="T14" fmla="*/ 166 w 309"/>
                <a:gd name="T15" fmla="*/ 0 h 548"/>
                <a:gd name="T16" fmla="*/ 192 w 309"/>
                <a:gd name="T17" fmla="*/ 0 h 548"/>
                <a:gd name="T18" fmla="*/ 192 w 309"/>
                <a:gd name="T19" fmla="*/ 60 h 548"/>
                <a:gd name="T20" fmla="*/ 238 w 309"/>
                <a:gd name="T21" fmla="*/ 60 h 548"/>
                <a:gd name="T22" fmla="*/ 278 w 309"/>
                <a:gd name="T23" fmla="*/ 60 h 548"/>
                <a:gd name="T24" fmla="*/ 278 w 309"/>
                <a:gd name="T25" fmla="*/ 126 h 548"/>
                <a:gd name="T26" fmla="*/ 267 w 309"/>
                <a:gd name="T27" fmla="*/ 126 h 548"/>
                <a:gd name="T28" fmla="*/ 267 w 309"/>
                <a:gd name="T29" fmla="*/ 83 h 548"/>
                <a:gd name="T30" fmla="*/ 192 w 309"/>
                <a:gd name="T31" fmla="*/ 83 h 548"/>
                <a:gd name="T32" fmla="*/ 192 w 309"/>
                <a:gd name="T33" fmla="*/ 263 h 548"/>
                <a:gd name="T34" fmla="*/ 194 w 309"/>
                <a:gd name="T35" fmla="*/ 441 h 548"/>
                <a:gd name="T36" fmla="*/ 237 w 309"/>
                <a:gd name="T37" fmla="*/ 442 h 548"/>
                <a:gd name="T38" fmla="*/ 309 w 309"/>
                <a:gd name="T39" fmla="*/ 442 h 548"/>
                <a:gd name="T40" fmla="*/ 309 w 309"/>
                <a:gd name="T41" fmla="*/ 491 h 548"/>
                <a:gd name="T42" fmla="*/ 309 w 309"/>
                <a:gd name="T43" fmla="*/ 547 h 548"/>
                <a:gd name="T44" fmla="*/ 120 w 309"/>
                <a:gd name="T45" fmla="*/ 548 h 548"/>
                <a:gd name="T46" fmla="*/ 0 w 309"/>
                <a:gd name="T47" fmla="*/ 547 h 548"/>
                <a:gd name="T48" fmla="*/ 1 w 309"/>
                <a:gd name="T49" fmla="*/ 495 h 548"/>
                <a:gd name="T50" fmla="*/ 267 w 309"/>
                <a:gd name="T51" fmla="*/ 491 h 548"/>
                <a:gd name="T52" fmla="*/ 267 w 309"/>
                <a:gd name="T53" fmla="*/ 462 h 548"/>
                <a:gd name="T54" fmla="*/ 120 w 309"/>
                <a:gd name="T55" fmla="*/ 462 h 548"/>
                <a:gd name="T56" fmla="*/ 204 w 309"/>
                <a:gd name="T57" fmla="*/ 462 h 548"/>
                <a:gd name="T58" fmla="*/ 24 w 309"/>
                <a:gd name="T59" fmla="*/ 462 h 548"/>
                <a:gd name="T60" fmla="*/ 24 w 309"/>
                <a:gd name="T61" fmla="*/ 492 h 548"/>
                <a:gd name="T62" fmla="*/ 24 w 309"/>
                <a:gd name="T63" fmla="*/ 520 h 548"/>
                <a:gd name="T64" fmla="*/ 120 w 309"/>
                <a:gd name="T65" fmla="*/ 520 h 548"/>
                <a:gd name="T66" fmla="*/ 267 w 309"/>
                <a:gd name="T67" fmla="*/ 518 h 548"/>
                <a:gd name="T68" fmla="*/ 267 w 309"/>
                <a:gd name="T69" fmla="*/ 491 h 548"/>
                <a:gd name="T70" fmla="*/ 163 w 309"/>
                <a:gd name="T71" fmla="*/ 232 h 548"/>
                <a:gd name="T72" fmla="*/ 163 w 309"/>
                <a:gd name="T73" fmla="*/ 31 h 548"/>
                <a:gd name="T74" fmla="*/ 135 w 309"/>
                <a:gd name="T75" fmla="*/ 31 h 548"/>
                <a:gd name="T76" fmla="*/ 106 w 309"/>
                <a:gd name="T77" fmla="*/ 31 h 548"/>
                <a:gd name="T78" fmla="*/ 106 w 309"/>
                <a:gd name="T79" fmla="*/ 232 h 548"/>
                <a:gd name="T80" fmla="*/ 106 w 309"/>
                <a:gd name="T81" fmla="*/ 441 h 548"/>
                <a:gd name="T82" fmla="*/ 136 w 309"/>
                <a:gd name="T83" fmla="*/ 441 h 548"/>
                <a:gd name="T84" fmla="*/ 165 w 309"/>
                <a:gd name="T85" fmla="*/ 441 h 548"/>
                <a:gd name="T86" fmla="*/ 163 w 309"/>
                <a:gd name="T87" fmla="*/ 232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9" h="548">
                  <a:moveTo>
                    <a:pt x="1" y="495"/>
                  </a:moveTo>
                  <a:lnTo>
                    <a:pt x="1" y="442"/>
                  </a:lnTo>
                  <a:lnTo>
                    <a:pt x="77" y="439"/>
                  </a:lnTo>
                  <a:lnTo>
                    <a:pt x="77" y="410"/>
                  </a:lnTo>
                  <a:lnTo>
                    <a:pt x="77" y="192"/>
                  </a:lnTo>
                  <a:lnTo>
                    <a:pt x="76" y="0"/>
                  </a:lnTo>
                  <a:lnTo>
                    <a:pt x="128" y="0"/>
                  </a:lnTo>
                  <a:lnTo>
                    <a:pt x="166" y="0"/>
                  </a:lnTo>
                  <a:lnTo>
                    <a:pt x="192" y="0"/>
                  </a:lnTo>
                  <a:lnTo>
                    <a:pt x="192" y="60"/>
                  </a:lnTo>
                  <a:lnTo>
                    <a:pt x="238" y="60"/>
                  </a:lnTo>
                  <a:lnTo>
                    <a:pt x="278" y="60"/>
                  </a:lnTo>
                  <a:lnTo>
                    <a:pt x="278" y="126"/>
                  </a:lnTo>
                  <a:lnTo>
                    <a:pt x="267" y="126"/>
                  </a:lnTo>
                  <a:lnTo>
                    <a:pt x="267" y="83"/>
                  </a:lnTo>
                  <a:lnTo>
                    <a:pt x="192" y="83"/>
                  </a:lnTo>
                  <a:lnTo>
                    <a:pt x="192" y="263"/>
                  </a:lnTo>
                  <a:lnTo>
                    <a:pt x="194" y="441"/>
                  </a:lnTo>
                  <a:lnTo>
                    <a:pt x="237" y="442"/>
                  </a:lnTo>
                  <a:lnTo>
                    <a:pt x="309" y="442"/>
                  </a:lnTo>
                  <a:lnTo>
                    <a:pt x="309" y="491"/>
                  </a:lnTo>
                  <a:lnTo>
                    <a:pt x="309" y="547"/>
                  </a:lnTo>
                  <a:lnTo>
                    <a:pt x="120" y="548"/>
                  </a:lnTo>
                  <a:lnTo>
                    <a:pt x="0" y="547"/>
                  </a:lnTo>
                  <a:lnTo>
                    <a:pt x="1" y="495"/>
                  </a:lnTo>
                  <a:close/>
                  <a:moveTo>
                    <a:pt x="267" y="491"/>
                  </a:moveTo>
                  <a:lnTo>
                    <a:pt x="267" y="462"/>
                  </a:lnTo>
                  <a:lnTo>
                    <a:pt x="120" y="462"/>
                  </a:lnTo>
                  <a:lnTo>
                    <a:pt x="204" y="462"/>
                  </a:lnTo>
                  <a:lnTo>
                    <a:pt x="24" y="462"/>
                  </a:lnTo>
                  <a:lnTo>
                    <a:pt x="24" y="492"/>
                  </a:lnTo>
                  <a:lnTo>
                    <a:pt x="24" y="520"/>
                  </a:lnTo>
                  <a:lnTo>
                    <a:pt x="120" y="520"/>
                  </a:lnTo>
                  <a:lnTo>
                    <a:pt x="267" y="518"/>
                  </a:lnTo>
                  <a:lnTo>
                    <a:pt x="267" y="491"/>
                  </a:lnTo>
                  <a:close/>
                  <a:moveTo>
                    <a:pt x="163" y="232"/>
                  </a:moveTo>
                  <a:lnTo>
                    <a:pt x="163" y="31"/>
                  </a:lnTo>
                  <a:lnTo>
                    <a:pt x="135" y="31"/>
                  </a:lnTo>
                  <a:lnTo>
                    <a:pt x="106" y="31"/>
                  </a:lnTo>
                  <a:lnTo>
                    <a:pt x="106" y="232"/>
                  </a:lnTo>
                  <a:lnTo>
                    <a:pt x="106" y="441"/>
                  </a:lnTo>
                  <a:lnTo>
                    <a:pt x="136" y="441"/>
                  </a:lnTo>
                  <a:lnTo>
                    <a:pt x="165" y="441"/>
                  </a:lnTo>
                  <a:lnTo>
                    <a:pt x="163" y="232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16"/>
            <p:cNvSpPr>
              <a:spLocks noEditPoints="1"/>
            </p:cNvSpPr>
            <p:nvPr/>
          </p:nvSpPr>
          <p:spPr bwMode="auto">
            <a:xfrm>
              <a:off x="6181725" y="3436938"/>
              <a:ext cx="11113" cy="19050"/>
            </a:xfrm>
            <a:custGeom>
              <a:avLst/>
              <a:gdLst>
                <a:gd name="T0" fmla="*/ 7 w 21"/>
                <a:gd name="T1" fmla="*/ 34 h 36"/>
                <a:gd name="T2" fmla="*/ 3 w 21"/>
                <a:gd name="T3" fmla="*/ 31 h 36"/>
                <a:gd name="T4" fmla="*/ 0 w 21"/>
                <a:gd name="T5" fmla="*/ 27 h 36"/>
                <a:gd name="T6" fmla="*/ 0 w 21"/>
                <a:gd name="T7" fmla="*/ 23 h 36"/>
                <a:gd name="T8" fmla="*/ 0 w 21"/>
                <a:gd name="T9" fmla="*/ 19 h 36"/>
                <a:gd name="T10" fmla="*/ 3 w 21"/>
                <a:gd name="T11" fmla="*/ 13 h 36"/>
                <a:gd name="T12" fmla="*/ 7 w 21"/>
                <a:gd name="T13" fmla="*/ 7 h 36"/>
                <a:gd name="T14" fmla="*/ 10 w 21"/>
                <a:gd name="T15" fmla="*/ 3 h 36"/>
                <a:gd name="T16" fmla="*/ 10 w 21"/>
                <a:gd name="T17" fmla="*/ 0 h 36"/>
                <a:gd name="T18" fmla="*/ 10 w 21"/>
                <a:gd name="T19" fmla="*/ 0 h 36"/>
                <a:gd name="T20" fmla="*/ 11 w 21"/>
                <a:gd name="T21" fmla="*/ 3 h 36"/>
                <a:gd name="T22" fmla="*/ 16 w 21"/>
                <a:gd name="T23" fmla="*/ 9 h 36"/>
                <a:gd name="T24" fmla="*/ 18 w 21"/>
                <a:gd name="T25" fmla="*/ 13 h 36"/>
                <a:gd name="T26" fmla="*/ 21 w 21"/>
                <a:gd name="T27" fmla="*/ 21 h 36"/>
                <a:gd name="T28" fmla="*/ 20 w 21"/>
                <a:gd name="T29" fmla="*/ 30 h 36"/>
                <a:gd name="T30" fmla="*/ 14 w 21"/>
                <a:gd name="T31" fmla="*/ 34 h 36"/>
                <a:gd name="T32" fmla="*/ 11 w 21"/>
                <a:gd name="T33" fmla="*/ 36 h 36"/>
                <a:gd name="T34" fmla="*/ 7 w 21"/>
                <a:gd name="T35" fmla="*/ 30 h 36"/>
                <a:gd name="T36" fmla="*/ 7 w 21"/>
                <a:gd name="T37" fmla="*/ 29 h 36"/>
                <a:gd name="T38" fmla="*/ 7 w 21"/>
                <a:gd name="T39" fmla="*/ 29 h 36"/>
                <a:gd name="T40" fmla="*/ 7 w 21"/>
                <a:gd name="T41" fmla="*/ 29 h 36"/>
                <a:gd name="T42" fmla="*/ 5 w 21"/>
                <a:gd name="T43" fmla="*/ 27 h 36"/>
                <a:gd name="T44" fmla="*/ 4 w 21"/>
                <a:gd name="T45" fmla="*/ 26 h 36"/>
                <a:gd name="T46" fmla="*/ 4 w 21"/>
                <a:gd name="T47" fmla="*/ 19 h 36"/>
                <a:gd name="T48" fmla="*/ 4 w 21"/>
                <a:gd name="T49" fmla="*/ 17 h 36"/>
                <a:gd name="T50" fmla="*/ 4 w 21"/>
                <a:gd name="T51" fmla="*/ 17 h 36"/>
                <a:gd name="T52" fmla="*/ 4 w 21"/>
                <a:gd name="T53" fmla="*/ 17 h 36"/>
                <a:gd name="T54" fmla="*/ 4 w 21"/>
                <a:gd name="T55" fmla="*/ 17 h 36"/>
                <a:gd name="T56" fmla="*/ 4 w 21"/>
                <a:gd name="T57" fmla="*/ 17 h 36"/>
                <a:gd name="T58" fmla="*/ 3 w 21"/>
                <a:gd name="T59" fmla="*/ 21 h 36"/>
                <a:gd name="T60" fmla="*/ 3 w 21"/>
                <a:gd name="T61" fmla="*/ 24 h 36"/>
                <a:gd name="T62" fmla="*/ 5 w 21"/>
                <a:gd name="T63" fmla="*/ 30 h 36"/>
                <a:gd name="T64" fmla="*/ 5 w 21"/>
                <a:gd name="T65" fmla="*/ 30 h 36"/>
                <a:gd name="T66" fmla="*/ 7 w 21"/>
                <a:gd name="T6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" h="36">
                  <a:moveTo>
                    <a:pt x="10" y="36"/>
                  </a:moveTo>
                  <a:lnTo>
                    <a:pt x="7" y="34"/>
                  </a:lnTo>
                  <a:lnTo>
                    <a:pt x="4" y="33"/>
                  </a:lnTo>
                  <a:lnTo>
                    <a:pt x="3" y="31"/>
                  </a:lnTo>
                  <a:lnTo>
                    <a:pt x="1" y="29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5" y="10"/>
                  </a:lnTo>
                  <a:lnTo>
                    <a:pt x="7" y="7"/>
                  </a:lnTo>
                  <a:lnTo>
                    <a:pt x="8" y="4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3"/>
                  </a:lnTo>
                  <a:lnTo>
                    <a:pt x="14" y="9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8" y="13"/>
                  </a:lnTo>
                  <a:lnTo>
                    <a:pt x="20" y="16"/>
                  </a:lnTo>
                  <a:lnTo>
                    <a:pt x="21" y="21"/>
                  </a:lnTo>
                  <a:lnTo>
                    <a:pt x="21" y="26"/>
                  </a:lnTo>
                  <a:lnTo>
                    <a:pt x="20" y="30"/>
                  </a:lnTo>
                  <a:lnTo>
                    <a:pt x="17" y="33"/>
                  </a:lnTo>
                  <a:lnTo>
                    <a:pt x="14" y="34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0" y="36"/>
                  </a:lnTo>
                  <a:close/>
                  <a:moveTo>
                    <a:pt x="7" y="30"/>
                  </a:moveTo>
                  <a:lnTo>
                    <a:pt x="7" y="30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3" y="23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1" y="23"/>
                  </a:lnTo>
                  <a:lnTo>
                    <a:pt x="3" y="24"/>
                  </a:lnTo>
                  <a:lnTo>
                    <a:pt x="3" y="27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1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B0F0"/>
            </a:solidFill>
            <a:ln w="317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17"/>
            <p:cNvSpPr>
              <a:spLocks noEditPoints="1"/>
            </p:cNvSpPr>
            <p:nvPr/>
          </p:nvSpPr>
          <p:spPr bwMode="auto">
            <a:xfrm>
              <a:off x="6181725" y="3467101"/>
              <a:ext cx="12700" cy="19050"/>
            </a:xfrm>
            <a:custGeom>
              <a:avLst/>
              <a:gdLst>
                <a:gd name="T0" fmla="*/ 8 w 23"/>
                <a:gd name="T1" fmla="*/ 35 h 36"/>
                <a:gd name="T2" fmla="*/ 4 w 23"/>
                <a:gd name="T3" fmla="*/ 32 h 36"/>
                <a:gd name="T4" fmla="*/ 1 w 23"/>
                <a:gd name="T5" fmla="*/ 28 h 36"/>
                <a:gd name="T6" fmla="*/ 0 w 23"/>
                <a:gd name="T7" fmla="*/ 23 h 36"/>
                <a:gd name="T8" fmla="*/ 1 w 23"/>
                <a:gd name="T9" fmla="*/ 19 h 36"/>
                <a:gd name="T10" fmla="*/ 4 w 23"/>
                <a:gd name="T11" fmla="*/ 13 h 36"/>
                <a:gd name="T12" fmla="*/ 8 w 23"/>
                <a:gd name="T13" fmla="*/ 8 h 36"/>
                <a:gd name="T14" fmla="*/ 11 w 23"/>
                <a:gd name="T15" fmla="*/ 3 h 36"/>
                <a:gd name="T16" fmla="*/ 11 w 23"/>
                <a:gd name="T17" fmla="*/ 0 h 36"/>
                <a:gd name="T18" fmla="*/ 11 w 23"/>
                <a:gd name="T19" fmla="*/ 0 h 36"/>
                <a:gd name="T20" fmla="*/ 13 w 23"/>
                <a:gd name="T21" fmla="*/ 3 h 36"/>
                <a:gd name="T22" fmla="*/ 16 w 23"/>
                <a:gd name="T23" fmla="*/ 9 h 36"/>
                <a:gd name="T24" fmla="*/ 20 w 23"/>
                <a:gd name="T25" fmla="*/ 13 h 36"/>
                <a:gd name="T26" fmla="*/ 23 w 23"/>
                <a:gd name="T27" fmla="*/ 22 h 36"/>
                <a:gd name="T28" fmla="*/ 21 w 23"/>
                <a:gd name="T29" fmla="*/ 30 h 36"/>
                <a:gd name="T30" fmla="*/ 16 w 23"/>
                <a:gd name="T31" fmla="*/ 35 h 36"/>
                <a:gd name="T32" fmla="*/ 11 w 23"/>
                <a:gd name="T33" fmla="*/ 36 h 36"/>
                <a:gd name="T34" fmla="*/ 8 w 23"/>
                <a:gd name="T35" fmla="*/ 30 h 36"/>
                <a:gd name="T36" fmla="*/ 8 w 23"/>
                <a:gd name="T37" fmla="*/ 29 h 36"/>
                <a:gd name="T38" fmla="*/ 8 w 23"/>
                <a:gd name="T39" fmla="*/ 29 h 36"/>
                <a:gd name="T40" fmla="*/ 8 w 23"/>
                <a:gd name="T41" fmla="*/ 29 h 36"/>
                <a:gd name="T42" fmla="*/ 7 w 23"/>
                <a:gd name="T43" fmla="*/ 28 h 36"/>
                <a:gd name="T44" fmla="*/ 5 w 23"/>
                <a:gd name="T45" fmla="*/ 26 h 36"/>
                <a:gd name="T46" fmla="*/ 4 w 23"/>
                <a:gd name="T47" fmla="*/ 19 h 36"/>
                <a:gd name="T48" fmla="*/ 5 w 23"/>
                <a:gd name="T49" fmla="*/ 18 h 36"/>
                <a:gd name="T50" fmla="*/ 5 w 23"/>
                <a:gd name="T51" fmla="*/ 18 h 36"/>
                <a:gd name="T52" fmla="*/ 5 w 23"/>
                <a:gd name="T53" fmla="*/ 18 h 36"/>
                <a:gd name="T54" fmla="*/ 5 w 23"/>
                <a:gd name="T55" fmla="*/ 18 h 36"/>
                <a:gd name="T56" fmla="*/ 4 w 23"/>
                <a:gd name="T57" fmla="*/ 18 h 36"/>
                <a:gd name="T58" fmla="*/ 3 w 23"/>
                <a:gd name="T59" fmla="*/ 22 h 36"/>
                <a:gd name="T60" fmla="*/ 3 w 23"/>
                <a:gd name="T61" fmla="*/ 25 h 36"/>
                <a:gd name="T62" fmla="*/ 7 w 23"/>
                <a:gd name="T63" fmla="*/ 30 h 36"/>
                <a:gd name="T64" fmla="*/ 7 w 23"/>
                <a:gd name="T65" fmla="*/ 30 h 36"/>
                <a:gd name="T66" fmla="*/ 8 w 23"/>
                <a:gd name="T6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36">
                  <a:moveTo>
                    <a:pt x="11" y="36"/>
                  </a:moveTo>
                  <a:lnTo>
                    <a:pt x="8" y="35"/>
                  </a:lnTo>
                  <a:lnTo>
                    <a:pt x="5" y="33"/>
                  </a:lnTo>
                  <a:lnTo>
                    <a:pt x="4" y="32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19"/>
                  </a:lnTo>
                  <a:lnTo>
                    <a:pt x="3" y="15"/>
                  </a:lnTo>
                  <a:lnTo>
                    <a:pt x="4" y="13"/>
                  </a:lnTo>
                  <a:lnTo>
                    <a:pt x="5" y="10"/>
                  </a:lnTo>
                  <a:lnTo>
                    <a:pt x="8" y="8"/>
                  </a:lnTo>
                  <a:lnTo>
                    <a:pt x="10" y="5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3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7" y="10"/>
                  </a:lnTo>
                  <a:lnTo>
                    <a:pt x="20" y="13"/>
                  </a:lnTo>
                  <a:lnTo>
                    <a:pt x="20" y="16"/>
                  </a:lnTo>
                  <a:lnTo>
                    <a:pt x="23" y="22"/>
                  </a:lnTo>
                  <a:lnTo>
                    <a:pt x="23" y="26"/>
                  </a:lnTo>
                  <a:lnTo>
                    <a:pt x="21" y="30"/>
                  </a:lnTo>
                  <a:lnTo>
                    <a:pt x="18" y="33"/>
                  </a:lnTo>
                  <a:lnTo>
                    <a:pt x="16" y="35"/>
                  </a:lnTo>
                  <a:lnTo>
                    <a:pt x="13" y="35"/>
                  </a:lnTo>
                  <a:lnTo>
                    <a:pt x="11" y="36"/>
                  </a:lnTo>
                  <a:lnTo>
                    <a:pt x="11" y="36"/>
                  </a:lnTo>
                  <a:close/>
                  <a:moveTo>
                    <a:pt x="8" y="30"/>
                  </a:moveTo>
                  <a:lnTo>
                    <a:pt x="8" y="30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4" y="18"/>
                  </a:lnTo>
                  <a:lnTo>
                    <a:pt x="4" y="20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5"/>
                  </a:lnTo>
                  <a:lnTo>
                    <a:pt x="4" y="28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8" y="30"/>
                  </a:lnTo>
                  <a:close/>
                </a:path>
              </a:pathLst>
            </a:custGeom>
            <a:solidFill>
              <a:srgbClr val="00B0F0"/>
            </a:solidFill>
            <a:ln w="317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18"/>
            <p:cNvSpPr>
              <a:spLocks noEditPoints="1"/>
            </p:cNvSpPr>
            <p:nvPr/>
          </p:nvSpPr>
          <p:spPr bwMode="auto">
            <a:xfrm>
              <a:off x="6169025" y="3454401"/>
              <a:ext cx="12700" cy="19050"/>
            </a:xfrm>
            <a:custGeom>
              <a:avLst/>
              <a:gdLst>
                <a:gd name="T0" fmla="*/ 7 w 23"/>
                <a:gd name="T1" fmla="*/ 36 h 36"/>
                <a:gd name="T2" fmla="*/ 3 w 23"/>
                <a:gd name="T3" fmla="*/ 32 h 36"/>
                <a:gd name="T4" fmla="*/ 0 w 23"/>
                <a:gd name="T5" fmla="*/ 28 h 36"/>
                <a:gd name="T6" fmla="*/ 0 w 23"/>
                <a:gd name="T7" fmla="*/ 25 h 36"/>
                <a:gd name="T8" fmla="*/ 0 w 23"/>
                <a:gd name="T9" fmla="*/ 19 h 36"/>
                <a:gd name="T10" fmla="*/ 5 w 23"/>
                <a:gd name="T11" fmla="*/ 13 h 36"/>
                <a:gd name="T12" fmla="*/ 7 w 23"/>
                <a:gd name="T13" fmla="*/ 8 h 36"/>
                <a:gd name="T14" fmla="*/ 10 w 23"/>
                <a:gd name="T15" fmla="*/ 3 h 36"/>
                <a:gd name="T16" fmla="*/ 12 w 23"/>
                <a:gd name="T17" fmla="*/ 0 h 36"/>
                <a:gd name="T18" fmla="*/ 12 w 23"/>
                <a:gd name="T19" fmla="*/ 0 h 36"/>
                <a:gd name="T20" fmla="*/ 12 w 23"/>
                <a:gd name="T21" fmla="*/ 5 h 36"/>
                <a:gd name="T22" fmla="*/ 16 w 23"/>
                <a:gd name="T23" fmla="*/ 9 h 36"/>
                <a:gd name="T24" fmla="*/ 19 w 23"/>
                <a:gd name="T25" fmla="*/ 15 h 36"/>
                <a:gd name="T26" fmla="*/ 23 w 23"/>
                <a:gd name="T27" fmla="*/ 22 h 36"/>
                <a:gd name="T28" fmla="*/ 20 w 23"/>
                <a:gd name="T29" fmla="*/ 31 h 36"/>
                <a:gd name="T30" fmla="*/ 16 w 23"/>
                <a:gd name="T31" fmla="*/ 35 h 36"/>
                <a:gd name="T32" fmla="*/ 12 w 23"/>
                <a:gd name="T33" fmla="*/ 36 h 36"/>
                <a:gd name="T34" fmla="*/ 7 w 23"/>
                <a:gd name="T35" fmla="*/ 32 h 36"/>
                <a:gd name="T36" fmla="*/ 9 w 23"/>
                <a:gd name="T37" fmla="*/ 31 h 36"/>
                <a:gd name="T38" fmla="*/ 9 w 23"/>
                <a:gd name="T39" fmla="*/ 31 h 36"/>
                <a:gd name="T40" fmla="*/ 7 w 23"/>
                <a:gd name="T41" fmla="*/ 29 h 36"/>
                <a:gd name="T42" fmla="*/ 6 w 23"/>
                <a:gd name="T43" fmla="*/ 28 h 36"/>
                <a:gd name="T44" fmla="*/ 5 w 23"/>
                <a:gd name="T45" fmla="*/ 26 h 36"/>
                <a:gd name="T46" fmla="*/ 5 w 23"/>
                <a:gd name="T47" fmla="*/ 21 h 36"/>
                <a:gd name="T48" fmla="*/ 5 w 23"/>
                <a:gd name="T49" fmla="*/ 19 h 36"/>
                <a:gd name="T50" fmla="*/ 5 w 23"/>
                <a:gd name="T51" fmla="*/ 19 h 36"/>
                <a:gd name="T52" fmla="*/ 5 w 23"/>
                <a:gd name="T53" fmla="*/ 18 h 36"/>
                <a:gd name="T54" fmla="*/ 5 w 23"/>
                <a:gd name="T55" fmla="*/ 18 h 36"/>
                <a:gd name="T56" fmla="*/ 5 w 23"/>
                <a:gd name="T57" fmla="*/ 19 h 36"/>
                <a:gd name="T58" fmla="*/ 3 w 23"/>
                <a:gd name="T59" fmla="*/ 22 h 36"/>
                <a:gd name="T60" fmla="*/ 3 w 23"/>
                <a:gd name="T61" fmla="*/ 25 h 36"/>
                <a:gd name="T62" fmla="*/ 6 w 23"/>
                <a:gd name="T63" fmla="*/ 31 h 36"/>
                <a:gd name="T64" fmla="*/ 6 w 23"/>
                <a:gd name="T65" fmla="*/ 32 h 36"/>
                <a:gd name="T66" fmla="*/ 7 w 23"/>
                <a:gd name="T67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36">
                  <a:moveTo>
                    <a:pt x="10" y="36"/>
                  </a:moveTo>
                  <a:lnTo>
                    <a:pt x="7" y="36"/>
                  </a:lnTo>
                  <a:lnTo>
                    <a:pt x="6" y="35"/>
                  </a:lnTo>
                  <a:lnTo>
                    <a:pt x="3" y="32"/>
                  </a:lnTo>
                  <a:lnTo>
                    <a:pt x="2" y="31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3" y="16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8"/>
                  </a:lnTo>
                  <a:lnTo>
                    <a:pt x="9" y="6"/>
                  </a:lnTo>
                  <a:lnTo>
                    <a:pt x="10" y="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5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9" y="15"/>
                  </a:lnTo>
                  <a:lnTo>
                    <a:pt x="20" y="16"/>
                  </a:lnTo>
                  <a:lnTo>
                    <a:pt x="23" y="22"/>
                  </a:lnTo>
                  <a:lnTo>
                    <a:pt x="22" y="26"/>
                  </a:lnTo>
                  <a:lnTo>
                    <a:pt x="20" y="31"/>
                  </a:lnTo>
                  <a:lnTo>
                    <a:pt x="18" y="34"/>
                  </a:lnTo>
                  <a:lnTo>
                    <a:pt x="16" y="35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0" y="36"/>
                  </a:lnTo>
                  <a:close/>
                  <a:moveTo>
                    <a:pt x="7" y="32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5" y="21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5"/>
                  </a:lnTo>
                  <a:lnTo>
                    <a:pt x="3" y="29"/>
                  </a:lnTo>
                  <a:lnTo>
                    <a:pt x="6" y="31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7" y="32"/>
                  </a:lnTo>
                  <a:lnTo>
                    <a:pt x="7" y="32"/>
                  </a:lnTo>
                  <a:close/>
                </a:path>
              </a:pathLst>
            </a:custGeom>
            <a:solidFill>
              <a:srgbClr val="00B0F0"/>
            </a:solidFill>
            <a:ln w="317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19"/>
            <p:cNvSpPr>
              <a:spLocks noEditPoints="1"/>
            </p:cNvSpPr>
            <p:nvPr/>
          </p:nvSpPr>
          <p:spPr bwMode="auto">
            <a:xfrm>
              <a:off x="6170613" y="3482976"/>
              <a:ext cx="11113" cy="19050"/>
            </a:xfrm>
            <a:custGeom>
              <a:avLst/>
              <a:gdLst>
                <a:gd name="T0" fmla="*/ 7 w 21"/>
                <a:gd name="T1" fmla="*/ 35 h 35"/>
                <a:gd name="T2" fmla="*/ 3 w 21"/>
                <a:gd name="T3" fmla="*/ 32 h 35"/>
                <a:gd name="T4" fmla="*/ 0 w 21"/>
                <a:gd name="T5" fmla="*/ 26 h 35"/>
                <a:gd name="T6" fmla="*/ 0 w 21"/>
                <a:gd name="T7" fmla="*/ 23 h 35"/>
                <a:gd name="T8" fmla="*/ 0 w 21"/>
                <a:gd name="T9" fmla="*/ 19 h 35"/>
                <a:gd name="T10" fmla="*/ 3 w 21"/>
                <a:gd name="T11" fmla="*/ 13 h 35"/>
                <a:gd name="T12" fmla="*/ 7 w 21"/>
                <a:gd name="T13" fmla="*/ 7 h 35"/>
                <a:gd name="T14" fmla="*/ 10 w 21"/>
                <a:gd name="T15" fmla="*/ 1 h 35"/>
                <a:gd name="T16" fmla="*/ 10 w 21"/>
                <a:gd name="T17" fmla="*/ 0 h 35"/>
                <a:gd name="T18" fmla="*/ 10 w 21"/>
                <a:gd name="T19" fmla="*/ 0 h 35"/>
                <a:gd name="T20" fmla="*/ 11 w 21"/>
                <a:gd name="T21" fmla="*/ 3 h 35"/>
                <a:gd name="T22" fmla="*/ 14 w 21"/>
                <a:gd name="T23" fmla="*/ 9 h 35"/>
                <a:gd name="T24" fmla="*/ 18 w 21"/>
                <a:gd name="T25" fmla="*/ 13 h 35"/>
                <a:gd name="T26" fmla="*/ 21 w 21"/>
                <a:gd name="T27" fmla="*/ 20 h 35"/>
                <a:gd name="T28" fmla="*/ 20 w 21"/>
                <a:gd name="T29" fmla="*/ 30 h 35"/>
                <a:gd name="T30" fmla="*/ 14 w 21"/>
                <a:gd name="T31" fmla="*/ 35 h 35"/>
                <a:gd name="T32" fmla="*/ 11 w 21"/>
                <a:gd name="T33" fmla="*/ 35 h 35"/>
                <a:gd name="T34" fmla="*/ 7 w 21"/>
                <a:gd name="T35" fmla="*/ 30 h 35"/>
                <a:gd name="T36" fmla="*/ 7 w 21"/>
                <a:gd name="T37" fmla="*/ 29 h 35"/>
                <a:gd name="T38" fmla="*/ 7 w 21"/>
                <a:gd name="T39" fmla="*/ 29 h 35"/>
                <a:gd name="T40" fmla="*/ 7 w 21"/>
                <a:gd name="T41" fmla="*/ 29 h 35"/>
                <a:gd name="T42" fmla="*/ 5 w 21"/>
                <a:gd name="T43" fmla="*/ 27 h 35"/>
                <a:gd name="T44" fmla="*/ 4 w 21"/>
                <a:gd name="T45" fmla="*/ 24 h 35"/>
                <a:gd name="T46" fmla="*/ 3 w 21"/>
                <a:gd name="T47" fmla="*/ 19 h 35"/>
                <a:gd name="T48" fmla="*/ 4 w 21"/>
                <a:gd name="T49" fmla="*/ 17 h 35"/>
                <a:gd name="T50" fmla="*/ 4 w 21"/>
                <a:gd name="T51" fmla="*/ 17 h 35"/>
                <a:gd name="T52" fmla="*/ 4 w 21"/>
                <a:gd name="T53" fmla="*/ 17 h 35"/>
                <a:gd name="T54" fmla="*/ 4 w 21"/>
                <a:gd name="T55" fmla="*/ 17 h 35"/>
                <a:gd name="T56" fmla="*/ 4 w 21"/>
                <a:gd name="T57" fmla="*/ 17 h 35"/>
                <a:gd name="T58" fmla="*/ 1 w 21"/>
                <a:gd name="T59" fmla="*/ 22 h 35"/>
                <a:gd name="T60" fmla="*/ 1 w 21"/>
                <a:gd name="T61" fmla="*/ 24 h 35"/>
                <a:gd name="T62" fmla="*/ 5 w 21"/>
                <a:gd name="T63" fmla="*/ 30 h 35"/>
                <a:gd name="T64" fmla="*/ 5 w 21"/>
                <a:gd name="T65" fmla="*/ 30 h 35"/>
                <a:gd name="T66" fmla="*/ 7 w 21"/>
                <a:gd name="T67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" h="35">
                  <a:moveTo>
                    <a:pt x="10" y="35"/>
                  </a:moveTo>
                  <a:lnTo>
                    <a:pt x="7" y="35"/>
                  </a:lnTo>
                  <a:lnTo>
                    <a:pt x="4" y="33"/>
                  </a:lnTo>
                  <a:lnTo>
                    <a:pt x="3" y="32"/>
                  </a:lnTo>
                  <a:lnTo>
                    <a:pt x="1" y="29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5" y="10"/>
                  </a:lnTo>
                  <a:lnTo>
                    <a:pt x="7" y="7"/>
                  </a:lnTo>
                  <a:lnTo>
                    <a:pt x="8" y="4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3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6" y="10"/>
                  </a:lnTo>
                  <a:lnTo>
                    <a:pt x="18" y="13"/>
                  </a:lnTo>
                  <a:lnTo>
                    <a:pt x="20" y="16"/>
                  </a:lnTo>
                  <a:lnTo>
                    <a:pt x="21" y="20"/>
                  </a:lnTo>
                  <a:lnTo>
                    <a:pt x="21" y="26"/>
                  </a:lnTo>
                  <a:lnTo>
                    <a:pt x="20" y="30"/>
                  </a:lnTo>
                  <a:lnTo>
                    <a:pt x="17" y="33"/>
                  </a:lnTo>
                  <a:lnTo>
                    <a:pt x="14" y="35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10" y="35"/>
                  </a:lnTo>
                  <a:close/>
                  <a:moveTo>
                    <a:pt x="7" y="30"/>
                  </a:moveTo>
                  <a:lnTo>
                    <a:pt x="7" y="30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3" y="19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3" y="27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B0F0"/>
            </a:solidFill>
            <a:ln w="317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10130380" y="4964843"/>
            <a:ext cx="163513" cy="290513"/>
            <a:chOff x="6037263" y="3362326"/>
            <a:chExt cx="163513" cy="290513"/>
          </a:xfrm>
          <a:solidFill>
            <a:schemeClr val="bg2">
              <a:lumMod val="25000"/>
            </a:schemeClr>
          </a:solidFill>
        </p:grpSpPr>
        <p:sp>
          <p:nvSpPr>
            <p:cNvPr id="98" name="Freeform 14"/>
            <p:cNvSpPr>
              <a:spLocks noEditPoints="1"/>
            </p:cNvSpPr>
            <p:nvPr/>
          </p:nvSpPr>
          <p:spPr bwMode="auto">
            <a:xfrm>
              <a:off x="6037263" y="3362326"/>
              <a:ext cx="163513" cy="290513"/>
            </a:xfrm>
            <a:custGeom>
              <a:avLst/>
              <a:gdLst>
                <a:gd name="T0" fmla="*/ 1 w 309"/>
                <a:gd name="T1" fmla="*/ 495 h 548"/>
                <a:gd name="T2" fmla="*/ 1 w 309"/>
                <a:gd name="T3" fmla="*/ 442 h 548"/>
                <a:gd name="T4" fmla="*/ 77 w 309"/>
                <a:gd name="T5" fmla="*/ 439 h 548"/>
                <a:gd name="T6" fmla="*/ 77 w 309"/>
                <a:gd name="T7" fmla="*/ 410 h 548"/>
                <a:gd name="T8" fmla="*/ 77 w 309"/>
                <a:gd name="T9" fmla="*/ 192 h 548"/>
                <a:gd name="T10" fmla="*/ 76 w 309"/>
                <a:gd name="T11" fmla="*/ 0 h 548"/>
                <a:gd name="T12" fmla="*/ 128 w 309"/>
                <a:gd name="T13" fmla="*/ 0 h 548"/>
                <a:gd name="T14" fmla="*/ 166 w 309"/>
                <a:gd name="T15" fmla="*/ 0 h 548"/>
                <a:gd name="T16" fmla="*/ 192 w 309"/>
                <a:gd name="T17" fmla="*/ 0 h 548"/>
                <a:gd name="T18" fmla="*/ 192 w 309"/>
                <a:gd name="T19" fmla="*/ 60 h 548"/>
                <a:gd name="T20" fmla="*/ 238 w 309"/>
                <a:gd name="T21" fmla="*/ 60 h 548"/>
                <a:gd name="T22" fmla="*/ 278 w 309"/>
                <a:gd name="T23" fmla="*/ 60 h 548"/>
                <a:gd name="T24" fmla="*/ 278 w 309"/>
                <a:gd name="T25" fmla="*/ 126 h 548"/>
                <a:gd name="T26" fmla="*/ 267 w 309"/>
                <a:gd name="T27" fmla="*/ 126 h 548"/>
                <a:gd name="T28" fmla="*/ 267 w 309"/>
                <a:gd name="T29" fmla="*/ 83 h 548"/>
                <a:gd name="T30" fmla="*/ 192 w 309"/>
                <a:gd name="T31" fmla="*/ 83 h 548"/>
                <a:gd name="T32" fmla="*/ 192 w 309"/>
                <a:gd name="T33" fmla="*/ 263 h 548"/>
                <a:gd name="T34" fmla="*/ 194 w 309"/>
                <a:gd name="T35" fmla="*/ 441 h 548"/>
                <a:gd name="T36" fmla="*/ 237 w 309"/>
                <a:gd name="T37" fmla="*/ 442 h 548"/>
                <a:gd name="T38" fmla="*/ 309 w 309"/>
                <a:gd name="T39" fmla="*/ 442 h 548"/>
                <a:gd name="T40" fmla="*/ 309 w 309"/>
                <a:gd name="T41" fmla="*/ 491 h 548"/>
                <a:gd name="T42" fmla="*/ 309 w 309"/>
                <a:gd name="T43" fmla="*/ 547 h 548"/>
                <a:gd name="T44" fmla="*/ 120 w 309"/>
                <a:gd name="T45" fmla="*/ 548 h 548"/>
                <a:gd name="T46" fmla="*/ 0 w 309"/>
                <a:gd name="T47" fmla="*/ 547 h 548"/>
                <a:gd name="T48" fmla="*/ 1 w 309"/>
                <a:gd name="T49" fmla="*/ 495 h 548"/>
                <a:gd name="T50" fmla="*/ 267 w 309"/>
                <a:gd name="T51" fmla="*/ 491 h 548"/>
                <a:gd name="T52" fmla="*/ 267 w 309"/>
                <a:gd name="T53" fmla="*/ 462 h 548"/>
                <a:gd name="T54" fmla="*/ 120 w 309"/>
                <a:gd name="T55" fmla="*/ 462 h 548"/>
                <a:gd name="T56" fmla="*/ 204 w 309"/>
                <a:gd name="T57" fmla="*/ 462 h 548"/>
                <a:gd name="T58" fmla="*/ 24 w 309"/>
                <a:gd name="T59" fmla="*/ 462 h 548"/>
                <a:gd name="T60" fmla="*/ 24 w 309"/>
                <a:gd name="T61" fmla="*/ 492 h 548"/>
                <a:gd name="T62" fmla="*/ 24 w 309"/>
                <a:gd name="T63" fmla="*/ 520 h 548"/>
                <a:gd name="T64" fmla="*/ 120 w 309"/>
                <a:gd name="T65" fmla="*/ 520 h 548"/>
                <a:gd name="T66" fmla="*/ 267 w 309"/>
                <a:gd name="T67" fmla="*/ 518 h 548"/>
                <a:gd name="T68" fmla="*/ 267 w 309"/>
                <a:gd name="T69" fmla="*/ 491 h 548"/>
                <a:gd name="T70" fmla="*/ 163 w 309"/>
                <a:gd name="T71" fmla="*/ 232 h 548"/>
                <a:gd name="T72" fmla="*/ 163 w 309"/>
                <a:gd name="T73" fmla="*/ 31 h 548"/>
                <a:gd name="T74" fmla="*/ 135 w 309"/>
                <a:gd name="T75" fmla="*/ 31 h 548"/>
                <a:gd name="T76" fmla="*/ 106 w 309"/>
                <a:gd name="T77" fmla="*/ 31 h 548"/>
                <a:gd name="T78" fmla="*/ 106 w 309"/>
                <a:gd name="T79" fmla="*/ 232 h 548"/>
                <a:gd name="T80" fmla="*/ 106 w 309"/>
                <a:gd name="T81" fmla="*/ 441 h 548"/>
                <a:gd name="T82" fmla="*/ 136 w 309"/>
                <a:gd name="T83" fmla="*/ 441 h 548"/>
                <a:gd name="T84" fmla="*/ 165 w 309"/>
                <a:gd name="T85" fmla="*/ 441 h 548"/>
                <a:gd name="T86" fmla="*/ 163 w 309"/>
                <a:gd name="T87" fmla="*/ 232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9" h="548">
                  <a:moveTo>
                    <a:pt x="1" y="495"/>
                  </a:moveTo>
                  <a:lnTo>
                    <a:pt x="1" y="442"/>
                  </a:lnTo>
                  <a:lnTo>
                    <a:pt x="77" y="439"/>
                  </a:lnTo>
                  <a:lnTo>
                    <a:pt x="77" y="410"/>
                  </a:lnTo>
                  <a:lnTo>
                    <a:pt x="77" y="192"/>
                  </a:lnTo>
                  <a:lnTo>
                    <a:pt x="76" y="0"/>
                  </a:lnTo>
                  <a:lnTo>
                    <a:pt x="128" y="0"/>
                  </a:lnTo>
                  <a:lnTo>
                    <a:pt x="166" y="0"/>
                  </a:lnTo>
                  <a:lnTo>
                    <a:pt x="192" y="0"/>
                  </a:lnTo>
                  <a:lnTo>
                    <a:pt x="192" y="60"/>
                  </a:lnTo>
                  <a:lnTo>
                    <a:pt x="238" y="60"/>
                  </a:lnTo>
                  <a:lnTo>
                    <a:pt x="278" y="60"/>
                  </a:lnTo>
                  <a:lnTo>
                    <a:pt x="278" y="126"/>
                  </a:lnTo>
                  <a:lnTo>
                    <a:pt x="267" y="126"/>
                  </a:lnTo>
                  <a:lnTo>
                    <a:pt x="267" y="83"/>
                  </a:lnTo>
                  <a:lnTo>
                    <a:pt x="192" y="83"/>
                  </a:lnTo>
                  <a:lnTo>
                    <a:pt x="192" y="263"/>
                  </a:lnTo>
                  <a:lnTo>
                    <a:pt x="194" y="441"/>
                  </a:lnTo>
                  <a:lnTo>
                    <a:pt x="237" y="442"/>
                  </a:lnTo>
                  <a:lnTo>
                    <a:pt x="309" y="442"/>
                  </a:lnTo>
                  <a:lnTo>
                    <a:pt x="309" y="491"/>
                  </a:lnTo>
                  <a:lnTo>
                    <a:pt x="309" y="547"/>
                  </a:lnTo>
                  <a:lnTo>
                    <a:pt x="120" y="548"/>
                  </a:lnTo>
                  <a:lnTo>
                    <a:pt x="0" y="547"/>
                  </a:lnTo>
                  <a:lnTo>
                    <a:pt x="1" y="495"/>
                  </a:lnTo>
                  <a:close/>
                  <a:moveTo>
                    <a:pt x="267" y="491"/>
                  </a:moveTo>
                  <a:lnTo>
                    <a:pt x="267" y="462"/>
                  </a:lnTo>
                  <a:lnTo>
                    <a:pt x="120" y="462"/>
                  </a:lnTo>
                  <a:lnTo>
                    <a:pt x="204" y="462"/>
                  </a:lnTo>
                  <a:lnTo>
                    <a:pt x="24" y="462"/>
                  </a:lnTo>
                  <a:lnTo>
                    <a:pt x="24" y="492"/>
                  </a:lnTo>
                  <a:lnTo>
                    <a:pt x="24" y="520"/>
                  </a:lnTo>
                  <a:lnTo>
                    <a:pt x="120" y="520"/>
                  </a:lnTo>
                  <a:lnTo>
                    <a:pt x="267" y="518"/>
                  </a:lnTo>
                  <a:lnTo>
                    <a:pt x="267" y="491"/>
                  </a:lnTo>
                  <a:close/>
                  <a:moveTo>
                    <a:pt x="163" y="232"/>
                  </a:moveTo>
                  <a:lnTo>
                    <a:pt x="163" y="31"/>
                  </a:lnTo>
                  <a:lnTo>
                    <a:pt x="135" y="31"/>
                  </a:lnTo>
                  <a:lnTo>
                    <a:pt x="106" y="31"/>
                  </a:lnTo>
                  <a:lnTo>
                    <a:pt x="106" y="232"/>
                  </a:lnTo>
                  <a:lnTo>
                    <a:pt x="106" y="441"/>
                  </a:lnTo>
                  <a:lnTo>
                    <a:pt x="136" y="441"/>
                  </a:lnTo>
                  <a:lnTo>
                    <a:pt x="165" y="441"/>
                  </a:lnTo>
                  <a:lnTo>
                    <a:pt x="163" y="232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16"/>
            <p:cNvSpPr>
              <a:spLocks noEditPoints="1"/>
            </p:cNvSpPr>
            <p:nvPr/>
          </p:nvSpPr>
          <p:spPr bwMode="auto">
            <a:xfrm>
              <a:off x="6181725" y="3436938"/>
              <a:ext cx="11113" cy="19050"/>
            </a:xfrm>
            <a:custGeom>
              <a:avLst/>
              <a:gdLst>
                <a:gd name="T0" fmla="*/ 7 w 21"/>
                <a:gd name="T1" fmla="*/ 34 h 36"/>
                <a:gd name="T2" fmla="*/ 3 w 21"/>
                <a:gd name="T3" fmla="*/ 31 h 36"/>
                <a:gd name="T4" fmla="*/ 0 w 21"/>
                <a:gd name="T5" fmla="*/ 27 h 36"/>
                <a:gd name="T6" fmla="*/ 0 w 21"/>
                <a:gd name="T7" fmla="*/ 23 h 36"/>
                <a:gd name="T8" fmla="*/ 0 w 21"/>
                <a:gd name="T9" fmla="*/ 19 h 36"/>
                <a:gd name="T10" fmla="*/ 3 w 21"/>
                <a:gd name="T11" fmla="*/ 13 h 36"/>
                <a:gd name="T12" fmla="*/ 7 w 21"/>
                <a:gd name="T13" fmla="*/ 7 h 36"/>
                <a:gd name="T14" fmla="*/ 10 w 21"/>
                <a:gd name="T15" fmla="*/ 3 h 36"/>
                <a:gd name="T16" fmla="*/ 10 w 21"/>
                <a:gd name="T17" fmla="*/ 0 h 36"/>
                <a:gd name="T18" fmla="*/ 10 w 21"/>
                <a:gd name="T19" fmla="*/ 0 h 36"/>
                <a:gd name="T20" fmla="*/ 11 w 21"/>
                <a:gd name="T21" fmla="*/ 3 h 36"/>
                <a:gd name="T22" fmla="*/ 16 w 21"/>
                <a:gd name="T23" fmla="*/ 9 h 36"/>
                <a:gd name="T24" fmla="*/ 18 w 21"/>
                <a:gd name="T25" fmla="*/ 13 h 36"/>
                <a:gd name="T26" fmla="*/ 21 w 21"/>
                <a:gd name="T27" fmla="*/ 21 h 36"/>
                <a:gd name="T28" fmla="*/ 20 w 21"/>
                <a:gd name="T29" fmla="*/ 30 h 36"/>
                <a:gd name="T30" fmla="*/ 14 w 21"/>
                <a:gd name="T31" fmla="*/ 34 h 36"/>
                <a:gd name="T32" fmla="*/ 11 w 21"/>
                <a:gd name="T33" fmla="*/ 36 h 36"/>
                <a:gd name="T34" fmla="*/ 7 w 21"/>
                <a:gd name="T35" fmla="*/ 30 h 36"/>
                <a:gd name="T36" fmla="*/ 7 w 21"/>
                <a:gd name="T37" fmla="*/ 29 h 36"/>
                <a:gd name="T38" fmla="*/ 7 w 21"/>
                <a:gd name="T39" fmla="*/ 29 h 36"/>
                <a:gd name="T40" fmla="*/ 7 w 21"/>
                <a:gd name="T41" fmla="*/ 29 h 36"/>
                <a:gd name="T42" fmla="*/ 5 w 21"/>
                <a:gd name="T43" fmla="*/ 27 h 36"/>
                <a:gd name="T44" fmla="*/ 4 w 21"/>
                <a:gd name="T45" fmla="*/ 26 h 36"/>
                <a:gd name="T46" fmla="*/ 4 w 21"/>
                <a:gd name="T47" fmla="*/ 19 h 36"/>
                <a:gd name="T48" fmla="*/ 4 w 21"/>
                <a:gd name="T49" fmla="*/ 17 h 36"/>
                <a:gd name="T50" fmla="*/ 4 w 21"/>
                <a:gd name="T51" fmla="*/ 17 h 36"/>
                <a:gd name="T52" fmla="*/ 4 w 21"/>
                <a:gd name="T53" fmla="*/ 17 h 36"/>
                <a:gd name="T54" fmla="*/ 4 w 21"/>
                <a:gd name="T55" fmla="*/ 17 h 36"/>
                <a:gd name="T56" fmla="*/ 4 w 21"/>
                <a:gd name="T57" fmla="*/ 17 h 36"/>
                <a:gd name="T58" fmla="*/ 3 w 21"/>
                <a:gd name="T59" fmla="*/ 21 h 36"/>
                <a:gd name="T60" fmla="*/ 3 w 21"/>
                <a:gd name="T61" fmla="*/ 24 h 36"/>
                <a:gd name="T62" fmla="*/ 5 w 21"/>
                <a:gd name="T63" fmla="*/ 30 h 36"/>
                <a:gd name="T64" fmla="*/ 5 w 21"/>
                <a:gd name="T65" fmla="*/ 30 h 36"/>
                <a:gd name="T66" fmla="*/ 7 w 21"/>
                <a:gd name="T6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" h="36">
                  <a:moveTo>
                    <a:pt x="10" y="36"/>
                  </a:moveTo>
                  <a:lnTo>
                    <a:pt x="7" y="34"/>
                  </a:lnTo>
                  <a:lnTo>
                    <a:pt x="4" y="33"/>
                  </a:lnTo>
                  <a:lnTo>
                    <a:pt x="3" y="31"/>
                  </a:lnTo>
                  <a:lnTo>
                    <a:pt x="1" y="29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5" y="10"/>
                  </a:lnTo>
                  <a:lnTo>
                    <a:pt x="7" y="7"/>
                  </a:lnTo>
                  <a:lnTo>
                    <a:pt x="8" y="4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3"/>
                  </a:lnTo>
                  <a:lnTo>
                    <a:pt x="14" y="9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8" y="13"/>
                  </a:lnTo>
                  <a:lnTo>
                    <a:pt x="20" y="16"/>
                  </a:lnTo>
                  <a:lnTo>
                    <a:pt x="21" y="21"/>
                  </a:lnTo>
                  <a:lnTo>
                    <a:pt x="21" y="26"/>
                  </a:lnTo>
                  <a:lnTo>
                    <a:pt x="20" y="30"/>
                  </a:lnTo>
                  <a:lnTo>
                    <a:pt x="17" y="33"/>
                  </a:lnTo>
                  <a:lnTo>
                    <a:pt x="14" y="34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0" y="36"/>
                  </a:lnTo>
                  <a:close/>
                  <a:moveTo>
                    <a:pt x="7" y="30"/>
                  </a:moveTo>
                  <a:lnTo>
                    <a:pt x="7" y="30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3" y="23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1" y="23"/>
                  </a:lnTo>
                  <a:lnTo>
                    <a:pt x="3" y="24"/>
                  </a:lnTo>
                  <a:lnTo>
                    <a:pt x="3" y="27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1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B0F0"/>
            </a:solidFill>
            <a:ln w="317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17"/>
            <p:cNvSpPr>
              <a:spLocks noEditPoints="1"/>
            </p:cNvSpPr>
            <p:nvPr/>
          </p:nvSpPr>
          <p:spPr bwMode="auto">
            <a:xfrm>
              <a:off x="6181725" y="3467101"/>
              <a:ext cx="12700" cy="19050"/>
            </a:xfrm>
            <a:custGeom>
              <a:avLst/>
              <a:gdLst>
                <a:gd name="T0" fmla="*/ 8 w 23"/>
                <a:gd name="T1" fmla="*/ 35 h 36"/>
                <a:gd name="T2" fmla="*/ 4 w 23"/>
                <a:gd name="T3" fmla="*/ 32 h 36"/>
                <a:gd name="T4" fmla="*/ 1 w 23"/>
                <a:gd name="T5" fmla="*/ 28 h 36"/>
                <a:gd name="T6" fmla="*/ 0 w 23"/>
                <a:gd name="T7" fmla="*/ 23 h 36"/>
                <a:gd name="T8" fmla="*/ 1 w 23"/>
                <a:gd name="T9" fmla="*/ 19 h 36"/>
                <a:gd name="T10" fmla="*/ 4 w 23"/>
                <a:gd name="T11" fmla="*/ 13 h 36"/>
                <a:gd name="T12" fmla="*/ 8 w 23"/>
                <a:gd name="T13" fmla="*/ 8 h 36"/>
                <a:gd name="T14" fmla="*/ 11 w 23"/>
                <a:gd name="T15" fmla="*/ 3 h 36"/>
                <a:gd name="T16" fmla="*/ 11 w 23"/>
                <a:gd name="T17" fmla="*/ 0 h 36"/>
                <a:gd name="T18" fmla="*/ 11 w 23"/>
                <a:gd name="T19" fmla="*/ 0 h 36"/>
                <a:gd name="T20" fmla="*/ 13 w 23"/>
                <a:gd name="T21" fmla="*/ 3 h 36"/>
                <a:gd name="T22" fmla="*/ 16 w 23"/>
                <a:gd name="T23" fmla="*/ 9 h 36"/>
                <a:gd name="T24" fmla="*/ 20 w 23"/>
                <a:gd name="T25" fmla="*/ 13 h 36"/>
                <a:gd name="T26" fmla="*/ 23 w 23"/>
                <a:gd name="T27" fmla="*/ 22 h 36"/>
                <a:gd name="T28" fmla="*/ 21 w 23"/>
                <a:gd name="T29" fmla="*/ 30 h 36"/>
                <a:gd name="T30" fmla="*/ 16 w 23"/>
                <a:gd name="T31" fmla="*/ 35 h 36"/>
                <a:gd name="T32" fmla="*/ 11 w 23"/>
                <a:gd name="T33" fmla="*/ 36 h 36"/>
                <a:gd name="T34" fmla="*/ 8 w 23"/>
                <a:gd name="T35" fmla="*/ 30 h 36"/>
                <a:gd name="T36" fmla="*/ 8 w 23"/>
                <a:gd name="T37" fmla="*/ 29 h 36"/>
                <a:gd name="T38" fmla="*/ 8 w 23"/>
                <a:gd name="T39" fmla="*/ 29 h 36"/>
                <a:gd name="T40" fmla="*/ 8 w 23"/>
                <a:gd name="T41" fmla="*/ 29 h 36"/>
                <a:gd name="T42" fmla="*/ 7 w 23"/>
                <a:gd name="T43" fmla="*/ 28 h 36"/>
                <a:gd name="T44" fmla="*/ 5 w 23"/>
                <a:gd name="T45" fmla="*/ 26 h 36"/>
                <a:gd name="T46" fmla="*/ 4 w 23"/>
                <a:gd name="T47" fmla="*/ 19 h 36"/>
                <a:gd name="T48" fmla="*/ 5 w 23"/>
                <a:gd name="T49" fmla="*/ 18 h 36"/>
                <a:gd name="T50" fmla="*/ 5 w 23"/>
                <a:gd name="T51" fmla="*/ 18 h 36"/>
                <a:gd name="T52" fmla="*/ 5 w 23"/>
                <a:gd name="T53" fmla="*/ 18 h 36"/>
                <a:gd name="T54" fmla="*/ 5 w 23"/>
                <a:gd name="T55" fmla="*/ 18 h 36"/>
                <a:gd name="T56" fmla="*/ 4 w 23"/>
                <a:gd name="T57" fmla="*/ 18 h 36"/>
                <a:gd name="T58" fmla="*/ 3 w 23"/>
                <a:gd name="T59" fmla="*/ 22 h 36"/>
                <a:gd name="T60" fmla="*/ 3 w 23"/>
                <a:gd name="T61" fmla="*/ 25 h 36"/>
                <a:gd name="T62" fmla="*/ 7 w 23"/>
                <a:gd name="T63" fmla="*/ 30 h 36"/>
                <a:gd name="T64" fmla="*/ 7 w 23"/>
                <a:gd name="T65" fmla="*/ 30 h 36"/>
                <a:gd name="T66" fmla="*/ 8 w 23"/>
                <a:gd name="T6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36">
                  <a:moveTo>
                    <a:pt x="11" y="36"/>
                  </a:moveTo>
                  <a:lnTo>
                    <a:pt x="8" y="35"/>
                  </a:lnTo>
                  <a:lnTo>
                    <a:pt x="5" y="33"/>
                  </a:lnTo>
                  <a:lnTo>
                    <a:pt x="4" y="32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19"/>
                  </a:lnTo>
                  <a:lnTo>
                    <a:pt x="3" y="15"/>
                  </a:lnTo>
                  <a:lnTo>
                    <a:pt x="4" y="13"/>
                  </a:lnTo>
                  <a:lnTo>
                    <a:pt x="5" y="10"/>
                  </a:lnTo>
                  <a:lnTo>
                    <a:pt x="8" y="8"/>
                  </a:lnTo>
                  <a:lnTo>
                    <a:pt x="10" y="5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3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7" y="10"/>
                  </a:lnTo>
                  <a:lnTo>
                    <a:pt x="20" y="13"/>
                  </a:lnTo>
                  <a:lnTo>
                    <a:pt x="20" y="16"/>
                  </a:lnTo>
                  <a:lnTo>
                    <a:pt x="23" y="22"/>
                  </a:lnTo>
                  <a:lnTo>
                    <a:pt x="23" y="26"/>
                  </a:lnTo>
                  <a:lnTo>
                    <a:pt x="21" y="30"/>
                  </a:lnTo>
                  <a:lnTo>
                    <a:pt x="18" y="33"/>
                  </a:lnTo>
                  <a:lnTo>
                    <a:pt x="16" y="35"/>
                  </a:lnTo>
                  <a:lnTo>
                    <a:pt x="13" y="35"/>
                  </a:lnTo>
                  <a:lnTo>
                    <a:pt x="11" y="36"/>
                  </a:lnTo>
                  <a:lnTo>
                    <a:pt x="11" y="36"/>
                  </a:lnTo>
                  <a:close/>
                  <a:moveTo>
                    <a:pt x="8" y="30"/>
                  </a:moveTo>
                  <a:lnTo>
                    <a:pt x="8" y="30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4" y="18"/>
                  </a:lnTo>
                  <a:lnTo>
                    <a:pt x="4" y="20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5"/>
                  </a:lnTo>
                  <a:lnTo>
                    <a:pt x="4" y="28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8" y="30"/>
                  </a:lnTo>
                  <a:close/>
                </a:path>
              </a:pathLst>
            </a:custGeom>
            <a:solidFill>
              <a:srgbClr val="00B0F0"/>
            </a:solidFill>
            <a:ln w="317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18"/>
            <p:cNvSpPr>
              <a:spLocks noEditPoints="1"/>
            </p:cNvSpPr>
            <p:nvPr/>
          </p:nvSpPr>
          <p:spPr bwMode="auto">
            <a:xfrm>
              <a:off x="6169025" y="3454401"/>
              <a:ext cx="12700" cy="19050"/>
            </a:xfrm>
            <a:custGeom>
              <a:avLst/>
              <a:gdLst>
                <a:gd name="T0" fmla="*/ 7 w 23"/>
                <a:gd name="T1" fmla="*/ 36 h 36"/>
                <a:gd name="T2" fmla="*/ 3 w 23"/>
                <a:gd name="T3" fmla="*/ 32 h 36"/>
                <a:gd name="T4" fmla="*/ 0 w 23"/>
                <a:gd name="T5" fmla="*/ 28 h 36"/>
                <a:gd name="T6" fmla="*/ 0 w 23"/>
                <a:gd name="T7" fmla="*/ 25 h 36"/>
                <a:gd name="T8" fmla="*/ 0 w 23"/>
                <a:gd name="T9" fmla="*/ 19 h 36"/>
                <a:gd name="T10" fmla="*/ 5 w 23"/>
                <a:gd name="T11" fmla="*/ 13 h 36"/>
                <a:gd name="T12" fmla="*/ 7 w 23"/>
                <a:gd name="T13" fmla="*/ 8 h 36"/>
                <a:gd name="T14" fmla="*/ 10 w 23"/>
                <a:gd name="T15" fmla="*/ 3 h 36"/>
                <a:gd name="T16" fmla="*/ 12 w 23"/>
                <a:gd name="T17" fmla="*/ 0 h 36"/>
                <a:gd name="T18" fmla="*/ 12 w 23"/>
                <a:gd name="T19" fmla="*/ 0 h 36"/>
                <a:gd name="T20" fmla="*/ 12 w 23"/>
                <a:gd name="T21" fmla="*/ 5 h 36"/>
                <a:gd name="T22" fmla="*/ 16 w 23"/>
                <a:gd name="T23" fmla="*/ 9 h 36"/>
                <a:gd name="T24" fmla="*/ 19 w 23"/>
                <a:gd name="T25" fmla="*/ 15 h 36"/>
                <a:gd name="T26" fmla="*/ 23 w 23"/>
                <a:gd name="T27" fmla="*/ 22 h 36"/>
                <a:gd name="T28" fmla="*/ 20 w 23"/>
                <a:gd name="T29" fmla="*/ 31 h 36"/>
                <a:gd name="T30" fmla="*/ 16 w 23"/>
                <a:gd name="T31" fmla="*/ 35 h 36"/>
                <a:gd name="T32" fmla="*/ 12 w 23"/>
                <a:gd name="T33" fmla="*/ 36 h 36"/>
                <a:gd name="T34" fmla="*/ 7 w 23"/>
                <a:gd name="T35" fmla="*/ 32 h 36"/>
                <a:gd name="T36" fmla="*/ 9 w 23"/>
                <a:gd name="T37" fmla="*/ 31 h 36"/>
                <a:gd name="T38" fmla="*/ 9 w 23"/>
                <a:gd name="T39" fmla="*/ 31 h 36"/>
                <a:gd name="T40" fmla="*/ 7 w 23"/>
                <a:gd name="T41" fmla="*/ 29 h 36"/>
                <a:gd name="T42" fmla="*/ 6 w 23"/>
                <a:gd name="T43" fmla="*/ 28 h 36"/>
                <a:gd name="T44" fmla="*/ 5 w 23"/>
                <a:gd name="T45" fmla="*/ 26 h 36"/>
                <a:gd name="T46" fmla="*/ 5 w 23"/>
                <a:gd name="T47" fmla="*/ 21 h 36"/>
                <a:gd name="T48" fmla="*/ 5 w 23"/>
                <a:gd name="T49" fmla="*/ 19 h 36"/>
                <a:gd name="T50" fmla="*/ 5 w 23"/>
                <a:gd name="T51" fmla="*/ 19 h 36"/>
                <a:gd name="T52" fmla="*/ 5 w 23"/>
                <a:gd name="T53" fmla="*/ 18 h 36"/>
                <a:gd name="T54" fmla="*/ 5 w 23"/>
                <a:gd name="T55" fmla="*/ 18 h 36"/>
                <a:gd name="T56" fmla="*/ 5 w 23"/>
                <a:gd name="T57" fmla="*/ 19 h 36"/>
                <a:gd name="T58" fmla="*/ 3 w 23"/>
                <a:gd name="T59" fmla="*/ 22 h 36"/>
                <a:gd name="T60" fmla="*/ 3 w 23"/>
                <a:gd name="T61" fmla="*/ 25 h 36"/>
                <a:gd name="T62" fmla="*/ 6 w 23"/>
                <a:gd name="T63" fmla="*/ 31 h 36"/>
                <a:gd name="T64" fmla="*/ 6 w 23"/>
                <a:gd name="T65" fmla="*/ 32 h 36"/>
                <a:gd name="T66" fmla="*/ 7 w 23"/>
                <a:gd name="T67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36">
                  <a:moveTo>
                    <a:pt x="10" y="36"/>
                  </a:moveTo>
                  <a:lnTo>
                    <a:pt x="7" y="36"/>
                  </a:lnTo>
                  <a:lnTo>
                    <a:pt x="6" y="35"/>
                  </a:lnTo>
                  <a:lnTo>
                    <a:pt x="3" y="32"/>
                  </a:lnTo>
                  <a:lnTo>
                    <a:pt x="2" y="31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3" y="16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8"/>
                  </a:lnTo>
                  <a:lnTo>
                    <a:pt x="9" y="6"/>
                  </a:lnTo>
                  <a:lnTo>
                    <a:pt x="10" y="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5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9" y="15"/>
                  </a:lnTo>
                  <a:lnTo>
                    <a:pt x="20" y="16"/>
                  </a:lnTo>
                  <a:lnTo>
                    <a:pt x="23" y="22"/>
                  </a:lnTo>
                  <a:lnTo>
                    <a:pt x="22" y="26"/>
                  </a:lnTo>
                  <a:lnTo>
                    <a:pt x="20" y="31"/>
                  </a:lnTo>
                  <a:lnTo>
                    <a:pt x="18" y="34"/>
                  </a:lnTo>
                  <a:lnTo>
                    <a:pt x="16" y="35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0" y="36"/>
                  </a:lnTo>
                  <a:close/>
                  <a:moveTo>
                    <a:pt x="7" y="32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5" y="21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5"/>
                  </a:lnTo>
                  <a:lnTo>
                    <a:pt x="3" y="29"/>
                  </a:lnTo>
                  <a:lnTo>
                    <a:pt x="6" y="31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7" y="32"/>
                  </a:lnTo>
                  <a:lnTo>
                    <a:pt x="7" y="32"/>
                  </a:lnTo>
                  <a:close/>
                </a:path>
              </a:pathLst>
            </a:custGeom>
            <a:solidFill>
              <a:srgbClr val="00B0F0"/>
            </a:solidFill>
            <a:ln w="317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19"/>
            <p:cNvSpPr>
              <a:spLocks noEditPoints="1"/>
            </p:cNvSpPr>
            <p:nvPr/>
          </p:nvSpPr>
          <p:spPr bwMode="auto">
            <a:xfrm>
              <a:off x="6170613" y="3482976"/>
              <a:ext cx="11113" cy="19050"/>
            </a:xfrm>
            <a:custGeom>
              <a:avLst/>
              <a:gdLst>
                <a:gd name="T0" fmla="*/ 7 w 21"/>
                <a:gd name="T1" fmla="*/ 35 h 35"/>
                <a:gd name="T2" fmla="*/ 3 w 21"/>
                <a:gd name="T3" fmla="*/ 32 h 35"/>
                <a:gd name="T4" fmla="*/ 0 w 21"/>
                <a:gd name="T5" fmla="*/ 26 h 35"/>
                <a:gd name="T6" fmla="*/ 0 w 21"/>
                <a:gd name="T7" fmla="*/ 23 h 35"/>
                <a:gd name="T8" fmla="*/ 0 w 21"/>
                <a:gd name="T9" fmla="*/ 19 h 35"/>
                <a:gd name="T10" fmla="*/ 3 w 21"/>
                <a:gd name="T11" fmla="*/ 13 h 35"/>
                <a:gd name="T12" fmla="*/ 7 w 21"/>
                <a:gd name="T13" fmla="*/ 7 h 35"/>
                <a:gd name="T14" fmla="*/ 10 w 21"/>
                <a:gd name="T15" fmla="*/ 1 h 35"/>
                <a:gd name="T16" fmla="*/ 10 w 21"/>
                <a:gd name="T17" fmla="*/ 0 h 35"/>
                <a:gd name="T18" fmla="*/ 10 w 21"/>
                <a:gd name="T19" fmla="*/ 0 h 35"/>
                <a:gd name="T20" fmla="*/ 11 w 21"/>
                <a:gd name="T21" fmla="*/ 3 h 35"/>
                <a:gd name="T22" fmla="*/ 14 w 21"/>
                <a:gd name="T23" fmla="*/ 9 h 35"/>
                <a:gd name="T24" fmla="*/ 18 w 21"/>
                <a:gd name="T25" fmla="*/ 13 h 35"/>
                <a:gd name="T26" fmla="*/ 21 w 21"/>
                <a:gd name="T27" fmla="*/ 20 h 35"/>
                <a:gd name="T28" fmla="*/ 20 w 21"/>
                <a:gd name="T29" fmla="*/ 30 h 35"/>
                <a:gd name="T30" fmla="*/ 14 w 21"/>
                <a:gd name="T31" fmla="*/ 35 h 35"/>
                <a:gd name="T32" fmla="*/ 11 w 21"/>
                <a:gd name="T33" fmla="*/ 35 h 35"/>
                <a:gd name="T34" fmla="*/ 7 w 21"/>
                <a:gd name="T35" fmla="*/ 30 h 35"/>
                <a:gd name="T36" fmla="*/ 7 w 21"/>
                <a:gd name="T37" fmla="*/ 29 h 35"/>
                <a:gd name="T38" fmla="*/ 7 w 21"/>
                <a:gd name="T39" fmla="*/ 29 h 35"/>
                <a:gd name="T40" fmla="*/ 7 w 21"/>
                <a:gd name="T41" fmla="*/ 29 h 35"/>
                <a:gd name="T42" fmla="*/ 5 w 21"/>
                <a:gd name="T43" fmla="*/ 27 h 35"/>
                <a:gd name="T44" fmla="*/ 4 w 21"/>
                <a:gd name="T45" fmla="*/ 24 h 35"/>
                <a:gd name="T46" fmla="*/ 3 w 21"/>
                <a:gd name="T47" fmla="*/ 19 h 35"/>
                <a:gd name="T48" fmla="*/ 4 w 21"/>
                <a:gd name="T49" fmla="*/ 17 h 35"/>
                <a:gd name="T50" fmla="*/ 4 w 21"/>
                <a:gd name="T51" fmla="*/ 17 h 35"/>
                <a:gd name="T52" fmla="*/ 4 w 21"/>
                <a:gd name="T53" fmla="*/ 17 h 35"/>
                <a:gd name="T54" fmla="*/ 4 w 21"/>
                <a:gd name="T55" fmla="*/ 17 h 35"/>
                <a:gd name="T56" fmla="*/ 4 w 21"/>
                <a:gd name="T57" fmla="*/ 17 h 35"/>
                <a:gd name="T58" fmla="*/ 1 w 21"/>
                <a:gd name="T59" fmla="*/ 22 h 35"/>
                <a:gd name="T60" fmla="*/ 1 w 21"/>
                <a:gd name="T61" fmla="*/ 24 h 35"/>
                <a:gd name="T62" fmla="*/ 5 w 21"/>
                <a:gd name="T63" fmla="*/ 30 h 35"/>
                <a:gd name="T64" fmla="*/ 5 w 21"/>
                <a:gd name="T65" fmla="*/ 30 h 35"/>
                <a:gd name="T66" fmla="*/ 7 w 21"/>
                <a:gd name="T67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" h="35">
                  <a:moveTo>
                    <a:pt x="10" y="35"/>
                  </a:moveTo>
                  <a:lnTo>
                    <a:pt x="7" y="35"/>
                  </a:lnTo>
                  <a:lnTo>
                    <a:pt x="4" y="33"/>
                  </a:lnTo>
                  <a:lnTo>
                    <a:pt x="3" y="32"/>
                  </a:lnTo>
                  <a:lnTo>
                    <a:pt x="1" y="29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5" y="10"/>
                  </a:lnTo>
                  <a:lnTo>
                    <a:pt x="7" y="7"/>
                  </a:lnTo>
                  <a:lnTo>
                    <a:pt x="8" y="4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3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6" y="10"/>
                  </a:lnTo>
                  <a:lnTo>
                    <a:pt x="18" y="13"/>
                  </a:lnTo>
                  <a:lnTo>
                    <a:pt x="20" y="16"/>
                  </a:lnTo>
                  <a:lnTo>
                    <a:pt x="21" y="20"/>
                  </a:lnTo>
                  <a:lnTo>
                    <a:pt x="21" y="26"/>
                  </a:lnTo>
                  <a:lnTo>
                    <a:pt x="20" y="30"/>
                  </a:lnTo>
                  <a:lnTo>
                    <a:pt x="17" y="33"/>
                  </a:lnTo>
                  <a:lnTo>
                    <a:pt x="14" y="35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10" y="35"/>
                  </a:lnTo>
                  <a:close/>
                  <a:moveTo>
                    <a:pt x="7" y="30"/>
                  </a:moveTo>
                  <a:lnTo>
                    <a:pt x="7" y="30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3" y="19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3" y="27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B0F0"/>
            </a:solidFill>
            <a:ln w="317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4140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kern="0" spc="0" dirty="0">
                <a:solidFill>
                  <a:srgbClr val="000000"/>
                </a:solidFill>
                <a:ea typeface="Calibri" panose="020F0502020204030204" pitchFamily="34" charset="0"/>
                <a:cs typeface="Nyala"/>
              </a:rPr>
              <a:t>Right and Duties of Members of Association</a:t>
            </a:r>
            <a:endParaRPr lang="en-GB" kern="0" spc="0" dirty="0">
              <a:solidFill>
                <a:srgbClr val="000000"/>
              </a:solidFill>
              <a:ea typeface="Calibri" panose="020F0502020204030204" pitchFamily="34" charset="0"/>
              <a:cs typeface="Nyala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1651436"/>
              </p:ext>
            </p:extLst>
          </p:nvPr>
        </p:nvGraphicFramePr>
        <p:xfrm>
          <a:off x="618018" y="1029904"/>
          <a:ext cx="10905687" cy="4343686"/>
        </p:xfrm>
        <a:graphic>
          <a:graphicData uri="http://schemas.openxmlformats.org/drawingml/2006/table">
            <a:tbl>
              <a:tblPr firstRow="1" firstCol="1" bandRow="1"/>
              <a:tblGrid>
                <a:gridCol w="3635229">
                  <a:extLst>
                    <a:ext uri="{9D8B030D-6E8A-4147-A177-3AD203B41FA5}">
                      <a16:colId xmlns:a16="http://schemas.microsoft.com/office/drawing/2014/main" val="1599817098"/>
                    </a:ext>
                  </a:extLst>
                </a:gridCol>
                <a:gridCol w="3635229">
                  <a:extLst>
                    <a:ext uri="{9D8B030D-6E8A-4147-A177-3AD203B41FA5}">
                      <a16:colId xmlns:a16="http://schemas.microsoft.com/office/drawing/2014/main" val="2555987801"/>
                    </a:ext>
                  </a:extLst>
                </a:gridCol>
                <a:gridCol w="3635229">
                  <a:extLst>
                    <a:ext uri="{9D8B030D-6E8A-4147-A177-3AD203B41FA5}">
                      <a16:colId xmlns:a16="http://schemas.microsoft.com/office/drawing/2014/main" val="742168986"/>
                    </a:ext>
                  </a:extLst>
                </a:gridCol>
              </a:tblGrid>
              <a:tr h="1059466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፱ </a:t>
                      </a:r>
                      <a:r>
                        <a:rPr lang="en-GB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ስለማህበር</a:t>
                      </a:r>
                      <a:r>
                        <a:rPr lang="en-GB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አባላት</a:t>
                      </a:r>
                      <a:r>
                        <a:rPr lang="en-GB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መብትና</a:t>
                      </a:r>
                      <a:r>
                        <a:rPr lang="en-GB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ግዴታ</a:t>
                      </a:r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400" b="0" dirty="0" smtClean="0">
                        <a:solidFill>
                          <a:srgbClr val="000000"/>
                        </a:solidFill>
                        <a:effectLst/>
                        <a:latin typeface="Power Geez Unicode1" panose="00000400000000000000" pitchFamily="2" charset="0"/>
                        <a:ea typeface="Calibri" panose="020F0502020204030204" pitchFamily="34" charset="0"/>
                        <a:cs typeface="Ebrima" panose="02000000000000000000" pitchFamily="2" charset="0"/>
                      </a:endParaRPr>
                    </a:p>
                    <a:p>
                      <a:pPr marL="0" lvl="0" algn="l" defTabSz="914400" rtl="0" eaLnBrk="1" latinLnBrk="0" hangingPunct="1"/>
                      <a:r>
                        <a:rPr lang="am-ET" sz="14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፩. </a:t>
                      </a:r>
                      <a:r>
                        <a:rPr lang="en-GB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ሁሉም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የውሃ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ተጠቃሚዎች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የማህበር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አባላት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ሲሆኑ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፣ </a:t>
                      </a:r>
                      <a:r>
                        <a:rPr lang="en-GB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ውሃ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የማግኘት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መሰረታዊ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መብት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አላቸው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42950" lvl="1" indent="-28575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just" fontAlgn="base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b="1" u="none" strike="noStrike" kern="0" spc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Right and Duties of Members of </a:t>
                      </a:r>
                      <a:r>
                        <a:rPr lang="en-US" sz="1400" b="1" u="none" strike="noStrike" kern="0" spc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Association</a:t>
                      </a:r>
                    </a:p>
                    <a:p>
                      <a:pPr marL="0" lvl="0" indent="0" algn="just" fontAlgn="base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GB" sz="1400" b="1" u="none" strike="noStrike" kern="0" spc="0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Nyala"/>
                      </a:endParaRPr>
                    </a:p>
                    <a:p>
                      <a:pPr marL="285750" lvl="0" indent="-28575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All water users are members an association and they have basic right to access water.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.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42727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፪. </a:t>
                      </a:r>
                      <a:r>
                        <a:rPr lang="en-GB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የማንኛውም</a:t>
                      </a:r>
                      <a:r>
                        <a:rPr lang="en-GB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ማህበር</a:t>
                      </a:r>
                      <a:r>
                        <a:rPr lang="en-GB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አባል</a:t>
                      </a:r>
                      <a:r>
                        <a:rPr lang="en-GB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የሚከተሉት</a:t>
                      </a:r>
                      <a:r>
                        <a:rPr lang="en-GB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መብቶች</a:t>
                      </a:r>
                      <a:r>
                        <a:rPr lang="en-GB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ይኖሩታል</a:t>
                      </a:r>
                      <a:r>
                        <a:rPr lang="en-GB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፡፡</a:t>
                      </a:r>
                    </a:p>
                    <a:p>
                      <a:pPr marL="0" algn="just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GB" sz="1400" b="1" u="non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ሀ)</a:t>
                      </a: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ማህበሩ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የሚሰጠውን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አገልግሎት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የማግኘት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፣</a:t>
                      </a:r>
                    </a:p>
                    <a:p>
                      <a:pPr marL="0" algn="just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ለ)</a:t>
                      </a: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በማህበሩ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ጉባኤዎች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የመካፈልና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ድምፅ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መስጠት</a:t>
                      </a:r>
                      <a:endParaRPr lang="en-GB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lvl="1" indent="-122555" algn="l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42950" lvl="1" indent="-28575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2.  Any member shall have the following rights.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GB" sz="1400" dirty="0" smtClean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Nyala"/>
                      </a:endParaRPr>
                    </a:p>
                    <a:p>
                      <a:pPr marL="685800" lvl="1" indent="-22860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Accessing the services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provided by the association;</a:t>
                      </a:r>
                    </a:p>
                    <a:p>
                      <a:pPr marL="685800" lvl="1" indent="-22860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4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685800" lvl="1" indent="-22860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Participating and voting in the meetings of the association;</a:t>
                      </a:r>
                      <a:endParaRPr lang="en-GB" sz="14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38340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፫. </a:t>
                      </a:r>
                      <a:r>
                        <a:rPr lang="en-GB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ማንኛዉም</a:t>
                      </a:r>
                      <a:r>
                        <a:rPr lang="en-GB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የማህበር</a:t>
                      </a:r>
                      <a:r>
                        <a:rPr lang="en-GB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አባል</a:t>
                      </a:r>
                      <a:r>
                        <a:rPr lang="en-GB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የሚከተሉት</a:t>
                      </a:r>
                      <a:r>
                        <a:rPr lang="en-GB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ግዴታዎች</a:t>
                      </a:r>
                      <a:r>
                        <a:rPr lang="en-GB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ይኖሩበታል</a:t>
                      </a:r>
                      <a:endParaRPr lang="en-GB" sz="1400" b="1" u="non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lvl="2" indent="-182880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ሀ) </a:t>
                      </a:r>
                      <a:r>
                        <a:rPr lang="en-GB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መተዳደሪያ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ደንቡን፣የማህበሩ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ዉሳኔዎችና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GB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መመረያዎችን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የማክበር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፣…</a:t>
                      </a:r>
                    </a:p>
                    <a:p>
                      <a:pPr marL="457200" marR="0" lvl="2" indent="-2743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መ) </a:t>
                      </a:r>
                      <a:r>
                        <a:rPr lang="en-GB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የመመዝገቢያና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የውሃ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አገልግሎት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መዋጮ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ክፊያዎችን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የመክፈል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፣</a:t>
                      </a:r>
                      <a:endParaRPr lang="en-GB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02895" indent="-122555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Calibri" panose="020F0502020204030204" pitchFamily="34" charset="0"/>
                        <a:cs typeface="Ebrima" panose="02000000000000000000" pitchFamily="2" charset="0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42950" lvl="1" indent="-28575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3. Any member of the association shall have the following duties.</a:t>
                      </a:r>
                    </a:p>
                    <a:p>
                      <a:pPr marL="0" lv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GB" sz="1400" dirty="0" smtClean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Nyala"/>
                      </a:endParaRPr>
                    </a:p>
                    <a:p>
                      <a:pPr marL="685800" lvl="1" indent="-22860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Respect the bylaw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decisions and directives of the association;</a:t>
                      </a:r>
                    </a:p>
                    <a:p>
                      <a:pPr marL="457200" lvl="1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GB" sz="14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57200" lvl="1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b) 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Pay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registration and 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water service fees;</a:t>
                      </a:r>
                      <a:endParaRPr lang="en-GB" sz="1400" b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2522499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5114" y="4160954"/>
            <a:ext cx="2391898" cy="266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9357" y="1068741"/>
            <a:ext cx="2142981" cy="2664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472218" y="3487446"/>
            <a:ext cx="3078760" cy="66769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Association membership is </a:t>
            </a:r>
            <a:r>
              <a:rPr lang="en-GB" sz="1600" dirty="0" smtClean="0">
                <a:solidFill>
                  <a:schemeClr val="tx1"/>
                </a:solidFill>
              </a:rPr>
              <a:t>a </a:t>
            </a:r>
            <a:r>
              <a:rPr lang="en-GB" sz="1600" dirty="0">
                <a:solidFill>
                  <a:schemeClr val="tx1"/>
                </a:solidFill>
              </a:rPr>
              <a:t>right that comes with obligations. </a:t>
            </a:r>
          </a:p>
        </p:txBody>
      </p:sp>
    </p:spTree>
    <p:extLst>
      <p:ext uri="{BB962C8B-B14F-4D97-AF65-F5344CB8AC3E}">
        <p14:creationId xmlns:p14="http://schemas.microsoft.com/office/powerpoint/2010/main" val="178468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kern="0" spc="0" dirty="0">
                <a:solidFill>
                  <a:srgbClr val="000000"/>
                </a:solidFill>
                <a:ea typeface="Calibri" panose="020F0502020204030204" pitchFamily="34" charset="0"/>
                <a:cs typeface="Nyala"/>
              </a:rPr>
              <a:t>Right and Duties of Members of Association</a:t>
            </a:r>
            <a:endParaRPr lang="en-GB" kern="0" spc="0" dirty="0">
              <a:solidFill>
                <a:srgbClr val="000000"/>
              </a:solidFill>
              <a:ea typeface="Calibri" panose="020F0502020204030204" pitchFamily="34" charset="0"/>
              <a:cs typeface="Nyala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3379611"/>
              </p:ext>
            </p:extLst>
          </p:nvPr>
        </p:nvGraphicFramePr>
        <p:xfrm>
          <a:off x="618018" y="1327369"/>
          <a:ext cx="10905687" cy="4206240"/>
        </p:xfrm>
        <a:graphic>
          <a:graphicData uri="http://schemas.openxmlformats.org/drawingml/2006/table">
            <a:tbl>
              <a:tblPr firstRow="1" firstCol="1" bandRow="1"/>
              <a:tblGrid>
                <a:gridCol w="3635229">
                  <a:extLst>
                    <a:ext uri="{9D8B030D-6E8A-4147-A177-3AD203B41FA5}">
                      <a16:colId xmlns:a16="http://schemas.microsoft.com/office/drawing/2014/main" val="1599817098"/>
                    </a:ext>
                  </a:extLst>
                </a:gridCol>
                <a:gridCol w="3635229">
                  <a:extLst>
                    <a:ext uri="{9D8B030D-6E8A-4147-A177-3AD203B41FA5}">
                      <a16:colId xmlns:a16="http://schemas.microsoft.com/office/drawing/2014/main" val="2555987801"/>
                    </a:ext>
                  </a:extLst>
                </a:gridCol>
                <a:gridCol w="3635229">
                  <a:extLst>
                    <a:ext uri="{9D8B030D-6E8A-4147-A177-3AD203B41FA5}">
                      <a16:colId xmlns:a16="http://schemas.microsoft.com/office/drawing/2014/main" val="7421689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 lvl="1" indent="-1097280" algn="just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am-ET" sz="1400" b="1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፲. </a:t>
                      </a:r>
                      <a:r>
                        <a:rPr lang="en-GB" sz="1400" b="1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የገጠር</a:t>
                      </a:r>
                      <a:r>
                        <a:rPr lang="en-GB" sz="1400" b="1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b="1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መጠጥ</a:t>
                      </a:r>
                      <a:r>
                        <a:rPr lang="en-GB" sz="1400" b="1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b="1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ውሀ</a:t>
                      </a:r>
                      <a:r>
                        <a:rPr lang="en-GB" sz="1400" b="1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b="1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ሳኒቴሽን</a:t>
                      </a:r>
                      <a:r>
                        <a:rPr lang="en-GB" sz="1400" b="1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b="1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ማህበራት</a:t>
                      </a:r>
                      <a:r>
                        <a:rPr lang="en-GB" sz="1400" b="1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 </a:t>
                      </a:r>
                      <a:r>
                        <a:rPr lang="en-GB" sz="1400" b="1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ኃላፊነትና</a:t>
                      </a:r>
                      <a:r>
                        <a:rPr lang="en-GB" sz="1400" b="1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b="1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ተግባር</a:t>
                      </a:r>
                      <a:r>
                        <a:rPr lang="en-GB" sz="1400" b="1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፡-</a:t>
                      </a:r>
                    </a:p>
                    <a:p>
                      <a:pPr marL="0" lvl="0" indent="-122555" algn="just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GB" sz="1400" kern="1200" dirty="0" smtClean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am-ET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፪. </a:t>
                      </a:r>
                      <a:r>
                        <a:rPr lang="en-GB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ሁሉንም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ቋሚ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የውሃ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ተጠቃሚዎች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በአባልነት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መያዝ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፣</a:t>
                      </a: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am-ET" sz="14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፫.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ከውሀ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አገልግሎት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ታሪፍ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የሚገኘውን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ገቢ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በመሰብሰብ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የተሰበሰበውን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ገንዘብ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መልሶ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ለመጠጥ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ውሀ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አገልግሎት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ማስፋፊያ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እና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ጥገና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ወጪ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እንዲውል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በሕጋዊ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ደረሰኝ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ለአገልግሎት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ሰጪ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ድርጅቶች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ገቢ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የማድረግ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፣</a:t>
                      </a:r>
                      <a:endParaRPr lang="en-GB" sz="1400" kern="1200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42950" lvl="1" indent="-28575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just" fontAlgn="base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1" u="none" strike="noStrike" kern="0" spc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Powers and Duties of Association</a:t>
                      </a:r>
                    </a:p>
                    <a:p>
                      <a:pPr marL="0" lvl="0" indent="0" algn="just" fontAlgn="base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GB" sz="1400" b="1" u="none" strike="noStrike" kern="0" spc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Nyala"/>
                      </a:endParaRPr>
                    </a:p>
                    <a:p>
                      <a:pPr marL="0" lvl="0" indent="0" algn="just" fontAlgn="base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0" u="none" strike="noStrike" kern="0" spc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2.Take all permanent water users as members</a:t>
                      </a:r>
                    </a:p>
                    <a:p>
                      <a:pPr marL="0" lvl="0" indent="0" algn="just" fontAlgn="base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GB" sz="1400" b="0" u="none" strike="noStrike" kern="0" spc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Nyala"/>
                      </a:endParaRPr>
                    </a:p>
                    <a:p>
                      <a:pPr marL="0" lvl="0" indent="0" algn="just" fontAlgn="base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0" u="none" strike="noStrike" kern="0" spc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3.Collect fees from water service and remit the money to service provider organizations via legal receipts</a:t>
                      </a: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42727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-122555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GB" sz="1400" kern="1200" dirty="0" smtClean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algn="just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am-ET" sz="1400" b="1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፲፫. </a:t>
                      </a:r>
                      <a:r>
                        <a:rPr lang="en-GB" sz="1400" b="1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ስለ</a:t>
                      </a:r>
                      <a:r>
                        <a:rPr lang="en-GB" sz="1400" b="1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b="1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ማህበራት</a:t>
                      </a:r>
                      <a:r>
                        <a:rPr lang="en-GB" sz="1400" b="1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b="1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ጠቅላላ</a:t>
                      </a:r>
                      <a:r>
                        <a:rPr lang="en-GB" sz="1400" b="1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b="1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ጉባዔ</a:t>
                      </a:r>
                      <a:r>
                        <a:rPr lang="en-GB" sz="1400" b="1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b="1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ሥልጣንና</a:t>
                      </a:r>
                      <a:r>
                        <a:rPr lang="en-GB" sz="1400" b="1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b="1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ተግባር</a:t>
                      </a:r>
                      <a:endParaRPr lang="en-GB" sz="1400" b="1" kern="1200" dirty="0" smtClean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lvl="0" indent="-122555" algn="just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am-ET" sz="1400" b="1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endParaRPr lang="en-GB" sz="1400" b="1" kern="1200" dirty="0" smtClean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lvl="0" indent="-122555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am-ET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፩ </a:t>
                      </a:r>
                      <a:r>
                        <a:rPr lang="en-GB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ጠቅላላ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ጉባዔ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የማህበሩን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አባላት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በሙሉ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ያቀፈ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ሆኖ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የማህበሩ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የበላይ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የሥልጣን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አካል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ነው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፡፡</a:t>
                      </a:r>
                    </a:p>
                    <a:p>
                      <a:pPr marL="0" lvl="0" indent="-122555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…</a:t>
                      </a:r>
                    </a:p>
                    <a:p>
                      <a:pPr marL="0" lvl="0" indent="-122555" algn="just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am-ET" sz="14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፫ </a:t>
                      </a:r>
                      <a:r>
                        <a:rPr lang="en-GB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የማህበሩን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የስራ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አስፈጻሚ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ኮሚቴዎችን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ይመርጣል፤ይሽራል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።</a:t>
                      </a: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42950" lvl="1" indent="-28575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Powers and Functions of the General Assembly of Association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GB" sz="1400" b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Nyala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1.The General Assembly shall encompass all members of the association and is the higher organ of the association.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…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3.Elects and dismisses members of the executive committee of the association.</a:t>
                      </a:r>
                    </a:p>
                    <a:p>
                      <a:pPr marL="0" lv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38340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02895" indent="-122555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Calibri" panose="020F0502020204030204" pitchFamily="34" charset="0"/>
                        <a:cs typeface="Ebrima" panose="02000000000000000000" pitchFamily="2" charset="0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42950" lvl="1" indent="-28575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2522499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0262" y="3867324"/>
            <a:ext cx="3097895" cy="288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4092" y="1188437"/>
            <a:ext cx="3070234" cy="1800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328325" y="3094035"/>
            <a:ext cx="3485071" cy="66769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Association </a:t>
            </a:r>
            <a:r>
              <a:rPr lang="en-GB" sz="1600" dirty="0" smtClean="0">
                <a:solidFill>
                  <a:schemeClr val="tx1"/>
                </a:solidFill>
              </a:rPr>
              <a:t>are led by the Water Users gathered in a General Assembly 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02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kern="0" spc="0" dirty="0">
                <a:solidFill>
                  <a:srgbClr val="000000"/>
                </a:solidFill>
                <a:ea typeface="Calibri" panose="020F0502020204030204" pitchFamily="34" charset="0"/>
                <a:cs typeface="Nyala"/>
              </a:rPr>
              <a:t>Right and Duties of Members of Association</a:t>
            </a:r>
            <a:endParaRPr lang="en-GB" kern="0" spc="0" dirty="0">
              <a:solidFill>
                <a:srgbClr val="000000"/>
              </a:solidFill>
              <a:ea typeface="Calibri" panose="020F0502020204030204" pitchFamily="34" charset="0"/>
              <a:cs typeface="Nyala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157967"/>
              </p:ext>
            </p:extLst>
          </p:nvPr>
        </p:nvGraphicFramePr>
        <p:xfrm>
          <a:off x="558754" y="1201446"/>
          <a:ext cx="10905687" cy="5212080"/>
        </p:xfrm>
        <a:graphic>
          <a:graphicData uri="http://schemas.openxmlformats.org/drawingml/2006/table">
            <a:tbl>
              <a:tblPr firstRow="1" firstCol="1" bandRow="1"/>
              <a:tblGrid>
                <a:gridCol w="3635229">
                  <a:extLst>
                    <a:ext uri="{9D8B030D-6E8A-4147-A177-3AD203B41FA5}">
                      <a16:colId xmlns:a16="http://schemas.microsoft.com/office/drawing/2014/main" val="1599817098"/>
                    </a:ext>
                  </a:extLst>
                </a:gridCol>
                <a:gridCol w="3635229">
                  <a:extLst>
                    <a:ext uri="{9D8B030D-6E8A-4147-A177-3AD203B41FA5}">
                      <a16:colId xmlns:a16="http://schemas.microsoft.com/office/drawing/2014/main" val="2555987801"/>
                    </a:ext>
                  </a:extLst>
                </a:gridCol>
                <a:gridCol w="3635229">
                  <a:extLst>
                    <a:ext uri="{9D8B030D-6E8A-4147-A177-3AD203B41FA5}">
                      <a16:colId xmlns:a16="http://schemas.microsoft.com/office/drawing/2014/main" val="7421689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am-ET" sz="1400" b="1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፲፬. የማህበራት ሥራ አስፈፃሚ ኮሚቴ አመራረጥ </a:t>
                      </a:r>
                      <a:endParaRPr lang="en-GB" sz="1400" b="1" dirty="0" smtClean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Calibri" panose="020F0502020204030204" pitchFamily="34" charset="0"/>
                        <a:cs typeface="Ebrima" panose="02000000000000000000" pitchFamily="2" charset="0"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am-ET" sz="1400" b="1" dirty="0" smtClean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Calibri" panose="020F0502020204030204" pitchFamily="34" charset="0"/>
                        <a:cs typeface="Ebrima" panose="02000000000000000000" pitchFamily="2" charset="0"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am-ET" sz="1400" b="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፩ </a:t>
                      </a:r>
                      <a:r>
                        <a:rPr lang="en-GB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በጠቅላላ</a:t>
                      </a:r>
                      <a:r>
                        <a:rPr lang="en-GB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ጉባዔው</a:t>
                      </a:r>
                      <a:r>
                        <a:rPr lang="en-GB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አብላጫ</a:t>
                      </a:r>
                      <a:r>
                        <a:rPr lang="en-GB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ድምፅ</a:t>
                      </a:r>
                      <a:r>
                        <a:rPr lang="en-GB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ይመረጣሉ</a:t>
                      </a:r>
                      <a:r>
                        <a:rPr lang="en-GB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፡፡</a:t>
                      </a: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am-ET" sz="1400" b="0" kern="1200" dirty="0" smtClean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Calibri" panose="020F0502020204030204" pitchFamily="34" charset="0"/>
                        <a:cs typeface="Ebrima" panose="02000000000000000000" pitchFamily="2" charset="0"/>
                      </a:endParaRPr>
                    </a:p>
                    <a:p>
                      <a:pPr marL="0" algn="just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am-ET" sz="1400" b="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፪ </a:t>
                      </a:r>
                      <a:r>
                        <a:rPr lang="en-GB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የሥራ</a:t>
                      </a:r>
                      <a:r>
                        <a:rPr lang="en-GB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አስፈፃሚ</a:t>
                      </a:r>
                      <a:r>
                        <a:rPr lang="en-GB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ኮሚቴው</a:t>
                      </a:r>
                      <a:r>
                        <a:rPr lang="en-GB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ቁጥር</a:t>
                      </a:r>
                      <a:r>
                        <a:rPr lang="en-GB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/</a:t>
                      </a:r>
                      <a:r>
                        <a:rPr lang="en-GB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ብዛት</a:t>
                      </a:r>
                      <a:r>
                        <a:rPr lang="en-GB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/ </a:t>
                      </a:r>
                      <a:r>
                        <a:rPr lang="en-GB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ከአምስት</a:t>
                      </a:r>
                      <a:r>
                        <a:rPr lang="en-GB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እስከ</a:t>
                      </a:r>
                      <a:r>
                        <a:rPr lang="en-GB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ዘጠኝ</a:t>
                      </a:r>
                      <a:r>
                        <a:rPr lang="en-GB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ሆኖ</a:t>
                      </a:r>
                      <a:r>
                        <a:rPr lang="en-GB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የሴቶች</a:t>
                      </a:r>
                      <a:r>
                        <a:rPr lang="en-GB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ተሳትፎ</a:t>
                      </a:r>
                      <a:r>
                        <a:rPr lang="en-GB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ትኩረት</a:t>
                      </a:r>
                      <a:r>
                        <a:rPr lang="en-GB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ይሰጥበታል</a:t>
                      </a:r>
                      <a:r>
                        <a:rPr lang="en-GB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፡፡ </a:t>
                      </a:r>
                      <a:r>
                        <a:rPr lang="en-GB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ዝርዝሩ</a:t>
                      </a:r>
                      <a:r>
                        <a:rPr lang="en-GB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በመመሪያ</a:t>
                      </a:r>
                      <a:r>
                        <a:rPr lang="en-GB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ይወሰናል</a:t>
                      </a:r>
                      <a:r>
                        <a:rPr lang="en-GB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፡፡</a:t>
                      </a: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am-ET" sz="1400" b="0" dirty="0" smtClean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Calibri" panose="020F0502020204030204" pitchFamily="34" charset="0"/>
                        <a:cs typeface="Ebrima" panose="02000000000000000000" pitchFamily="2" charset="0"/>
                      </a:endParaRPr>
                    </a:p>
                    <a:p>
                      <a:pPr marL="0" algn="just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am-ET" sz="1400" b="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፫ </a:t>
                      </a:r>
                      <a:r>
                        <a:rPr lang="en-GB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የስራ</a:t>
                      </a:r>
                      <a:r>
                        <a:rPr lang="en-GB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አስፈፃሚ</a:t>
                      </a:r>
                      <a:r>
                        <a:rPr lang="en-GB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ኮሚቴው</a:t>
                      </a:r>
                      <a:r>
                        <a:rPr lang="en-GB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የስራ</a:t>
                      </a:r>
                      <a:r>
                        <a:rPr lang="en-GB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ዘመን</a:t>
                      </a:r>
                      <a:r>
                        <a:rPr lang="en-GB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ከ3 </a:t>
                      </a:r>
                      <a:r>
                        <a:rPr lang="en-GB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ዓመት</a:t>
                      </a:r>
                      <a:r>
                        <a:rPr lang="en-GB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መብለጥ</a:t>
                      </a:r>
                      <a:r>
                        <a:rPr lang="en-GB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የለበትም</a:t>
                      </a:r>
                      <a:r>
                        <a:rPr lang="en-GB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ሆኖም</a:t>
                      </a:r>
                      <a:r>
                        <a:rPr lang="en-GB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የስራ</a:t>
                      </a:r>
                      <a:r>
                        <a:rPr lang="en-GB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ዘመኑን</a:t>
                      </a:r>
                      <a:r>
                        <a:rPr lang="en-GB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የጨረሰ</a:t>
                      </a:r>
                      <a:r>
                        <a:rPr lang="en-GB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የስራ</a:t>
                      </a:r>
                      <a:r>
                        <a:rPr lang="en-GB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አስፈፃሚው</a:t>
                      </a:r>
                      <a:r>
                        <a:rPr lang="en-GB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ኮሚቴን</a:t>
                      </a:r>
                      <a:r>
                        <a:rPr lang="en-GB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ለመተካት</a:t>
                      </a:r>
                      <a:r>
                        <a:rPr lang="en-GB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በሚደረግ</a:t>
                      </a:r>
                      <a:r>
                        <a:rPr lang="en-GB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ምርጫ</a:t>
                      </a:r>
                      <a:r>
                        <a:rPr lang="en-GB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ላይ</a:t>
                      </a:r>
                      <a:r>
                        <a:rPr lang="en-GB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የነባሩ</a:t>
                      </a:r>
                      <a:r>
                        <a:rPr lang="en-GB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ኮሚቴ</a:t>
                      </a:r>
                      <a:r>
                        <a:rPr lang="en-GB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አባል</a:t>
                      </a:r>
                      <a:r>
                        <a:rPr lang="en-GB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የሆነ</a:t>
                      </a:r>
                      <a:r>
                        <a:rPr lang="en-GB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በጠቅላላ</a:t>
                      </a:r>
                      <a:r>
                        <a:rPr lang="en-GB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ጉባኤው</a:t>
                      </a:r>
                      <a:r>
                        <a:rPr lang="en-GB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አባላት</a:t>
                      </a:r>
                      <a:r>
                        <a:rPr lang="en-GB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ጥንካሬው</a:t>
                      </a:r>
                      <a:r>
                        <a:rPr lang="en-GB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ከተረጋገጠ</a:t>
                      </a:r>
                      <a:r>
                        <a:rPr lang="en-GB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በድጋሚ</a:t>
                      </a:r>
                      <a:r>
                        <a:rPr lang="en-GB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ለሁለተኛ</a:t>
                      </a:r>
                      <a:r>
                        <a:rPr lang="en-GB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ጊዜ</a:t>
                      </a:r>
                      <a:r>
                        <a:rPr lang="en-GB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ሊመረጥ</a:t>
                      </a:r>
                      <a:r>
                        <a:rPr lang="en-GB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ይችላል</a:t>
                      </a:r>
                      <a:r>
                        <a:rPr lang="en-GB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፡፡</a:t>
                      </a:r>
                      <a:r>
                        <a:rPr lang="en-GB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ይህም</a:t>
                      </a:r>
                      <a:r>
                        <a:rPr lang="en-GB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የመጨረሻ</a:t>
                      </a:r>
                      <a:r>
                        <a:rPr lang="en-GB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GB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ይሆናል</a:t>
                      </a:r>
                      <a:r>
                        <a:rPr lang="en-GB" sz="1400" b="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፡፡</a:t>
                      </a:r>
                      <a:endParaRPr lang="am-ET" sz="1400" b="0" kern="1200" dirty="0" smtClean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Calibri" panose="020F0502020204030204" pitchFamily="34" charset="0"/>
                        <a:cs typeface="Ebrima" panose="02000000000000000000" pitchFamily="2" charset="0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42950" lvl="1" indent="-28575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just" fontAlgn="base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1" u="none" strike="noStrike" kern="0" spc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Selection of Executive Committee of Association</a:t>
                      </a:r>
                    </a:p>
                    <a:p>
                      <a:pPr marL="342900" lvl="0" indent="-342900" algn="just" fontAlgn="base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b="0" u="none" strike="noStrike" kern="0" spc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Nyala"/>
                        </a:rPr>
                        <a:t>Members of the executive committee shall be elected by majority vote of the General Assembly</a:t>
                      </a:r>
                    </a:p>
                    <a:p>
                      <a:pPr marL="342900" lvl="0" indent="-342900" algn="just" fontAlgn="base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GB" sz="1400" b="0" u="none" strike="noStrike" kern="0" spc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Nyala"/>
                      </a:endParaRPr>
                    </a:p>
                    <a:p>
                      <a:pPr marL="342900" lvl="0" indent="-342900" algn="just" fontAlgn="base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number of the executive committee members shall be between five and nine and ensures women’s participation. </a:t>
                      </a:r>
                    </a:p>
                    <a:p>
                      <a:pPr marL="342900" lvl="0" indent="-342900" algn="just" fontAlgn="base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term of service of member of the executive committee shall not exceed 3 years; however, a member may be re-elected, if his performance is confirmed by the General Assembly, for a final time. </a:t>
                      </a:r>
                      <a:endParaRPr lang="en-GB" sz="1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just" fontAlgn="base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GB" sz="1400" b="1" u="none" strike="noStrike" kern="0" spc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4272795"/>
                  </a:ext>
                </a:extLst>
              </a:tr>
              <a:tr h="529588">
                <a:tc>
                  <a:txBody>
                    <a:bodyPr/>
                    <a:lstStyle/>
                    <a:p>
                      <a:pPr marL="0" lvl="0" indent="-122555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GB" sz="1400" kern="1200" dirty="0" smtClean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lvl="0" indent="-122555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am-ET" sz="1400" b="1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፲፮. ስለ ማህበር መፍረስ </a:t>
                      </a:r>
                      <a:endParaRPr lang="en-GB" sz="1400" kern="1200" dirty="0" smtClean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Calibri" panose="020F0502020204030204" pitchFamily="34" charset="0"/>
                        <a:cs typeface="Ebrima" panose="02000000000000000000" pitchFamily="2" charset="0"/>
                      </a:endParaRPr>
                    </a:p>
                    <a:p>
                      <a:pPr marL="0" lvl="0" indent="-122555" algn="just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am-ET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ሀ)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በማህበሩ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ውስጥ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ምንም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አባል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ወይም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የውሃ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ተጠቃሚ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ከሌለ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፣</a:t>
                      </a:r>
                    </a:p>
                    <a:p>
                      <a:pPr marL="0" lvl="0" indent="-122555" algn="just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US" sz="1400" kern="1200" dirty="0" smtClean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Calibri" panose="020F0502020204030204" pitchFamily="34" charset="0"/>
                        <a:cs typeface="Ebrima" panose="02000000000000000000" pitchFamily="2" charset="0"/>
                      </a:endParaRPr>
                    </a:p>
                    <a:p>
                      <a:pPr marL="0" lvl="0" indent="-122555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am-ET" sz="14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ለ)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የውሃ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ተቋሙ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መልሶ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አገልግሎት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መስጠት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የማይችል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መሆኑ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ሲረጋገጥ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፣</a:t>
                      </a:r>
                    </a:p>
                    <a:p>
                      <a:pPr marL="0" lvl="0" indent="-122555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am-ET" sz="1400" kern="1200" dirty="0" smtClean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Calibri" panose="020F0502020204030204" pitchFamily="34" charset="0"/>
                        <a:cs typeface="Ebrima" panose="02000000000000000000" pitchFamily="2" charset="0"/>
                      </a:endParaRPr>
                    </a:p>
                    <a:p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ሐ)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የገጠር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መጠጥ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ውሀ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ተቋማት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ወደ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ከተማ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ውሀ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አገልግሎት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ደረጃ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ሲያድጉ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ወይም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ሲካተቱ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፣</a:t>
                      </a:r>
                      <a:endParaRPr lang="en-GB" sz="1400" kern="1200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Calibri" panose="020F0502020204030204" pitchFamily="34" charset="0"/>
                        <a:cs typeface="Ebrima" panose="02000000000000000000" pitchFamily="2" charset="0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42950" lvl="1" indent="-28575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Dissolution of Association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40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a) Where the association has no member or if there is no water user;</a:t>
                      </a:r>
                      <a:endParaRPr lang="en-GB" sz="1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b) Where it is proved that the water scheme can no longer be in service even after maintenance;</a:t>
                      </a:r>
                      <a:endParaRPr lang="en-GB" sz="1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c) Where the rural potable water schemes are upgraded to a level of an urban water service</a:t>
                      </a:r>
                      <a:endParaRPr lang="en-GB" sz="1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38340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02895" indent="-122555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Ebrima" panose="02000000000000000000" pitchFamily="2" charset="0"/>
                        </a:rPr>
                        <a:t> 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Calibri" panose="020F0502020204030204" pitchFamily="34" charset="0"/>
                        <a:cs typeface="Ebrima" panose="02000000000000000000" pitchFamily="2" charset="0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42950" lvl="1" indent="-285750" algn="just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Nyala"/>
                      </a:endParaRPr>
                    </a:p>
                  </a:txBody>
                  <a:tcPr marL="90170" marR="90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2522499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8892" y="1023227"/>
            <a:ext cx="2443937" cy="2232000"/>
          </a:xfrm>
          <a:prstGeom prst="roundRect">
            <a:avLst>
              <a:gd name="adj" fmla="val 9021"/>
            </a:avLst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7004" y="3712236"/>
            <a:ext cx="1887709" cy="2592000"/>
          </a:xfrm>
          <a:prstGeom prst="roundRect">
            <a:avLst>
              <a:gd name="adj" fmla="val 8439"/>
            </a:avLst>
          </a:prstGeom>
        </p:spPr>
      </p:pic>
      <p:sp>
        <p:nvSpPr>
          <p:cNvPr id="10" name="Rounded Rectangle 9"/>
          <p:cNvSpPr/>
          <p:nvPr/>
        </p:nvSpPr>
        <p:spPr>
          <a:xfrm>
            <a:off x="4531482" y="6185653"/>
            <a:ext cx="3078760" cy="66769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Association </a:t>
            </a:r>
            <a:r>
              <a:rPr lang="en-GB" sz="1600" dirty="0" smtClean="0">
                <a:solidFill>
                  <a:schemeClr val="tx1"/>
                </a:solidFill>
              </a:rPr>
              <a:t>cannot be dissolve if the scheme continue to serve rural users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55265" y="2871398"/>
            <a:ext cx="3231189" cy="66769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 smtClean="0">
                <a:solidFill>
                  <a:schemeClr val="tx1"/>
                </a:solidFill>
              </a:rPr>
              <a:t>Objective to have at least 50% of Women in Association Committees. 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91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2514</TotalTime>
  <Words>3920</Words>
  <Application>Microsoft Office PowerPoint</Application>
  <PresentationFormat>Widescreen</PresentationFormat>
  <Paragraphs>516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Calisto MT</vt:lpstr>
      <vt:lpstr>Ebrima</vt:lpstr>
      <vt:lpstr>Nyala</vt:lpstr>
      <vt:lpstr>Power Geez Unicode1</vt:lpstr>
      <vt:lpstr>Times New Roman</vt:lpstr>
      <vt:lpstr>Wingdings</vt:lpstr>
      <vt:lpstr>Retrospect</vt:lpstr>
      <vt:lpstr>PowerPoint Presentation</vt:lpstr>
      <vt:lpstr>Regulation Outline</vt:lpstr>
      <vt:lpstr>Regulation Objectives</vt:lpstr>
      <vt:lpstr>Organization of Service Providing Organizations </vt:lpstr>
      <vt:lpstr>Establishment and Registration of Rural Potable Water and Sanitation Association</vt:lpstr>
      <vt:lpstr>Establishment and Registration of Rural Potable Water and Sanitation Association</vt:lpstr>
      <vt:lpstr>Right and Duties of Members of Association</vt:lpstr>
      <vt:lpstr>Right and Duties of Members of Association</vt:lpstr>
      <vt:lpstr>Right and Duties of Members of Association</vt:lpstr>
      <vt:lpstr>Establishment and Structure of Service Provider Organization</vt:lpstr>
      <vt:lpstr>Establishment and Structure of Service Provider Organization</vt:lpstr>
      <vt:lpstr>Establishment and Structure of Service Provider Organization</vt:lpstr>
      <vt:lpstr>Establishment and Structure of Service Provider Organization</vt:lpstr>
      <vt:lpstr>Federation’s Responsibilities and Structure</vt:lpstr>
      <vt:lpstr>Federation’s Responsibilities and Structure</vt:lpstr>
      <vt:lpstr>Organization and Working System of Multi-Kebele</vt:lpstr>
      <vt:lpstr>Organization and Working System of Multi-Kebele</vt:lpstr>
      <vt:lpstr>Organization and Working System of Multi-Kebele</vt:lpstr>
      <vt:lpstr>Registration and Bylaw of Water Service Organization</vt:lpstr>
      <vt:lpstr>Finance Sources, Revenue Utilization, Audit, and Inspection </vt:lpstr>
      <vt:lpstr>Finance Sources, Revenue Utilization, Audit, and Inspection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Rural Potable water and Sanitation Associations, Association federation and multi-villages  Establishment Regulation</dc:title>
  <dc:creator>Pierre</dc:creator>
  <cp:lastModifiedBy>Pierre</cp:lastModifiedBy>
  <cp:revision>82</cp:revision>
  <dcterms:created xsi:type="dcterms:W3CDTF">2026-02-11T05:26:33Z</dcterms:created>
  <dcterms:modified xsi:type="dcterms:W3CDTF">2026-03-16T08:48:09Z</dcterms:modified>
</cp:coreProperties>
</file>